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86483" autoAdjust="0"/>
  </p:normalViewPr>
  <p:slideViewPr>
    <p:cSldViewPr snapToGrid="0" showGuides="1">
      <p:cViewPr varScale="1">
        <p:scale>
          <a:sx n="73" d="100"/>
          <a:sy n="73" d="100"/>
        </p:scale>
        <p:origin x="84" y="2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图片 15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2" name="圆角矩形 101"/>
          <p:cNvSpPr/>
          <p:nvPr/>
        </p:nvSpPr>
        <p:spPr>
          <a:xfrm rot="16200000" flipH="1">
            <a:off x="2661547" y="-609616"/>
            <a:ext cx="4638422" cy="7745128"/>
          </a:xfrm>
          <a:prstGeom prst="roundRect">
            <a:avLst>
              <a:gd name="adj" fmla="val 13127"/>
            </a:avLst>
          </a:prstGeom>
          <a:solidFill>
            <a:schemeClr val="accent2">
              <a:lumMod val="20000"/>
              <a:lumOff val="80000"/>
            </a:schemeClr>
          </a:solidFill>
          <a:ln w="317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3" name="圆角矩形 62"/>
          <p:cNvSpPr/>
          <p:nvPr/>
        </p:nvSpPr>
        <p:spPr>
          <a:xfrm rot="16200000" flipH="1">
            <a:off x="2241695" y="-454203"/>
            <a:ext cx="4715866" cy="7889240"/>
          </a:xfrm>
          <a:prstGeom prst="roundRect">
            <a:avLst>
              <a:gd name="adj" fmla="val 13127"/>
            </a:avLst>
          </a:prstGeom>
          <a:solidFill>
            <a:schemeClr val="bg1"/>
          </a:solidFill>
          <a:ln w="317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3" name="任意多边形 142"/>
          <p:cNvSpPr/>
          <p:nvPr/>
        </p:nvSpPr>
        <p:spPr>
          <a:xfrm>
            <a:off x="471255" y="4999209"/>
            <a:ext cx="2354495" cy="523867"/>
          </a:xfrm>
          <a:custGeom>
            <a:avLst/>
            <a:gdLst>
              <a:gd name="connsiteX0" fmla="*/ 2906758 w 3028635"/>
              <a:gd name="connsiteY0" fmla="*/ 742434 h 742433"/>
              <a:gd name="connsiteX1" fmla="*/ 121878 w 3028635"/>
              <a:gd name="connsiteY1" fmla="*/ 742434 h 742433"/>
              <a:gd name="connsiteX2" fmla="*/ 0 w 3028635"/>
              <a:gd name="connsiteY2" fmla="*/ 620556 h 742433"/>
              <a:gd name="connsiteX3" fmla="*/ 0 w 3028635"/>
              <a:gd name="connsiteY3" fmla="*/ 121878 h 742433"/>
              <a:gd name="connsiteX4" fmla="*/ 121878 w 3028635"/>
              <a:gd name="connsiteY4" fmla="*/ 0 h 742433"/>
              <a:gd name="connsiteX5" fmla="*/ 2906758 w 3028635"/>
              <a:gd name="connsiteY5" fmla="*/ 0 h 742433"/>
              <a:gd name="connsiteX6" fmla="*/ 3028636 w 3028635"/>
              <a:gd name="connsiteY6" fmla="*/ 121878 h 742433"/>
              <a:gd name="connsiteX7" fmla="*/ 3028636 w 3028635"/>
              <a:gd name="connsiteY7" fmla="*/ 620556 h 742433"/>
              <a:gd name="connsiteX8" fmla="*/ 2906758 w 3028635"/>
              <a:gd name="connsiteY8" fmla="*/ 742434 h 742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8635" h="742433">
                <a:moveTo>
                  <a:pt x="2906758" y="742434"/>
                </a:moveTo>
                <a:lnTo>
                  <a:pt x="121878" y="742434"/>
                </a:lnTo>
                <a:cubicBezTo>
                  <a:pt x="54565" y="742434"/>
                  <a:pt x="0" y="687866"/>
                  <a:pt x="0" y="620556"/>
                </a:cubicBezTo>
                <a:lnTo>
                  <a:pt x="0" y="121878"/>
                </a:lnTo>
                <a:cubicBezTo>
                  <a:pt x="0" y="54568"/>
                  <a:pt x="54568" y="0"/>
                  <a:pt x="121878" y="0"/>
                </a:cubicBezTo>
                <a:lnTo>
                  <a:pt x="2906758" y="0"/>
                </a:lnTo>
                <a:cubicBezTo>
                  <a:pt x="2974068" y="0"/>
                  <a:pt x="3028636" y="54568"/>
                  <a:pt x="3028636" y="121878"/>
                </a:cubicBezTo>
                <a:lnTo>
                  <a:pt x="3028636" y="620556"/>
                </a:lnTo>
                <a:cubicBezTo>
                  <a:pt x="3028638" y="687868"/>
                  <a:pt x="2974071" y="742434"/>
                  <a:pt x="2906758" y="74243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22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59" name="组合 158"/>
          <p:cNvGrpSpPr/>
          <p:nvPr/>
        </p:nvGrpSpPr>
        <p:grpSpPr>
          <a:xfrm>
            <a:off x="329373" y="5118108"/>
            <a:ext cx="271096" cy="271096"/>
            <a:chOff x="329373" y="5069693"/>
            <a:chExt cx="271096" cy="271096"/>
          </a:xfrm>
        </p:grpSpPr>
        <p:sp>
          <p:nvSpPr>
            <p:cNvPr id="116" name="任意多边形 115"/>
            <p:cNvSpPr/>
            <p:nvPr/>
          </p:nvSpPr>
          <p:spPr>
            <a:xfrm>
              <a:off x="329373" y="5069693"/>
              <a:ext cx="271096" cy="271096"/>
            </a:xfrm>
            <a:custGeom>
              <a:avLst/>
              <a:gdLst>
                <a:gd name="connsiteX0" fmla="*/ 388882 w 388881"/>
                <a:gd name="connsiteY0" fmla="*/ 194441 h 388881"/>
                <a:gd name="connsiteX1" fmla="*/ 194441 w 388881"/>
                <a:gd name="connsiteY1" fmla="*/ 388882 h 388881"/>
                <a:gd name="connsiteX2" fmla="*/ 0 w 388881"/>
                <a:gd name="connsiteY2" fmla="*/ 194441 h 388881"/>
                <a:gd name="connsiteX3" fmla="*/ 194441 w 388881"/>
                <a:gd name="connsiteY3" fmla="*/ 0 h 388881"/>
                <a:gd name="connsiteX4" fmla="*/ 388882 w 388881"/>
                <a:gd name="connsiteY4" fmla="*/ 194441 h 38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881" h="388881">
                  <a:moveTo>
                    <a:pt x="388882" y="194441"/>
                  </a:moveTo>
                  <a:cubicBezTo>
                    <a:pt x="388882" y="301828"/>
                    <a:pt x="301828" y="388882"/>
                    <a:pt x="194441" y="388882"/>
                  </a:cubicBezTo>
                  <a:cubicBezTo>
                    <a:pt x="87054" y="388882"/>
                    <a:pt x="0" y="301828"/>
                    <a:pt x="0" y="194441"/>
                  </a:cubicBezTo>
                  <a:cubicBezTo>
                    <a:pt x="0" y="87054"/>
                    <a:pt x="87054" y="0"/>
                    <a:pt x="194441" y="0"/>
                  </a:cubicBezTo>
                  <a:cubicBezTo>
                    <a:pt x="301827" y="0"/>
                    <a:pt x="388882" y="87054"/>
                    <a:pt x="388882" y="194441"/>
                  </a:cubicBezTo>
                  <a:close/>
                </a:path>
              </a:pathLst>
            </a:custGeom>
            <a:solidFill>
              <a:schemeClr val="accent2"/>
            </a:solidFill>
            <a:ln w="158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9" name="组合 108"/>
            <p:cNvGrpSpPr/>
            <p:nvPr/>
          </p:nvGrpSpPr>
          <p:grpSpPr>
            <a:xfrm>
              <a:off x="397151" y="5138187"/>
              <a:ext cx="135541" cy="134101"/>
              <a:chOff x="1134272" y="5232321"/>
              <a:chExt cx="194431" cy="192365"/>
            </a:xfrm>
            <a:solidFill>
              <a:srgbClr val="FFFFFF"/>
            </a:solidFill>
          </p:grpSpPr>
          <p:grpSp>
            <p:nvGrpSpPr>
              <p:cNvPr id="110" name="组合 109"/>
              <p:cNvGrpSpPr/>
              <p:nvPr/>
            </p:nvGrpSpPr>
            <p:grpSpPr>
              <a:xfrm>
                <a:off x="1134275" y="5232323"/>
                <a:ext cx="194428" cy="192363"/>
                <a:chOff x="1134275" y="5232323"/>
                <a:chExt cx="194428" cy="192363"/>
              </a:xfrm>
              <a:solidFill>
                <a:srgbClr val="FFFFFF"/>
              </a:solidFill>
            </p:grpSpPr>
            <p:sp>
              <p:nvSpPr>
                <p:cNvPr id="114" name="任意多边形 113"/>
                <p:cNvSpPr/>
                <p:nvPr/>
              </p:nvSpPr>
              <p:spPr>
                <a:xfrm>
                  <a:off x="1146676" y="5244726"/>
                  <a:ext cx="169620" cy="167554"/>
                </a:xfrm>
                <a:custGeom>
                  <a:avLst/>
                  <a:gdLst>
                    <a:gd name="connsiteX0" fmla="*/ 0 w 169620"/>
                    <a:gd name="connsiteY0" fmla="*/ 0 h 167554"/>
                    <a:gd name="connsiteX1" fmla="*/ 169620 w 169620"/>
                    <a:gd name="connsiteY1" fmla="*/ 167555 h 167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9620" h="167554">
                      <a:moveTo>
                        <a:pt x="0" y="0"/>
                      </a:moveTo>
                      <a:lnTo>
                        <a:pt x="169620" y="167555"/>
                      </a:lnTo>
                    </a:path>
                  </a:pathLst>
                </a:custGeom>
                <a:ln w="27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5" name="任意多边形 114"/>
                <p:cNvSpPr/>
                <p:nvPr/>
              </p:nvSpPr>
              <p:spPr>
                <a:xfrm>
                  <a:off x="1134275" y="5232323"/>
                  <a:ext cx="194428" cy="192363"/>
                </a:xfrm>
                <a:custGeom>
                  <a:avLst/>
                  <a:gdLst>
                    <a:gd name="connsiteX0" fmla="*/ 182022 w 194428"/>
                    <a:gd name="connsiteY0" fmla="*/ 192363 h 192363"/>
                    <a:gd name="connsiteX1" fmla="*/ 173304 w 194428"/>
                    <a:gd name="connsiteY1" fmla="*/ 188783 h 192363"/>
                    <a:gd name="connsiteX2" fmla="*/ 3686 w 194428"/>
                    <a:gd name="connsiteY2" fmla="*/ 21229 h 192363"/>
                    <a:gd name="connsiteX3" fmla="*/ 3579 w 194428"/>
                    <a:gd name="connsiteY3" fmla="*/ 3688 h 192363"/>
                    <a:gd name="connsiteX4" fmla="*/ 21122 w 194428"/>
                    <a:gd name="connsiteY4" fmla="*/ 3579 h 192363"/>
                    <a:gd name="connsiteX5" fmla="*/ 190742 w 194428"/>
                    <a:gd name="connsiteY5" fmla="*/ 171134 h 192363"/>
                    <a:gd name="connsiteX6" fmla="*/ 190849 w 194428"/>
                    <a:gd name="connsiteY6" fmla="*/ 188673 h 192363"/>
                    <a:gd name="connsiteX7" fmla="*/ 182022 w 194428"/>
                    <a:gd name="connsiteY7" fmla="*/ 192363 h 192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4428" h="192363">
                      <a:moveTo>
                        <a:pt x="182022" y="192363"/>
                      </a:moveTo>
                      <a:cubicBezTo>
                        <a:pt x="178872" y="192363"/>
                        <a:pt x="175723" y="191170"/>
                        <a:pt x="173304" y="188783"/>
                      </a:cubicBezTo>
                      <a:lnTo>
                        <a:pt x="3686" y="21229"/>
                      </a:lnTo>
                      <a:cubicBezTo>
                        <a:pt x="-1186" y="16414"/>
                        <a:pt x="-1235" y="8558"/>
                        <a:pt x="3579" y="3688"/>
                      </a:cubicBezTo>
                      <a:cubicBezTo>
                        <a:pt x="8393" y="-1192"/>
                        <a:pt x="16244" y="-1230"/>
                        <a:pt x="21122" y="3579"/>
                      </a:cubicBezTo>
                      <a:lnTo>
                        <a:pt x="190742" y="171134"/>
                      </a:lnTo>
                      <a:cubicBezTo>
                        <a:pt x="195614" y="175948"/>
                        <a:pt x="195663" y="183804"/>
                        <a:pt x="190849" y="188673"/>
                      </a:cubicBezTo>
                      <a:cubicBezTo>
                        <a:pt x="188419" y="191134"/>
                        <a:pt x="185217" y="192363"/>
                        <a:pt x="182022" y="19236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7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1" name="组合 110"/>
              <p:cNvGrpSpPr/>
              <p:nvPr/>
            </p:nvGrpSpPr>
            <p:grpSpPr>
              <a:xfrm>
                <a:off x="1134272" y="5232321"/>
                <a:ext cx="194427" cy="192364"/>
                <a:chOff x="1134272" y="5232321"/>
                <a:chExt cx="194427" cy="192364"/>
              </a:xfrm>
              <a:solidFill>
                <a:srgbClr val="FFFFFF"/>
              </a:solidFill>
            </p:grpSpPr>
            <p:sp>
              <p:nvSpPr>
                <p:cNvPr id="112" name="任意多边形 111"/>
                <p:cNvSpPr/>
                <p:nvPr/>
              </p:nvSpPr>
              <p:spPr>
                <a:xfrm>
                  <a:off x="1146676" y="5244726"/>
                  <a:ext cx="169620" cy="167554"/>
                </a:xfrm>
                <a:custGeom>
                  <a:avLst/>
                  <a:gdLst>
                    <a:gd name="connsiteX0" fmla="*/ 0 w 169620"/>
                    <a:gd name="connsiteY0" fmla="*/ 167555 h 167554"/>
                    <a:gd name="connsiteX1" fmla="*/ 169620 w 169620"/>
                    <a:gd name="connsiteY1" fmla="*/ 0 h 167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9620" h="167554">
                      <a:moveTo>
                        <a:pt x="0" y="167555"/>
                      </a:moveTo>
                      <a:lnTo>
                        <a:pt x="169620" y="0"/>
                      </a:lnTo>
                    </a:path>
                  </a:pathLst>
                </a:custGeom>
                <a:ln w="27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3" name="任意多边形 112"/>
                <p:cNvSpPr/>
                <p:nvPr/>
              </p:nvSpPr>
              <p:spPr>
                <a:xfrm>
                  <a:off x="1134272" y="5232322"/>
                  <a:ext cx="194426" cy="192364"/>
                </a:xfrm>
                <a:custGeom>
                  <a:avLst/>
                  <a:gdLst>
                    <a:gd name="connsiteX0" fmla="*/ 12404 w 194426"/>
                    <a:gd name="connsiteY0" fmla="*/ 192364 h 192364"/>
                    <a:gd name="connsiteX1" fmla="*/ 3579 w 194426"/>
                    <a:gd name="connsiteY1" fmla="*/ 188674 h 192364"/>
                    <a:gd name="connsiteX2" fmla="*/ 3686 w 194426"/>
                    <a:gd name="connsiteY2" fmla="*/ 171135 h 192364"/>
                    <a:gd name="connsiteX3" fmla="*/ 173304 w 194426"/>
                    <a:gd name="connsiteY3" fmla="*/ 3580 h 192364"/>
                    <a:gd name="connsiteX4" fmla="*/ 190846 w 194426"/>
                    <a:gd name="connsiteY4" fmla="*/ 3689 h 192364"/>
                    <a:gd name="connsiteX5" fmla="*/ 190739 w 194426"/>
                    <a:gd name="connsiteY5" fmla="*/ 21230 h 192364"/>
                    <a:gd name="connsiteX6" fmla="*/ 21119 w 194426"/>
                    <a:gd name="connsiteY6" fmla="*/ 188784 h 192364"/>
                    <a:gd name="connsiteX7" fmla="*/ 12404 w 194426"/>
                    <a:gd name="connsiteY7" fmla="*/ 192364 h 192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4426" h="192364">
                      <a:moveTo>
                        <a:pt x="12404" y="192364"/>
                      </a:moveTo>
                      <a:cubicBezTo>
                        <a:pt x="9203" y="192364"/>
                        <a:pt x="6007" y="191135"/>
                        <a:pt x="3579" y="188674"/>
                      </a:cubicBezTo>
                      <a:cubicBezTo>
                        <a:pt x="-1235" y="183805"/>
                        <a:pt x="-1186" y="175949"/>
                        <a:pt x="3686" y="171135"/>
                      </a:cubicBezTo>
                      <a:lnTo>
                        <a:pt x="173304" y="3580"/>
                      </a:lnTo>
                      <a:cubicBezTo>
                        <a:pt x="178181" y="-1229"/>
                        <a:pt x="186035" y="-1193"/>
                        <a:pt x="190846" y="3689"/>
                      </a:cubicBezTo>
                      <a:cubicBezTo>
                        <a:pt x="195661" y="8559"/>
                        <a:pt x="195614" y="16413"/>
                        <a:pt x="190739" y="21230"/>
                      </a:cubicBezTo>
                      <a:lnTo>
                        <a:pt x="21119" y="188784"/>
                      </a:lnTo>
                      <a:cubicBezTo>
                        <a:pt x="18702" y="191171"/>
                        <a:pt x="15553" y="192364"/>
                        <a:pt x="12404" y="1923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7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80" name="组合 179"/>
          <p:cNvGrpSpPr/>
          <p:nvPr/>
        </p:nvGrpSpPr>
        <p:grpSpPr>
          <a:xfrm>
            <a:off x="7116044" y="504299"/>
            <a:ext cx="962722" cy="962720"/>
            <a:chOff x="7503394" y="-3024143"/>
            <a:chExt cx="962722" cy="962720"/>
          </a:xfrm>
        </p:grpSpPr>
        <p:sp>
          <p:nvSpPr>
            <p:cNvPr id="94" name="任意多边形 93"/>
            <p:cNvSpPr/>
            <p:nvPr/>
          </p:nvSpPr>
          <p:spPr>
            <a:xfrm>
              <a:off x="7503394" y="-3024143"/>
              <a:ext cx="962722" cy="962720"/>
            </a:xfrm>
            <a:custGeom>
              <a:avLst/>
              <a:gdLst>
                <a:gd name="connsiteX0" fmla="*/ 448859 w 448858"/>
                <a:gd name="connsiteY0" fmla="*/ 224429 h 448858"/>
                <a:gd name="connsiteX1" fmla="*/ 224429 w 448858"/>
                <a:gd name="connsiteY1" fmla="*/ 448859 h 448858"/>
                <a:gd name="connsiteX2" fmla="*/ 0 w 448858"/>
                <a:gd name="connsiteY2" fmla="*/ 224429 h 448858"/>
                <a:gd name="connsiteX3" fmla="*/ 224429 w 448858"/>
                <a:gd name="connsiteY3" fmla="*/ 0 h 448858"/>
                <a:gd name="connsiteX4" fmla="*/ 448859 w 448858"/>
                <a:gd name="connsiteY4" fmla="*/ 224429 h 4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858" h="448858">
                  <a:moveTo>
                    <a:pt x="448859" y="224429"/>
                  </a:moveTo>
                  <a:cubicBezTo>
                    <a:pt x="448859" y="348378"/>
                    <a:pt x="348378" y="448859"/>
                    <a:pt x="224429" y="448859"/>
                  </a:cubicBezTo>
                  <a:cubicBezTo>
                    <a:pt x="100480" y="448859"/>
                    <a:pt x="0" y="348378"/>
                    <a:pt x="0" y="224429"/>
                  </a:cubicBezTo>
                  <a:cubicBezTo>
                    <a:pt x="0" y="100480"/>
                    <a:pt x="100480" y="0"/>
                    <a:pt x="224429" y="0"/>
                  </a:cubicBezTo>
                  <a:cubicBezTo>
                    <a:pt x="348378" y="0"/>
                    <a:pt x="448859" y="100481"/>
                    <a:pt x="448859" y="22442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grpSp>
          <p:nvGrpSpPr>
            <p:cNvPr id="91" name="组合 90"/>
            <p:cNvGrpSpPr/>
            <p:nvPr/>
          </p:nvGrpSpPr>
          <p:grpSpPr>
            <a:xfrm>
              <a:off x="7757664" y="-2700446"/>
              <a:ext cx="443563" cy="315329"/>
              <a:chOff x="8481308" y="927275"/>
              <a:chExt cx="206806" cy="147019"/>
            </a:xfrm>
            <a:solidFill>
              <a:srgbClr val="FFFFFF"/>
            </a:solidFill>
          </p:grpSpPr>
          <p:sp>
            <p:nvSpPr>
              <p:cNvPr id="92" name="任意多边形 91"/>
              <p:cNvSpPr/>
              <p:nvPr/>
            </p:nvSpPr>
            <p:spPr>
              <a:xfrm>
                <a:off x="8481308" y="928589"/>
                <a:ext cx="87861" cy="143735"/>
              </a:xfrm>
              <a:custGeom>
                <a:avLst/>
                <a:gdLst>
                  <a:gd name="connsiteX0" fmla="*/ 87861 w 87861"/>
                  <a:gd name="connsiteY0" fmla="*/ 143735 h 143735"/>
                  <a:gd name="connsiteX1" fmla="*/ 4180 w 87861"/>
                  <a:gd name="connsiteY1" fmla="*/ 143735 h 143735"/>
                  <a:gd name="connsiteX2" fmla="*/ 4180 w 87861"/>
                  <a:gd name="connsiteY2" fmla="*/ 126003 h 143735"/>
                  <a:gd name="connsiteX3" fmla="*/ 38424 w 87861"/>
                  <a:gd name="connsiteY3" fmla="*/ 126003 h 143735"/>
                  <a:gd name="connsiteX4" fmla="*/ 38424 w 87861"/>
                  <a:gd name="connsiteY4" fmla="*/ 21567 h 143735"/>
                  <a:gd name="connsiteX5" fmla="*/ 6523 w 87861"/>
                  <a:gd name="connsiteY5" fmla="*/ 40174 h 143735"/>
                  <a:gd name="connsiteX6" fmla="*/ 0 w 87861"/>
                  <a:gd name="connsiteY6" fmla="*/ 23976 h 143735"/>
                  <a:gd name="connsiteX7" fmla="*/ 42402 w 87861"/>
                  <a:gd name="connsiteY7" fmla="*/ 0 h 143735"/>
                  <a:gd name="connsiteX8" fmla="*/ 58098 w 87861"/>
                  <a:gd name="connsiteY8" fmla="*/ 0 h 143735"/>
                  <a:gd name="connsiteX9" fmla="*/ 58098 w 87861"/>
                  <a:gd name="connsiteY9" fmla="*/ 126003 h 143735"/>
                  <a:gd name="connsiteX10" fmla="*/ 87861 w 87861"/>
                  <a:gd name="connsiteY10" fmla="*/ 126003 h 143735"/>
                  <a:gd name="connsiteX11" fmla="*/ 87861 w 87861"/>
                  <a:gd name="connsiteY11" fmla="*/ 143735 h 143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7861" h="143735">
                    <a:moveTo>
                      <a:pt x="87861" y="143735"/>
                    </a:moveTo>
                    <a:lnTo>
                      <a:pt x="4180" y="143735"/>
                    </a:lnTo>
                    <a:lnTo>
                      <a:pt x="4180" y="126003"/>
                    </a:lnTo>
                    <a:lnTo>
                      <a:pt x="38424" y="126003"/>
                    </a:lnTo>
                    <a:lnTo>
                      <a:pt x="38424" y="21567"/>
                    </a:lnTo>
                    <a:lnTo>
                      <a:pt x="6523" y="40174"/>
                    </a:lnTo>
                    <a:lnTo>
                      <a:pt x="0" y="23976"/>
                    </a:lnTo>
                    <a:lnTo>
                      <a:pt x="42402" y="0"/>
                    </a:lnTo>
                    <a:lnTo>
                      <a:pt x="58098" y="0"/>
                    </a:lnTo>
                    <a:lnTo>
                      <a:pt x="58098" y="126003"/>
                    </a:lnTo>
                    <a:lnTo>
                      <a:pt x="87861" y="126003"/>
                    </a:lnTo>
                    <a:lnTo>
                      <a:pt x="87861" y="143735"/>
                    </a:lnTo>
                    <a:close/>
                  </a:path>
                </a:pathLst>
              </a:custGeom>
              <a:solidFill>
                <a:srgbClr val="FFFFFF"/>
              </a:solidFill>
              <a:ln w="27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任意多边形 92"/>
              <p:cNvSpPr/>
              <p:nvPr/>
            </p:nvSpPr>
            <p:spPr>
              <a:xfrm>
                <a:off x="8591285" y="927275"/>
                <a:ext cx="96829" cy="147019"/>
              </a:xfrm>
              <a:custGeom>
                <a:avLst/>
                <a:gdLst>
                  <a:gd name="connsiteX0" fmla="*/ 96830 w 96829"/>
                  <a:gd name="connsiteY0" fmla="*/ 73564 h 147019"/>
                  <a:gd name="connsiteX1" fmla="*/ 93774 w 96829"/>
                  <a:gd name="connsiteY1" fmla="*/ 103506 h 147019"/>
                  <a:gd name="connsiteX2" fmla="*/ 84499 w 96829"/>
                  <a:gd name="connsiteY2" fmla="*/ 126714 h 147019"/>
                  <a:gd name="connsiteX3" fmla="*/ 69058 w 96829"/>
                  <a:gd name="connsiteY3" fmla="*/ 141714 h 147019"/>
                  <a:gd name="connsiteX4" fmla="*/ 47397 w 96829"/>
                  <a:gd name="connsiteY4" fmla="*/ 147019 h 147019"/>
                  <a:gd name="connsiteX5" fmla="*/ 27932 w 96829"/>
                  <a:gd name="connsiteY5" fmla="*/ 142696 h 147019"/>
                  <a:gd name="connsiteX6" fmla="*/ 12945 w 96829"/>
                  <a:gd name="connsiteY6" fmla="*/ 129397 h 147019"/>
                  <a:gd name="connsiteX7" fmla="*/ 3366 w 96829"/>
                  <a:gd name="connsiteY7" fmla="*/ 106516 h 147019"/>
                  <a:gd name="connsiteX8" fmla="*/ 0 w 96829"/>
                  <a:gd name="connsiteY8" fmla="*/ 73564 h 147019"/>
                  <a:gd name="connsiteX9" fmla="*/ 3108 w 96829"/>
                  <a:gd name="connsiteY9" fmla="*/ 43567 h 147019"/>
                  <a:gd name="connsiteX10" fmla="*/ 12383 w 96829"/>
                  <a:gd name="connsiteY10" fmla="*/ 20308 h 147019"/>
                  <a:gd name="connsiteX11" fmla="*/ 27824 w 96829"/>
                  <a:gd name="connsiteY11" fmla="*/ 5308 h 147019"/>
                  <a:gd name="connsiteX12" fmla="*/ 49435 w 96829"/>
                  <a:gd name="connsiteY12" fmla="*/ 0 h 147019"/>
                  <a:gd name="connsiteX13" fmla="*/ 68901 w 96829"/>
                  <a:gd name="connsiteY13" fmla="*/ 4323 h 147019"/>
                  <a:gd name="connsiteX14" fmla="*/ 83882 w 96829"/>
                  <a:gd name="connsiteY14" fmla="*/ 17680 h 147019"/>
                  <a:gd name="connsiteX15" fmla="*/ 93464 w 96829"/>
                  <a:gd name="connsiteY15" fmla="*/ 40616 h 147019"/>
                  <a:gd name="connsiteX16" fmla="*/ 96830 w 96829"/>
                  <a:gd name="connsiteY16" fmla="*/ 73564 h 147019"/>
                  <a:gd name="connsiteX17" fmla="*/ 17941 w 96829"/>
                  <a:gd name="connsiteY17" fmla="*/ 72906 h 147019"/>
                  <a:gd name="connsiteX18" fmla="*/ 17990 w 96829"/>
                  <a:gd name="connsiteY18" fmla="*/ 79695 h 147019"/>
                  <a:gd name="connsiteX19" fmla="*/ 18346 w 96829"/>
                  <a:gd name="connsiteY19" fmla="*/ 86263 h 147019"/>
                  <a:gd name="connsiteX20" fmla="*/ 74711 w 96829"/>
                  <a:gd name="connsiteY20" fmla="*/ 41488 h 147019"/>
                  <a:gd name="connsiteX21" fmla="*/ 70838 w 96829"/>
                  <a:gd name="connsiteY21" fmla="*/ 31308 h 147019"/>
                  <a:gd name="connsiteX22" fmla="*/ 65233 w 96829"/>
                  <a:gd name="connsiteY22" fmla="*/ 23369 h 147019"/>
                  <a:gd name="connsiteX23" fmla="*/ 57794 w 96829"/>
                  <a:gd name="connsiteY23" fmla="*/ 18171 h 147019"/>
                  <a:gd name="connsiteX24" fmla="*/ 48415 w 96829"/>
                  <a:gd name="connsiteY24" fmla="*/ 16308 h 147019"/>
                  <a:gd name="connsiteX25" fmla="*/ 35826 w 96829"/>
                  <a:gd name="connsiteY25" fmla="*/ 19921 h 147019"/>
                  <a:gd name="connsiteX26" fmla="*/ 26198 w 96829"/>
                  <a:gd name="connsiteY26" fmla="*/ 30705 h 147019"/>
                  <a:gd name="connsiteX27" fmla="*/ 20080 w 96829"/>
                  <a:gd name="connsiteY27" fmla="*/ 48442 h 147019"/>
                  <a:gd name="connsiteX28" fmla="*/ 17941 w 96829"/>
                  <a:gd name="connsiteY28" fmla="*/ 72906 h 147019"/>
                  <a:gd name="connsiteX29" fmla="*/ 78894 w 96829"/>
                  <a:gd name="connsiteY29" fmla="*/ 74223 h 147019"/>
                  <a:gd name="connsiteX30" fmla="*/ 78637 w 96829"/>
                  <a:gd name="connsiteY30" fmla="*/ 66833 h 147019"/>
                  <a:gd name="connsiteX31" fmla="*/ 78077 w 96829"/>
                  <a:gd name="connsiteY31" fmla="*/ 59662 h 147019"/>
                  <a:gd name="connsiteX32" fmla="*/ 21713 w 96829"/>
                  <a:gd name="connsiteY32" fmla="*/ 104653 h 147019"/>
                  <a:gd name="connsiteX33" fmla="*/ 25586 w 96829"/>
                  <a:gd name="connsiteY33" fmla="*/ 115165 h 147019"/>
                  <a:gd name="connsiteX34" fmla="*/ 31245 w 96829"/>
                  <a:gd name="connsiteY34" fmla="*/ 123430 h 147019"/>
                  <a:gd name="connsiteX35" fmla="*/ 38789 w 96829"/>
                  <a:gd name="connsiteY35" fmla="*/ 128793 h 147019"/>
                  <a:gd name="connsiteX36" fmla="*/ 48418 w 96829"/>
                  <a:gd name="connsiteY36" fmla="*/ 130708 h 147019"/>
                  <a:gd name="connsiteX37" fmla="*/ 61006 w 96829"/>
                  <a:gd name="connsiteY37" fmla="*/ 127095 h 147019"/>
                  <a:gd name="connsiteX38" fmla="*/ 70637 w 96829"/>
                  <a:gd name="connsiteY38" fmla="*/ 116369 h 147019"/>
                  <a:gd name="connsiteX39" fmla="*/ 76755 w 96829"/>
                  <a:gd name="connsiteY39" fmla="*/ 98689 h 147019"/>
                  <a:gd name="connsiteX40" fmla="*/ 78894 w 96829"/>
                  <a:gd name="connsiteY40" fmla="*/ 74223 h 14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6829" h="147019">
                    <a:moveTo>
                      <a:pt x="96830" y="73564"/>
                    </a:moveTo>
                    <a:cubicBezTo>
                      <a:pt x="96830" y="84512"/>
                      <a:pt x="95812" y="94492"/>
                      <a:pt x="93774" y="103506"/>
                    </a:cubicBezTo>
                    <a:cubicBezTo>
                      <a:pt x="91733" y="112521"/>
                      <a:pt x="88638" y="120254"/>
                      <a:pt x="84499" y="126714"/>
                    </a:cubicBezTo>
                    <a:cubicBezTo>
                      <a:pt x="80351" y="133174"/>
                      <a:pt x="75205" y="138172"/>
                      <a:pt x="69058" y="141714"/>
                    </a:cubicBezTo>
                    <a:cubicBezTo>
                      <a:pt x="62907" y="145250"/>
                      <a:pt x="55687" y="147019"/>
                      <a:pt x="47397" y="147019"/>
                    </a:cubicBezTo>
                    <a:cubicBezTo>
                      <a:pt x="40262" y="147019"/>
                      <a:pt x="33772" y="145579"/>
                      <a:pt x="27932" y="142696"/>
                    </a:cubicBezTo>
                    <a:cubicBezTo>
                      <a:pt x="22086" y="139815"/>
                      <a:pt x="17090" y="135382"/>
                      <a:pt x="12945" y="129397"/>
                    </a:cubicBezTo>
                    <a:cubicBezTo>
                      <a:pt x="8800" y="123411"/>
                      <a:pt x="5608" y="115788"/>
                      <a:pt x="3366" y="106516"/>
                    </a:cubicBezTo>
                    <a:cubicBezTo>
                      <a:pt x="1122" y="97252"/>
                      <a:pt x="0" y="86263"/>
                      <a:pt x="0" y="73564"/>
                    </a:cubicBezTo>
                    <a:cubicBezTo>
                      <a:pt x="0" y="62616"/>
                      <a:pt x="1037" y="52620"/>
                      <a:pt x="3108" y="43567"/>
                    </a:cubicBezTo>
                    <a:cubicBezTo>
                      <a:pt x="5180" y="34520"/>
                      <a:pt x="8271" y="26763"/>
                      <a:pt x="12383" y="20308"/>
                    </a:cubicBezTo>
                    <a:cubicBezTo>
                      <a:pt x="16495" y="13848"/>
                      <a:pt x="21642" y="8850"/>
                      <a:pt x="27824" y="5308"/>
                    </a:cubicBezTo>
                    <a:cubicBezTo>
                      <a:pt x="34005" y="1772"/>
                      <a:pt x="41209" y="0"/>
                      <a:pt x="49435" y="0"/>
                    </a:cubicBezTo>
                    <a:cubicBezTo>
                      <a:pt x="56568" y="0"/>
                      <a:pt x="63055" y="1443"/>
                      <a:pt x="68901" y="4323"/>
                    </a:cubicBezTo>
                    <a:cubicBezTo>
                      <a:pt x="74744" y="7209"/>
                      <a:pt x="79737" y="11659"/>
                      <a:pt x="83882" y="17680"/>
                    </a:cubicBezTo>
                    <a:cubicBezTo>
                      <a:pt x="88027" y="23701"/>
                      <a:pt x="91220" y="31347"/>
                      <a:pt x="93464" y="40616"/>
                    </a:cubicBezTo>
                    <a:cubicBezTo>
                      <a:pt x="95713" y="49882"/>
                      <a:pt x="96830" y="60866"/>
                      <a:pt x="96830" y="73564"/>
                    </a:cubicBezTo>
                    <a:close/>
                    <a:moveTo>
                      <a:pt x="17941" y="72906"/>
                    </a:moveTo>
                    <a:cubicBezTo>
                      <a:pt x="17941" y="75172"/>
                      <a:pt x="17955" y="77432"/>
                      <a:pt x="17990" y="79695"/>
                    </a:cubicBezTo>
                    <a:cubicBezTo>
                      <a:pt x="18026" y="81959"/>
                      <a:pt x="18144" y="84148"/>
                      <a:pt x="18346" y="86263"/>
                    </a:cubicBezTo>
                    <a:lnTo>
                      <a:pt x="74711" y="41488"/>
                    </a:lnTo>
                    <a:cubicBezTo>
                      <a:pt x="73693" y="37766"/>
                      <a:pt x="72399" y="34375"/>
                      <a:pt x="70838" y="31308"/>
                    </a:cubicBezTo>
                    <a:cubicBezTo>
                      <a:pt x="69272" y="28241"/>
                      <a:pt x="67409" y="25600"/>
                      <a:pt x="65233" y="23369"/>
                    </a:cubicBezTo>
                    <a:cubicBezTo>
                      <a:pt x="63058" y="21147"/>
                      <a:pt x="60578" y="19414"/>
                      <a:pt x="57794" y="18171"/>
                    </a:cubicBezTo>
                    <a:cubicBezTo>
                      <a:pt x="55007" y="16931"/>
                      <a:pt x="51880" y="16308"/>
                      <a:pt x="48415" y="16308"/>
                    </a:cubicBezTo>
                    <a:cubicBezTo>
                      <a:pt x="43795" y="16308"/>
                      <a:pt x="39601" y="17513"/>
                      <a:pt x="35826" y="19921"/>
                    </a:cubicBezTo>
                    <a:cubicBezTo>
                      <a:pt x="32057" y="22330"/>
                      <a:pt x="28845" y="25929"/>
                      <a:pt x="26198" y="30705"/>
                    </a:cubicBezTo>
                    <a:cubicBezTo>
                      <a:pt x="23545" y="35486"/>
                      <a:pt x="21507" y="41398"/>
                      <a:pt x="20080" y="48442"/>
                    </a:cubicBezTo>
                    <a:cubicBezTo>
                      <a:pt x="18657" y="55484"/>
                      <a:pt x="17941" y="63642"/>
                      <a:pt x="17941" y="72906"/>
                    </a:cubicBezTo>
                    <a:close/>
                    <a:moveTo>
                      <a:pt x="78894" y="74223"/>
                    </a:moveTo>
                    <a:cubicBezTo>
                      <a:pt x="78894" y="71743"/>
                      <a:pt x="78809" y="69277"/>
                      <a:pt x="78637" y="66833"/>
                    </a:cubicBezTo>
                    <a:cubicBezTo>
                      <a:pt x="78469" y="64388"/>
                      <a:pt x="78283" y="61999"/>
                      <a:pt x="78077" y="59662"/>
                    </a:cubicBezTo>
                    <a:lnTo>
                      <a:pt x="21713" y="104653"/>
                    </a:lnTo>
                    <a:cubicBezTo>
                      <a:pt x="22736" y="108452"/>
                      <a:pt x="24025" y="111953"/>
                      <a:pt x="25586" y="115165"/>
                    </a:cubicBezTo>
                    <a:cubicBezTo>
                      <a:pt x="27153" y="118377"/>
                      <a:pt x="29034" y="121131"/>
                      <a:pt x="31245" y="123430"/>
                    </a:cubicBezTo>
                    <a:cubicBezTo>
                      <a:pt x="33451" y="125726"/>
                      <a:pt x="35964" y="127518"/>
                      <a:pt x="38789" y="128793"/>
                    </a:cubicBezTo>
                    <a:cubicBezTo>
                      <a:pt x="41609" y="130072"/>
                      <a:pt x="44816" y="130708"/>
                      <a:pt x="48418" y="130708"/>
                    </a:cubicBezTo>
                    <a:cubicBezTo>
                      <a:pt x="53037" y="130708"/>
                      <a:pt x="57237" y="129504"/>
                      <a:pt x="61006" y="127095"/>
                    </a:cubicBezTo>
                    <a:cubicBezTo>
                      <a:pt x="64778" y="124687"/>
                      <a:pt x="67988" y="121115"/>
                      <a:pt x="70637" y="116369"/>
                    </a:cubicBezTo>
                    <a:cubicBezTo>
                      <a:pt x="73290" y="111623"/>
                      <a:pt x="75325" y="105731"/>
                      <a:pt x="76755" y="98689"/>
                    </a:cubicBezTo>
                    <a:cubicBezTo>
                      <a:pt x="78179" y="91648"/>
                      <a:pt x="78894" y="83489"/>
                      <a:pt x="78894" y="742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7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158" name="图片 157"/>
          <p:cNvPicPr>
            <a:picLocks noChangeAspect="1"/>
          </p:cNvPicPr>
          <p:nvPr/>
        </p:nvPicPr>
        <p:blipFill>
          <a:blip r:embed="rId3"/>
          <a:srcRect l="45702"/>
          <a:stretch>
            <a:fillRect/>
          </a:stretch>
        </p:blipFill>
        <p:spPr>
          <a:xfrm>
            <a:off x="5571956" y="0"/>
            <a:ext cx="6620044" cy="6858000"/>
          </a:xfrm>
          <a:custGeom>
            <a:avLst/>
            <a:gdLst>
              <a:gd name="connsiteX0" fmla="*/ 0 w 6620044"/>
              <a:gd name="connsiteY0" fmla="*/ 0 h 6858000"/>
              <a:gd name="connsiteX1" fmla="*/ 6620044 w 6620044"/>
              <a:gd name="connsiteY1" fmla="*/ 0 h 6858000"/>
              <a:gd name="connsiteX2" fmla="*/ 6620044 w 6620044"/>
              <a:gd name="connsiteY2" fmla="*/ 6858000 h 6858000"/>
              <a:gd name="connsiteX3" fmla="*/ 0 w 662004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0044" h="6858000">
                <a:moveTo>
                  <a:pt x="0" y="0"/>
                </a:moveTo>
                <a:lnTo>
                  <a:pt x="6620044" y="0"/>
                </a:lnTo>
                <a:lnTo>
                  <a:pt x="662004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914398" y="1505119"/>
            <a:ext cx="5988878" cy="2244166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914397" y="4074560"/>
            <a:ext cx="5988879" cy="632783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8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Click to add subtitle</a:t>
            </a:r>
            <a:endParaRPr 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 hasCustomPrompt="1"/>
          </p:nvPr>
        </p:nvSpPr>
        <p:spPr>
          <a:xfrm>
            <a:off x="866520" y="5118108"/>
            <a:ext cx="1773588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Presenter name</a:t>
            </a:r>
            <a:endParaRPr 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3207169" y="5118108"/>
            <a:ext cx="1773588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20XX.XX.XX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任意多边形 60"/>
          <p:cNvSpPr/>
          <p:nvPr/>
        </p:nvSpPr>
        <p:spPr>
          <a:xfrm flipH="1">
            <a:off x="0" y="4488459"/>
            <a:ext cx="12192000" cy="2369541"/>
          </a:xfrm>
          <a:custGeom>
            <a:avLst/>
            <a:gdLst>
              <a:gd name="connsiteX0" fmla="*/ 12192000 w 12192000"/>
              <a:gd name="connsiteY0" fmla="*/ 0 h 2369541"/>
              <a:gd name="connsiteX1" fmla="*/ 12157299 w 12192000"/>
              <a:gd name="connsiteY1" fmla="*/ 3606 h 2369541"/>
              <a:gd name="connsiteX2" fmla="*/ 10631319 w 12192000"/>
              <a:gd name="connsiteY2" fmla="*/ 451775 h 2369541"/>
              <a:gd name="connsiteX3" fmla="*/ 5874240 w 12192000"/>
              <a:gd name="connsiteY3" fmla="*/ 484490 h 2369541"/>
              <a:gd name="connsiteX4" fmla="*/ 3743309 w 12192000"/>
              <a:gd name="connsiteY4" fmla="*/ 1035615 h 2369541"/>
              <a:gd name="connsiteX5" fmla="*/ 3848355 w 12192000"/>
              <a:gd name="connsiteY5" fmla="*/ 1654687 h 2369541"/>
              <a:gd name="connsiteX6" fmla="*/ 108729 w 12192000"/>
              <a:gd name="connsiteY6" fmla="*/ 1671608 h 2369541"/>
              <a:gd name="connsiteX7" fmla="*/ 0 w 12192000"/>
              <a:gd name="connsiteY7" fmla="*/ 1671800 h 2369541"/>
              <a:gd name="connsiteX8" fmla="*/ 0 w 12192000"/>
              <a:gd name="connsiteY8" fmla="*/ 2369541 h 2369541"/>
              <a:gd name="connsiteX9" fmla="*/ 12192000 w 12192000"/>
              <a:gd name="connsiteY9" fmla="*/ 2369541 h 236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2369541">
                <a:moveTo>
                  <a:pt x="12192000" y="0"/>
                </a:moveTo>
                <a:lnTo>
                  <a:pt x="12157299" y="3606"/>
                </a:lnTo>
                <a:cubicBezTo>
                  <a:pt x="11709917" y="69500"/>
                  <a:pt x="11627849" y="375099"/>
                  <a:pt x="10631319" y="451775"/>
                </a:cubicBezTo>
                <a:cubicBezTo>
                  <a:pt x="9568354" y="533563"/>
                  <a:pt x="7022242" y="387183"/>
                  <a:pt x="5874240" y="484490"/>
                </a:cubicBezTo>
                <a:cubicBezTo>
                  <a:pt x="4726239" y="581796"/>
                  <a:pt x="4080957" y="840582"/>
                  <a:pt x="3743309" y="1035615"/>
                </a:cubicBezTo>
                <a:cubicBezTo>
                  <a:pt x="3405661" y="1230647"/>
                  <a:pt x="4583676" y="1546894"/>
                  <a:pt x="3848355" y="1654687"/>
                </a:cubicBezTo>
                <a:cubicBezTo>
                  <a:pt x="3250906" y="1742268"/>
                  <a:pt x="1395311" y="1674793"/>
                  <a:pt x="108729" y="1671608"/>
                </a:cubicBezTo>
                <a:lnTo>
                  <a:pt x="0" y="1671800"/>
                </a:lnTo>
                <a:lnTo>
                  <a:pt x="0" y="2369541"/>
                </a:lnTo>
                <a:lnTo>
                  <a:pt x="12192000" y="236954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圆角矩形 61"/>
          <p:cNvSpPr/>
          <p:nvPr/>
        </p:nvSpPr>
        <p:spPr>
          <a:xfrm rot="16200000" flipH="1">
            <a:off x="3032126" y="-2172336"/>
            <a:ext cx="6115049" cy="11450321"/>
          </a:xfrm>
          <a:prstGeom prst="roundRect">
            <a:avLst>
              <a:gd name="adj" fmla="val 7396"/>
            </a:avLst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1" name="圆角矩形 50"/>
          <p:cNvSpPr/>
          <p:nvPr/>
        </p:nvSpPr>
        <p:spPr>
          <a:xfrm>
            <a:off x="236319" y="1035755"/>
            <a:ext cx="4215032" cy="7824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22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398" y="1035754"/>
            <a:ext cx="3790952" cy="777873"/>
          </a:xfrm>
          <a:prstGeom prst="roundRect">
            <a:avLst>
              <a:gd name="adj" fmla="val 0"/>
            </a:avLst>
          </a:prstGeom>
          <a:noFill/>
        </p:spPr>
        <p:txBody>
          <a:bodyPr anchor="ctr" anchorCtr="0"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Agenda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660399" y="2152650"/>
            <a:ext cx="10858490" cy="3981450"/>
          </a:xfrm>
        </p:spPr>
        <p:txBody>
          <a:bodyPr numCol="2"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2" name="组合 51"/>
          <p:cNvGrpSpPr/>
          <p:nvPr/>
        </p:nvGrpSpPr>
        <p:grpSpPr>
          <a:xfrm>
            <a:off x="100773" y="1283954"/>
            <a:ext cx="271096" cy="271096"/>
            <a:chOff x="329373" y="5069693"/>
            <a:chExt cx="271096" cy="271096"/>
          </a:xfrm>
        </p:grpSpPr>
        <p:sp>
          <p:nvSpPr>
            <p:cNvPr id="53" name="任意多边形 52"/>
            <p:cNvSpPr/>
            <p:nvPr/>
          </p:nvSpPr>
          <p:spPr>
            <a:xfrm>
              <a:off x="329373" y="5069693"/>
              <a:ext cx="271096" cy="271096"/>
            </a:xfrm>
            <a:custGeom>
              <a:avLst/>
              <a:gdLst>
                <a:gd name="connsiteX0" fmla="*/ 388882 w 388881"/>
                <a:gd name="connsiteY0" fmla="*/ 194441 h 388881"/>
                <a:gd name="connsiteX1" fmla="*/ 194441 w 388881"/>
                <a:gd name="connsiteY1" fmla="*/ 388882 h 388881"/>
                <a:gd name="connsiteX2" fmla="*/ 0 w 388881"/>
                <a:gd name="connsiteY2" fmla="*/ 194441 h 388881"/>
                <a:gd name="connsiteX3" fmla="*/ 194441 w 388881"/>
                <a:gd name="connsiteY3" fmla="*/ 0 h 388881"/>
                <a:gd name="connsiteX4" fmla="*/ 388882 w 388881"/>
                <a:gd name="connsiteY4" fmla="*/ 194441 h 38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881" h="388881">
                  <a:moveTo>
                    <a:pt x="388882" y="194441"/>
                  </a:moveTo>
                  <a:cubicBezTo>
                    <a:pt x="388882" y="301828"/>
                    <a:pt x="301828" y="388882"/>
                    <a:pt x="194441" y="388882"/>
                  </a:cubicBezTo>
                  <a:cubicBezTo>
                    <a:pt x="87054" y="388882"/>
                    <a:pt x="0" y="301828"/>
                    <a:pt x="0" y="194441"/>
                  </a:cubicBezTo>
                  <a:cubicBezTo>
                    <a:pt x="0" y="87054"/>
                    <a:pt x="87054" y="0"/>
                    <a:pt x="194441" y="0"/>
                  </a:cubicBezTo>
                  <a:cubicBezTo>
                    <a:pt x="301827" y="0"/>
                    <a:pt x="388882" y="87054"/>
                    <a:pt x="388882" y="194441"/>
                  </a:cubicBezTo>
                  <a:close/>
                </a:path>
              </a:pathLst>
            </a:custGeom>
            <a:solidFill>
              <a:schemeClr val="accent2"/>
            </a:solidFill>
            <a:ln w="158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397151" y="5138187"/>
              <a:ext cx="135541" cy="134101"/>
              <a:chOff x="1134272" y="5232321"/>
              <a:chExt cx="194431" cy="192365"/>
            </a:xfrm>
            <a:solidFill>
              <a:srgbClr val="FFFFFF"/>
            </a:solidFill>
          </p:grpSpPr>
          <p:grpSp>
            <p:nvGrpSpPr>
              <p:cNvPr id="55" name="组合 54"/>
              <p:cNvGrpSpPr/>
              <p:nvPr/>
            </p:nvGrpSpPr>
            <p:grpSpPr>
              <a:xfrm>
                <a:off x="1134275" y="5232323"/>
                <a:ext cx="194428" cy="192363"/>
                <a:chOff x="1134275" y="5232323"/>
                <a:chExt cx="194428" cy="192363"/>
              </a:xfrm>
              <a:solidFill>
                <a:srgbClr val="FFFFFF"/>
              </a:solidFill>
            </p:grpSpPr>
            <p:sp>
              <p:nvSpPr>
                <p:cNvPr id="59" name="任意多边形 58"/>
                <p:cNvSpPr/>
                <p:nvPr/>
              </p:nvSpPr>
              <p:spPr>
                <a:xfrm>
                  <a:off x="1146676" y="5244726"/>
                  <a:ext cx="169620" cy="167554"/>
                </a:xfrm>
                <a:custGeom>
                  <a:avLst/>
                  <a:gdLst>
                    <a:gd name="connsiteX0" fmla="*/ 0 w 169620"/>
                    <a:gd name="connsiteY0" fmla="*/ 0 h 167554"/>
                    <a:gd name="connsiteX1" fmla="*/ 169620 w 169620"/>
                    <a:gd name="connsiteY1" fmla="*/ 167555 h 167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9620" h="167554">
                      <a:moveTo>
                        <a:pt x="0" y="0"/>
                      </a:moveTo>
                      <a:lnTo>
                        <a:pt x="169620" y="167555"/>
                      </a:lnTo>
                    </a:path>
                  </a:pathLst>
                </a:custGeom>
                <a:ln w="27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任意多边形 59"/>
                <p:cNvSpPr/>
                <p:nvPr/>
              </p:nvSpPr>
              <p:spPr>
                <a:xfrm>
                  <a:off x="1134275" y="5232323"/>
                  <a:ext cx="194428" cy="192363"/>
                </a:xfrm>
                <a:custGeom>
                  <a:avLst/>
                  <a:gdLst>
                    <a:gd name="connsiteX0" fmla="*/ 182022 w 194428"/>
                    <a:gd name="connsiteY0" fmla="*/ 192363 h 192363"/>
                    <a:gd name="connsiteX1" fmla="*/ 173304 w 194428"/>
                    <a:gd name="connsiteY1" fmla="*/ 188783 h 192363"/>
                    <a:gd name="connsiteX2" fmla="*/ 3686 w 194428"/>
                    <a:gd name="connsiteY2" fmla="*/ 21229 h 192363"/>
                    <a:gd name="connsiteX3" fmla="*/ 3579 w 194428"/>
                    <a:gd name="connsiteY3" fmla="*/ 3688 h 192363"/>
                    <a:gd name="connsiteX4" fmla="*/ 21122 w 194428"/>
                    <a:gd name="connsiteY4" fmla="*/ 3579 h 192363"/>
                    <a:gd name="connsiteX5" fmla="*/ 190742 w 194428"/>
                    <a:gd name="connsiteY5" fmla="*/ 171134 h 192363"/>
                    <a:gd name="connsiteX6" fmla="*/ 190849 w 194428"/>
                    <a:gd name="connsiteY6" fmla="*/ 188673 h 192363"/>
                    <a:gd name="connsiteX7" fmla="*/ 182022 w 194428"/>
                    <a:gd name="connsiteY7" fmla="*/ 192363 h 192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4428" h="192363">
                      <a:moveTo>
                        <a:pt x="182022" y="192363"/>
                      </a:moveTo>
                      <a:cubicBezTo>
                        <a:pt x="178872" y="192363"/>
                        <a:pt x="175723" y="191170"/>
                        <a:pt x="173304" y="188783"/>
                      </a:cubicBezTo>
                      <a:lnTo>
                        <a:pt x="3686" y="21229"/>
                      </a:lnTo>
                      <a:cubicBezTo>
                        <a:pt x="-1186" y="16414"/>
                        <a:pt x="-1235" y="8558"/>
                        <a:pt x="3579" y="3688"/>
                      </a:cubicBezTo>
                      <a:cubicBezTo>
                        <a:pt x="8393" y="-1192"/>
                        <a:pt x="16244" y="-1230"/>
                        <a:pt x="21122" y="3579"/>
                      </a:cubicBezTo>
                      <a:lnTo>
                        <a:pt x="190742" y="171134"/>
                      </a:lnTo>
                      <a:cubicBezTo>
                        <a:pt x="195614" y="175948"/>
                        <a:pt x="195663" y="183804"/>
                        <a:pt x="190849" y="188673"/>
                      </a:cubicBezTo>
                      <a:cubicBezTo>
                        <a:pt x="188419" y="191134"/>
                        <a:pt x="185217" y="192363"/>
                        <a:pt x="182022" y="19236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7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1134272" y="5232321"/>
                <a:ext cx="194427" cy="192364"/>
                <a:chOff x="1134272" y="5232321"/>
                <a:chExt cx="194427" cy="192364"/>
              </a:xfrm>
              <a:solidFill>
                <a:srgbClr val="FFFFFF"/>
              </a:solidFill>
            </p:grpSpPr>
            <p:sp>
              <p:nvSpPr>
                <p:cNvPr id="57" name="任意多边形 56"/>
                <p:cNvSpPr/>
                <p:nvPr/>
              </p:nvSpPr>
              <p:spPr>
                <a:xfrm>
                  <a:off x="1146676" y="5244726"/>
                  <a:ext cx="169620" cy="167554"/>
                </a:xfrm>
                <a:custGeom>
                  <a:avLst/>
                  <a:gdLst>
                    <a:gd name="connsiteX0" fmla="*/ 0 w 169620"/>
                    <a:gd name="connsiteY0" fmla="*/ 167555 h 167554"/>
                    <a:gd name="connsiteX1" fmla="*/ 169620 w 169620"/>
                    <a:gd name="connsiteY1" fmla="*/ 0 h 167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9620" h="167554">
                      <a:moveTo>
                        <a:pt x="0" y="167555"/>
                      </a:moveTo>
                      <a:lnTo>
                        <a:pt x="169620" y="0"/>
                      </a:lnTo>
                    </a:path>
                  </a:pathLst>
                </a:custGeom>
                <a:ln w="27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任意多边形 57"/>
                <p:cNvSpPr/>
                <p:nvPr/>
              </p:nvSpPr>
              <p:spPr>
                <a:xfrm>
                  <a:off x="1134272" y="5232322"/>
                  <a:ext cx="194426" cy="192364"/>
                </a:xfrm>
                <a:custGeom>
                  <a:avLst/>
                  <a:gdLst>
                    <a:gd name="connsiteX0" fmla="*/ 12404 w 194426"/>
                    <a:gd name="connsiteY0" fmla="*/ 192364 h 192364"/>
                    <a:gd name="connsiteX1" fmla="*/ 3579 w 194426"/>
                    <a:gd name="connsiteY1" fmla="*/ 188674 h 192364"/>
                    <a:gd name="connsiteX2" fmla="*/ 3686 w 194426"/>
                    <a:gd name="connsiteY2" fmla="*/ 171135 h 192364"/>
                    <a:gd name="connsiteX3" fmla="*/ 173304 w 194426"/>
                    <a:gd name="connsiteY3" fmla="*/ 3580 h 192364"/>
                    <a:gd name="connsiteX4" fmla="*/ 190846 w 194426"/>
                    <a:gd name="connsiteY4" fmla="*/ 3689 h 192364"/>
                    <a:gd name="connsiteX5" fmla="*/ 190739 w 194426"/>
                    <a:gd name="connsiteY5" fmla="*/ 21230 h 192364"/>
                    <a:gd name="connsiteX6" fmla="*/ 21119 w 194426"/>
                    <a:gd name="connsiteY6" fmla="*/ 188784 h 192364"/>
                    <a:gd name="connsiteX7" fmla="*/ 12404 w 194426"/>
                    <a:gd name="connsiteY7" fmla="*/ 192364 h 192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4426" h="192364">
                      <a:moveTo>
                        <a:pt x="12404" y="192364"/>
                      </a:moveTo>
                      <a:cubicBezTo>
                        <a:pt x="9203" y="192364"/>
                        <a:pt x="6007" y="191135"/>
                        <a:pt x="3579" y="188674"/>
                      </a:cubicBezTo>
                      <a:cubicBezTo>
                        <a:pt x="-1235" y="183805"/>
                        <a:pt x="-1186" y="175949"/>
                        <a:pt x="3686" y="171135"/>
                      </a:cubicBezTo>
                      <a:lnTo>
                        <a:pt x="173304" y="3580"/>
                      </a:lnTo>
                      <a:cubicBezTo>
                        <a:pt x="178181" y="-1229"/>
                        <a:pt x="186035" y="-1193"/>
                        <a:pt x="190846" y="3689"/>
                      </a:cubicBezTo>
                      <a:cubicBezTo>
                        <a:pt x="195661" y="8559"/>
                        <a:pt x="195614" y="16413"/>
                        <a:pt x="190739" y="21230"/>
                      </a:cubicBezTo>
                      <a:lnTo>
                        <a:pt x="21119" y="188784"/>
                      </a:lnTo>
                      <a:cubicBezTo>
                        <a:pt x="18702" y="191171"/>
                        <a:pt x="15553" y="192364"/>
                        <a:pt x="12404" y="1923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7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组合 162"/>
          <p:cNvGrpSpPr/>
          <p:nvPr/>
        </p:nvGrpSpPr>
        <p:grpSpPr>
          <a:xfrm>
            <a:off x="2072774" y="3749564"/>
            <a:ext cx="1833935" cy="886542"/>
            <a:chOff x="2116729" y="762213"/>
            <a:chExt cx="533704" cy="257998"/>
          </a:xfrm>
          <a:noFill/>
        </p:grpSpPr>
        <p:sp>
          <p:nvSpPr>
            <p:cNvPr id="169" name="任意多边形 168"/>
            <p:cNvSpPr/>
            <p:nvPr/>
          </p:nvSpPr>
          <p:spPr>
            <a:xfrm>
              <a:off x="2116729" y="1012414"/>
              <a:ext cx="5379" cy="7796"/>
            </a:xfrm>
            <a:custGeom>
              <a:avLst/>
              <a:gdLst>
                <a:gd name="connsiteX0" fmla="*/ 1638 w 5379"/>
                <a:gd name="connsiteY0" fmla="*/ 7789 h 7796"/>
                <a:gd name="connsiteX1" fmla="*/ 792 w 5379"/>
                <a:gd name="connsiteY1" fmla="*/ 7667 h 7796"/>
                <a:gd name="connsiteX2" fmla="*/ 144 w 5379"/>
                <a:gd name="connsiteY2" fmla="*/ 5793 h 7796"/>
                <a:gd name="connsiteX3" fmla="*/ 2727 w 5379"/>
                <a:gd name="connsiteY3" fmla="*/ 756 h 7796"/>
                <a:gd name="connsiteX4" fmla="*/ 4640 w 5379"/>
                <a:gd name="connsiteY4" fmla="*/ 154 h 7796"/>
                <a:gd name="connsiteX5" fmla="*/ 5211 w 5379"/>
                <a:gd name="connsiteY5" fmla="*/ 2074 h 7796"/>
                <a:gd name="connsiteX6" fmla="*/ 2666 w 5379"/>
                <a:gd name="connsiteY6" fmla="*/ 7012 h 7796"/>
                <a:gd name="connsiteX7" fmla="*/ 1638 w 5379"/>
                <a:gd name="connsiteY7" fmla="*/ 7789 h 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79" h="7796">
                  <a:moveTo>
                    <a:pt x="1638" y="7789"/>
                  </a:moveTo>
                  <a:cubicBezTo>
                    <a:pt x="1363" y="7812"/>
                    <a:pt x="1058" y="7789"/>
                    <a:pt x="792" y="7667"/>
                  </a:cubicBezTo>
                  <a:cubicBezTo>
                    <a:pt x="91" y="7324"/>
                    <a:pt x="-199" y="6478"/>
                    <a:pt x="144" y="5793"/>
                  </a:cubicBezTo>
                  <a:cubicBezTo>
                    <a:pt x="144" y="5793"/>
                    <a:pt x="1005" y="3971"/>
                    <a:pt x="2727" y="756"/>
                  </a:cubicBezTo>
                  <a:cubicBezTo>
                    <a:pt x="3108" y="55"/>
                    <a:pt x="3954" y="-189"/>
                    <a:pt x="4640" y="154"/>
                  </a:cubicBezTo>
                  <a:cubicBezTo>
                    <a:pt x="5326" y="542"/>
                    <a:pt x="5577" y="1381"/>
                    <a:pt x="5211" y="2074"/>
                  </a:cubicBezTo>
                  <a:cubicBezTo>
                    <a:pt x="3535" y="5221"/>
                    <a:pt x="2682" y="6981"/>
                    <a:pt x="2666" y="7012"/>
                  </a:cubicBezTo>
                  <a:cubicBezTo>
                    <a:pt x="2453" y="7423"/>
                    <a:pt x="2087" y="7698"/>
                    <a:pt x="1638" y="7789"/>
                  </a:cubicBez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 169"/>
            <p:cNvSpPr/>
            <p:nvPr/>
          </p:nvSpPr>
          <p:spPr>
            <a:xfrm>
              <a:off x="2124844" y="762213"/>
              <a:ext cx="508498" cy="243179"/>
            </a:xfrm>
            <a:custGeom>
              <a:avLst/>
              <a:gdLst>
                <a:gd name="connsiteX0" fmla="*/ 390944 w 508498"/>
                <a:gd name="connsiteY0" fmla="*/ 220370 h 243179"/>
                <a:gd name="connsiteX1" fmla="*/ 390799 w 508498"/>
                <a:gd name="connsiteY1" fmla="*/ 220386 h 243179"/>
                <a:gd name="connsiteX2" fmla="*/ 379202 w 508498"/>
                <a:gd name="connsiteY2" fmla="*/ 219913 h 243179"/>
                <a:gd name="connsiteX3" fmla="*/ 378043 w 508498"/>
                <a:gd name="connsiteY3" fmla="*/ 218283 h 243179"/>
                <a:gd name="connsiteX4" fmla="*/ 379666 w 508498"/>
                <a:gd name="connsiteY4" fmla="*/ 217132 h 243179"/>
                <a:gd name="connsiteX5" fmla="*/ 390578 w 508498"/>
                <a:gd name="connsiteY5" fmla="*/ 217582 h 243179"/>
                <a:gd name="connsiteX6" fmla="*/ 392095 w 508498"/>
                <a:gd name="connsiteY6" fmla="*/ 218892 h 243179"/>
                <a:gd name="connsiteX7" fmla="*/ 390944 w 508498"/>
                <a:gd name="connsiteY7" fmla="*/ 220370 h 243179"/>
                <a:gd name="connsiteX8" fmla="*/ 401962 w 508498"/>
                <a:gd name="connsiteY8" fmla="*/ 218046 h 243179"/>
                <a:gd name="connsiteX9" fmla="*/ 400393 w 508498"/>
                <a:gd name="connsiteY9" fmla="*/ 217124 h 243179"/>
                <a:gd name="connsiteX10" fmla="*/ 401262 w 508498"/>
                <a:gd name="connsiteY10" fmla="*/ 215349 h 243179"/>
                <a:gd name="connsiteX11" fmla="*/ 410969 w 508498"/>
                <a:gd name="connsiteY11" fmla="*/ 210434 h 243179"/>
                <a:gd name="connsiteX12" fmla="*/ 412920 w 508498"/>
                <a:gd name="connsiteY12" fmla="*/ 210785 h 243179"/>
                <a:gd name="connsiteX13" fmla="*/ 412554 w 508498"/>
                <a:gd name="connsiteY13" fmla="*/ 212728 h 243179"/>
                <a:gd name="connsiteX14" fmla="*/ 402191 w 508498"/>
                <a:gd name="connsiteY14" fmla="*/ 217978 h 243179"/>
                <a:gd name="connsiteX15" fmla="*/ 401962 w 508498"/>
                <a:gd name="connsiteY15" fmla="*/ 218046 h 243179"/>
                <a:gd name="connsiteX16" fmla="*/ 368846 w 508498"/>
                <a:gd name="connsiteY16" fmla="*/ 216736 h 243179"/>
                <a:gd name="connsiteX17" fmla="*/ 368069 w 508498"/>
                <a:gd name="connsiteY17" fmla="*/ 216637 h 243179"/>
                <a:gd name="connsiteX18" fmla="*/ 358011 w 508498"/>
                <a:gd name="connsiteY18" fmla="*/ 210845 h 243179"/>
                <a:gd name="connsiteX19" fmla="*/ 357721 w 508498"/>
                <a:gd name="connsiteY19" fmla="*/ 208880 h 243179"/>
                <a:gd name="connsiteX20" fmla="*/ 359687 w 508498"/>
                <a:gd name="connsiteY20" fmla="*/ 208605 h 243179"/>
                <a:gd name="connsiteX21" fmla="*/ 369166 w 508498"/>
                <a:gd name="connsiteY21" fmla="*/ 214069 h 243179"/>
                <a:gd name="connsiteX22" fmla="*/ 369898 w 508498"/>
                <a:gd name="connsiteY22" fmla="*/ 215913 h 243179"/>
                <a:gd name="connsiteX23" fmla="*/ 368846 w 508498"/>
                <a:gd name="connsiteY23" fmla="*/ 216736 h 243179"/>
                <a:gd name="connsiteX24" fmla="*/ 420266 w 508498"/>
                <a:gd name="connsiteY24" fmla="*/ 205283 h 243179"/>
                <a:gd name="connsiteX25" fmla="*/ 419138 w 508498"/>
                <a:gd name="connsiteY25" fmla="*/ 205009 h 243179"/>
                <a:gd name="connsiteX26" fmla="*/ 418925 w 508498"/>
                <a:gd name="connsiteY26" fmla="*/ 203035 h 243179"/>
                <a:gd name="connsiteX27" fmla="*/ 424503 w 508498"/>
                <a:gd name="connsiteY27" fmla="*/ 193708 h 243179"/>
                <a:gd name="connsiteX28" fmla="*/ 426339 w 508498"/>
                <a:gd name="connsiteY28" fmla="*/ 192946 h 243179"/>
                <a:gd name="connsiteX29" fmla="*/ 427101 w 508498"/>
                <a:gd name="connsiteY29" fmla="*/ 194782 h 243179"/>
                <a:gd name="connsiteX30" fmla="*/ 421112 w 508498"/>
                <a:gd name="connsiteY30" fmla="*/ 204803 h 243179"/>
                <a:gd name="connsiteX31" fmla="*/ 420266 w 508498"/>
                <a:gd name="connsiteY31" fmla="*/ 205283 h 243179"/>
                <a:gd name="connsiteX32" fmla="*/ 350863 w 508498"/>
                <a:gd name="connsiteY32" fmla="*/ 203393 h 243179"/>
                <a:gd name="connsiteX33" fmla="*/ 349545 w 508498"/>
                <a:gd name="connsiteY33" fmla="*/ 202944 h 243179"/>
                <a:gd name="connsiteX34" fmla="*/ 342953 w 508498"/>
                <a:gd name="connsiteY34" fmla="*/ 193441 h 243179"/>
                <a:gd name="connsiteX35" fmla="*/ 343479 w 508498"/>
                <a:gd name="connsiteY35" fmla="*/ 191536 h 243179"/>
                <a:gd name="connsiteX36" fmla="*/ 345399 w 508498"/>
                <a:gd name="connsiteY36" fmla="*/ 192062 h 243179"/>
                <a:gd name="connsiteX37" fmla="*/ 351686 w 508498"/>
                <a:gd name="connsiteY37" fmla="*/ 201099 h 243179"/>
                <a:gd name="connsiteX38" fmla="*/ 351526 w 508498"/>
                <a:gd name="connsiteY38" fmla="*/ 203073 h 243179"/>
                <a:gd name="connsiteX39" fmla="*/ 350863 w 508498"/>
                <a:gd name="connsiteY39" fmla="*/ 203393 h 243179"/>
                <a:gd name="connsiteX40" fmla="*/ 429006 w 508498"/>
                <a:gd name="connsiteY40" fmla="*/ 184762 h 243179"/>
                <a:gd name="connsiteX41" fmla="*/ 428564 w 508498"/>
                <a:gd name="connsiteY41" fmla="*/ 184785 h 243179"/>
                <a:gd name="connsiteX42" fmla="*/ 427360 w 508498"/>
                <a:gd name="connsiteY42" fmla="*/ 183192 h 243179"/>
                <a:gd name="connsiteX43" fmla="*/ 427733 w 508498"/>
                <a:gd name="connsiteY43" fmla="*/ 172220 h 243179"/>
                <a:gd name="connsiteX44" fmla="*/ 429044 w 508498"/>
                <a:gd name="connsiteY44" fmla="*/ 170703 h 243179"/>
                <a:gd name="connsiteX45" fmla="*/ 430530 w 508498"/>
                <a:gd name="connsiteY45" fmla="*/ 172022 h 243179"/>
                <a:gd name="connsiteX46" fmla="*/ 430157 w 508498"/>
                <a:gd name="connsiteY46" fmla="*/ 183596 h 243179"/>
                <a:gd name="connsiteX47" fmla="*/ 429006 w 508498"/>
                <a:gd name="connsiteY47" fmla="*/ 184762 h 243179"/>
                <a:gd name="connsiteX48" fmla="*/ 339753 w 508498"/>
                <a:gd name="connsiteY48" fmla="*/ 183863 h 243179"/>
                <a:gd name="connsiteX49" fmla="*/ 338191 w 508498"/>
                <a:gd name="connsiteY49" fmla="*/ 182956 h 243179"/>
                <a:gd name="connsiteX50" fmla="*/ 335158 w 508498"/>
                <a:gd name="connsiteY50" fmla="*/ 171854 h 243179"/>
                <a:gd name="connsiteX51" fmla="*/ 336263 w 508498"/>
                <a:gd name="connsiteY51" fmla="*/ 170216 h 243179"/>
                <a:gd name="connsiteX52" fmla="*/ 337909 w 508498"/>
                <a:gd name="connsiteY52" fmla="*/ 171321 h 243179"/>
                <a:gd name="connsiteX53" fmla="*/ 340835 w 508498"/>
                <a:gd name="connsiteY53" fmla="*/ 181996 h 243179"/>
                <a:gd name="connsiteX54" fmla="*/ 339989 w 508498"/>
                <a:gd name="connsiteY54" fmla="*/ 183794 h 243179"/>
                <a:gd name="connsiteX55" fmla="*/ 339753 w 508498"/>
                <a:gd name="connsiteY55" fmla="*/ 183863 h 243179"/>
                <a:gd name="connsiteX56" fmla="*/ 1653 w 508498"/>
                <a:gd name="connsiteY56" fmla="*/ 243170 h 243179"/>
                <a:gd name="connsiteX57" fmla="*/ 701 w 508498"/>
                <a:gd name="connsiteY57" fmla="*/ 242979 h 243179"/>
                <a:gd name="connsiteX58" fmla="*/ 198 w 508498"/>
                <a:gd name="connsiteY58" fmla="*/ 241082 h 243179"/>
                <a:gd name="connsiteX59" fmla="*/ 6119 w 508498"/>
                <a:gd name="connsiteY59" fmla="*/ 231374 h 243179"/>
                <a:gd name="connsiteX60" fmla="*/ 8070 w 508498"/>
                <a:gd name="connsiteY60" fmla="*/ 230939 h 243179"/>
                <a:gd name="connsiteX61" fmla="*/ 8489 w 508498"/>
                <a:gd name="connsiteY61" fmla="*/ 232867 h 243179"/>
                <a:gd name="connsiteX62" fmla="*/ 2614 w 508498"/>
                <a:gd name="connsiteY62" fmla="*/ 242484 h 243179"/>
                <a:gd name="connsiteX63" fmla="*/ 1653 w 508498"/>
                <a:gd name="connsiteY63" fmla="*/ 243170 h 243179"/>
                <a:gd name="connsiteX64" fmla="*/ 427634 w 508498"/>
                <a:gd name="connsiteY64" fmla="*/ 162359 h 243179"/>
                <a:gd name="connsiteX65" fmla="*/ 426034 w 508498"/>
                <a:gd name="connsiteY65" fmla="*/ 161277 h 243179"/>
                <a:gd name="connsiteX66" fmla="*/ 422697 w 508498"/>
                <a:gd name="connsiteY66" fmla="*/ 150701 h 243179"/>
                <a:gd name="connsiteX67" fmla="*/ 423504 w 508498"/>
                <a:gd name="connsiteY67" fmla="*/ 148864 h 243179"/>
                <a:gd name="connsiteX68" fmla="*/ 425325 w 508498"/>
                <a:gd name="connsiteY68" fmla="*/ 149680 h 243179"/>
                <a:gd name="connsiteX69" fmla="*/ 428762 w 508498"/>
                <a:gd name="connsiteY69" fmla="*/ 160645 h 243179"/>
                <a:gd name="connsiteX70" fmla="*/ 427726 w 508498"/>
                <a:gd name="connsiteY70" fmla="*/ 162352 h 243179"/>
                <a:gd name="connsiteX71" fmla="*/ 427634 w 508498"/>
                <a:gd name="connsiteY71" fmla="*/ 162359 h 243179"/>
                <a:gd name="connsiteX72" fmla="*/ 13769 w 508498"/>
                <a:gd name="connsiteY72" fmla="*/ 224051 h 243179"/>
                <a:gd name="connsiteX73" fmla="*/ 12718 w 508498"/>
                <a:gd name="connsiteY73" fmla="*/ 223815 h 243179"/>
                <a:gd name="connsiteX74" fmla="*/ 12344 w 508498"/>
                <a:gd name="connsiteY74" fmla="*/ 221879 h 243179"/>
                <a:gd name="connsiteX75" fmla="*/ 18882 w 508498"/>
                <a:gd name="connsiteY75" fmla="*/ 212598 h 243179"/>
                <a:gd name="connsiteX76" fmla="*/ 20833 w 508498"/>
                <a:gd name="connsiteY76" fmla="*/ 212286 h 243179"/>
                <a:gd name="connsiteX77" fmla="*/ 21145 w 508498"/>
                <a:gd name="connsiteY77" fmla="*/ 214259 h 243179"/>
                <a:gd name="connsiteX78" fmla="*/ 14676 w 508498"/>
                <a:gd name="connsiteY78" fmla="*/ 223457 h 243179"/>
                <a:gd name="connsiteX79" fmla="*/ 13769 w 508498"/>
                <a:gd name="connsiteY79" fmla="*/ 224051 h 243179"/>
                <a:gd name="connsiteX80" fmla="*/ 335371 w 508498"/>
                <a:gd name="connsiteY80" fmla="*/ 161773 h 243179"/>
                <a:gd name="connsiteX81" fmla="*/ 335211 w 508498"/>
                <a:gd name="connsiteY81" fmla="*/ 161803 h 243179"/>
                <a:gd name="connsiteX82" fmla="*/ 333725 w 508498"/>
                <a:gd name="connsiteY82" fmla="*/ 160492 h 243179"/>
                <a:gd name="connsiteX83" fmla="*/ 333695 w 508498"/>
                <a:gd name="connsiteY83" fmla="*/ 149017 h 243179"/>
                <a:gd name="connsiteX84" fmla="*/ 335173 w 508498"/>
                <a:gd name="connsiteY84" fmla="*/ 147683 h 243179"/>
                <a:gd name="connsiteX85" fmla="*/ 336492 w 508498"/>
                <a:gd name="connsiteY85" fmla="*/ 149184 h 243179"/>
                <a:gd name="connsiteX86" fmla="*/ 336530 w 508498"/>
                <a:gd name="connsiteY86" fmla="*/ 160302 h 243179"/>
                <a:gd name="connsiteX87" fmla="*/ 335371 w 508498"/>
                <a:gd name="connsiteY87" fmla="*/ 161773 h 243179"/>
                <a:gd name="connsiteX88" fmla="*/ 419267 w 508498"/>
                <a:gd name="connsiteY88" fmla="*/ 141496 h 243179"/>
                <a:gd name="connsiteX89" fmla="*/ 417827 w 508498"/>
                <a:gd name="connsiteY89" fmla="*/ 140871 h 243179"/>
                <a:gd name="connsiteX90" fmla="*/ 411152 w 508498"/>
                <a:gd name="connsiteY90" fmla="*/ 132085 h 243179"/>
                <a:gd name="connsiteX91" fmla="*/ 411251 w 508498"/>
                <a:gd name="connsiteY91" fmla="*/ 130089 h 243179"/>
                <a:gd name="connsiteX92" fmla="*/ 413240 w 508498"/>
                <a:gd name="connsiteY92" fmla="*/ 130180 h 243179"/>
                <a:gd name="connsiteX93" fmla="*/ 420197 w 508498"/>
                <a:gd name="connsiteY93" fmla="*/ 139347 h 243179"/>
                <a:gd name="connsiteX94" fmla="*/ 419770 w 508498"/>
                <a:gd name="connsiteY94" fmla="*/ 141290 h 243179"/>
                <a:gd name="connsiteX95" fmla="*/ 419267 w 508498"/>
                <a:gd name="connsiteY95" fmla="*/ 141496 h 243179"/>
                <a:gd name="connsiteX96" fmla="*/ 27059 w 508498"/>
                <a:gd name="connsiteY96" fmla="*/ 205763 h 243179"/>
                <a:gd name="connsiteX97" fmla="*/ 25946 w 508498"/>
                <a:gd name="connsiteY97" fmla="*/ 205481 h 243179"/>
                <a:gd name="connsiteX98" fmla="*/ 25695 w 508498"/>
                <a:gd name="connsiteY98" fmla="*/ 203515 h 243179"/>
                <a:gd name="connsiteX99" fmla="*/ 32812 w 508498"/>
                <a:gd name="connsiteY99" fmla="*/ 194661 h 243179"/>
                <a:gd name="connsiteX100" fmla="*/ 34778 w 508498"/>
                <a:gd name="connsiteY100" fmla="*/ 194470 h 243179"/>
                <a:gd name="connsiteX101" fmla="*/ 34953 w 508498"/>
                <a:gd name="connsiteY101" fmla="*/ 196451 h 243179"/>
                <a:gd name="connsiteX102" fmla="*/ 27912 w 508498"/>
                <a:gd name="connsiteY102" fmla="*/ 205214 h 243179"/>
                <a:gd name="connsiteX103" fmla="*/ 27059 w 508498"/>
                <a:gd name="connsiteY103" fmla="*/ 205763 h 243179"/>
                <a:gd name="connsiteX104" fmla="*/ 336492 w 508498"/>
                <a:gd name="connsiteY104" fmla="*/ 139256 h 243179"/>
                <a:gd name="connsiteX105" fmla="*/ 336050 w 508498"/>
                <a:gd name="connsiteY105" fmla="*/ 139256 h 243179"/>
                <a:gd name="connsiteX106" fmla="*/ 334861 w 508498"/>
                <a:gd name="connsiteY106" fmla="*/ 137655 h 243179"/>
                <a:gd name="connsiteX107" fmla="*/ 337071 w 508498"/>
                <a:gd name="connsiteY107" fmla="*/ 126446 h 243179"/>
                <a:gd name="connsiteX108" fmla="*/ 338785 w 508498"/>
                <a:gd name="connsiteY108" fmla="*/ 125418 h 243179"/>
                <a:gd name="connsiteX109" fmla="*/ 339814 w 508498"/>
                <a:gd name="connsiteY109" fmla="*/ 127102 h 243179"/>
                <a:gd name="connsiteX110" fmla="*/ 337642 w 508498"/>
                <a:gd name="connsiteY110" fmla="*/ 138067 h 243179"/>
                <a:gd name="connsiteX111" fmla="*/ 336492 w 508498"/>
                <a:gd name="connsiteY111" fmla="*/ 139256 h 243179"/>
                <a:gd name="connsiteX112" fmla="*/ 404241 w 508498"/>
                <a:gd name="connsiteY112" fmla="*/ 124762 h 243179"/>
                <a:gd name="connsiteX113" fmla="*/ 403106 w 508498"/>
                <a:gd name="connsiteY113" fmla="*/ 124488 h 243179"/>
                <a:gd name="connsiteX114" fmla="*/ 394076 w 508498"/>
                <a:gd name="connsiteY114" fmla="*/ 117988 h 243179"/>
                <a:gd name="connsiteX115" fmla="*/ 393634 w 508498"/>
                <a:gd name="connsiteY115" fmla="*/ 116053 h 243179"/>
                <a:gd name="connsiteX116" fmla="*/ 395569 w 508498"/>
                <a:gd name="connsiteY116" fmla="*/ 115618 h 243179"/>
                <a:gd name="connsiteX117" fmla="*/ 404889 w 508498"/>
                <a:gd name="connsiteY117" fmla="*/ 122309 h 243179"/>
                <a:gd name="connsiteX118" fmla="*/ 405094 w 508498"/>
                <a:gd name="connsiteY118" fmla="*/ 124275 h 243179"/>
                <a:gd name="connsiteX119" fmla="*/ 404241 w 508498"/>
                <a:gd name="connsiteY119" fmla="*/ 124762 h 243179"/>
                <a:gd name="connsiteX120" fmla="*/ 41491 w 508498"/>
                <a:gd name="connsiteY120" fmla="*/ 188359 h 243179"/>
                <a:gd name="connsiteX121" fmla="*/ 40310 w 508498"/>
                <a:gd name="connsiteY121" fmla="*/ 188046 h 243179"/>
                <a:gd name="connsiteX122" fmla="*/ 40203 w 508498"/>
                <a:gd name="connsiteY122" fmla="*/ 186058 h 243179"/>
                <a:gd name="connsiteX123" fmla="*/ 47892 w 508498"/>
                <a:gd name="connsiteY123" fmla="*/ 177691 h 243179"/>
                <a:gd name="connsiteX124" fmla="*/ 49873 w 508498"/>
                <a:gd name="connsiteY124" fmla="*/ 177645 h 243179"/>
                <a:gd name="connsiteX125" fmla="*/ 49934 w 508498"/>
                <a:gd name="connsiteY125" fmla="*/ 179634 h 243179"/>
                <a:gd name="connsiteX126" fmla="*/ 42299 w 508498"/>
                <a:gd name="connsiteY126" fmla="*/ 187917 h 243179"/>
                <a:gd name="connsiteX127" fmla="*/ 41491 w 508498"/>
                <a:gd name="connsiteY127" fmla="*/ 188359 h 243179"/>
                <a:gd name="connsiteX128" fmla="*/ 57119 w 508498"/>
                <a:gd name="connsiteY128" fmla="*/ 172014 h 243179"/>
                <a:gd name="connsiteX129" fmla="*/ 55862 w 508498"/>
                <a:gd name="connsiteY129" fmla="*/ 171625 h 243179"/>
                <a:gd name="connsiteX130" fmla="*/ 55893 w 508498"/>
                <a:gd name="connsiteY130" fmla="*/ 169637 h 243179"/>
                <a:gd name="connsiteX131" fmla="*/ 64198 w 508498"/>
                <a:gd name="connsiteY131" fmla="*/ 161887 h 243179"/>
                <a:gd name="connsiteX132" fmla="*/ 66195 w 508498"/>
                <a:gd name="connsiteY132" fmla="*/ 162001 h 243179"/>
                <a:gd name="connsiteX133" fmla="*/ 66073 w 508498"/>
                <a:gd name="connsiteY133" fmla="*/ 163982 h 243179"/>
                <a:gd name="connsiteX134" fmla="*/ 57843 w 508498"/>
                <a:gd name="connsiteY134" fmla="*/ 171648 h 243179"/>
                <a:gd name="connsiteX135" fmla="*/ 57119 w 508498"/>
                <a:gd name="connsiteY135" fmla="*/ 172014 h 243179"/>
                <a:gd name="connsiteX136" fmla="*/ 385229 w 508498"/>
                <a:gd name="connsiteY136" fmla="*/ 112639 h 243179"/>
                <a:gd name="connsiteX137" fmla="*/ 384368 w 508498"/>
                <a:gd name="connsiteY137" fmla="*/ 112525 h 243179"/>
                <a:gd name="connsiteX138" fmla="*/ 374165 w 508498"/>
                <a:gd name="connsiteY138" fmla="*/ 107922 h 243179"/>
                <a:gd name="connsiteX139" fmla="*/ 373387 w 508498"/>
                <a:gd name="connsiteY139" fmla="*/ 106101 h 243179"/>
                <a:gd name="connsiteX140" fmla="*/ 375224 w 508498"/>
                <a:gd name="connsiteY140" fmla="*/ 105316 h 243179"/>
                <a:gd name="connsiteX141" fmla="*/ 385618 w 508498"/>
                <a:gd name="connsiteY141" fmla="*/ 109995 h 243179"/>
                <a:gd name="connsiteX142" fmla="*/ 386250 w 508498"/>
                <a:gd name="connsiteY142" fmla="*/ 111885 h 243179"/>
                <a:gd name="connsiteX143" fmla="*/ 385229 w 508498"/>
                <a:gd name="connsiteY143" fmla="*/ 112639 h 243179"/>
                <a:gd name="connsiteX144" fmla="*/ 341795 w 508498"/>
                <a:gd name="connsiteY144" fmla="*/ 117310 h 243179"/>
                <a:gd name="connsiteX145" fmla="*/ 341109 w 508498"/>
                <a:gd name="connsiteY145" fmla="*/ 117249 h 243179"/>
                <a:gd name="connsiteX146" fmla="*/ 340210 w 508498"/>
                <a:gd name="connsiteY146" fmla="*/ 115466 h 243179"/>
                <a:gd name="connsiteX147" fmla="*/ 344150 w 508498"/>
                <a:gd name="connsiteY147" fmla="*/ 104775 h 243179"/>
                <a:gd name="connsiteX148" fmla="*/ 345978 w 508498"/>
                <a:gd name="connsiteY148" fmla="*/ 104013 h 243179"/>
                <a:gd name="connsiteX149" fmla="*/ 346741 w 508498"/>
                <a:gd name="connsiteY149" fmla="*/ 105834 h 243179"/>
                <a:gd name="connsiteX150" fmla="*/ 342892 w 508498"/>
                <a:gd name="connsiteY150" fmla="*/ 116342 h 243179"/>
                <a:gd name="connsiteX151" fmla="*/ 341795 w 508498"/>
                <a:gd name="connsiteY151" fmla="*/ 117310 h 243179"/>
                <a:gd name="connsiteX152" fmla="*/ 73975 w 508498"/>
                <a:gd name="connsiteY152" fmla="*/ 156957 h 243179"/>
                <a:gd name="connsiteX153" fmla="*/ 72641 w 508498"/>
                <a:gd name="connsiteY153" fmla="*/ 156454 h 243179"/>
                <a:gd name="connsiteX154" fmla="*/ 72832 w 508498"/>
                <a:gd name="connsiteY154" fmla="*/ 154488 h 243179"/>
                <a:gd name="connsiteX155" fmla="*/ 81786 w 508498"/>
                <a:gd name="connsiteY155" fmla="*/ 147478 h 243179"/>
                <a:gd name="connsiteX156" fmla="*/ 83744 w 508498"/>
                <a:gd name="connsiteY156" fmla="*/ 147752 h 243179"/>
                <a:gd name="connsiteX157" fmla="*/ 83447 w 508498"/>
                <a:gd name="connsiteY157" fmla="*/ 149710 h 243179"/>
                <a:gd name="connsiteX158" fmla="*/ 74630 w 508498"/>
                <a:gd name="connsiteY158" fmla="*/ 156660 h 243179"/>
                <a:gd name="connsiteX159" fmla="*/ 73975 w 508498"/>
                <a:gd name="connsiteY159" fmla="*/ 156957 h 243179"/>
                <a:gd name="connsiteX160" fmla="*/ 364312 w 508498"/>
                <a:gd name="connsiteY160" fmla="*/ 104127 h 243179"/>
                <a:gd name="connsiteX161" fmla="*/ 363634 w 508498"/>
                <a:gd name="connsiteY161" fmla="*/ 104089 h 243179"/>
                <a:gd name="connsiteX162" fmla="*/ 352859 w 508498"/>
                <a:gd name="connsiteY162" fmla="*/ 100927 h 243179"/>
                <a:gd name="connsiteX163" fmla="*/ 351853 w 508498"/>
                <a:gd name="connsiteY163" fmla="*/ 99235 h 243179"/>
                <a:gd name="connsiteX164" fmla="*/ 353576 w 508498"/>
                <a:gd name="connsiteY164" fmla="*/ 98229 h 243179"/>
                <a:gd name="connsiteX165" fmla="*/ 364510 w 508498"/>
                <a:gd name="connsiteY165" fmla="*/ 101415 h 243179"/>
                <a:gd name="connsiteX166" fmla="*/ 365402 w 508498"/>
                <a:gd name="connsiteY166" fmla="*/ 103190 h 243179"/>
                <a:gd name="connsiteX167" fmla="*/ 364312 w 508498"/>
                <a:gd name="connsiteY167" fmla="*/ 104127 h 243179"/>
                <a:gd name="connsiteX168" fmla="*/ 92088 w 508498"/>
                <a:gd name="connsiteY168" fmla="*/ 143439 h 243179"/>
                <a:gd name="connsiteX169" fmla="*/ 90670 w 508498"/>
                <a:gd name="connsiteY169" fmla="*/ 142845 h 243179"/>
                <a:gd name="connsiteX170" fmla="*/ 91036 w 508498"/>
                <a:gd name="connsiteY170" fmla="*/ 140901 h 243179"/>
                <a:gd name="connsiteX171" fmla="*/ 100630 w 508498"/>
                <a:gd name="connsiteY171" fmla="*/ 134775 h 243179"/>
                <a:gd name="connsiteX172" fmla="*/ 102565 w 508498"/>
                <a:gd name="connsiteY172" fmla="*/ 135255 h 243179"/>
                <a:gd name="connsiteX173" fmla="*/ 102085 w 508498"/>
                <a:gd name="connsiteY173" fmla="*/ 137183 h 243179"/>
                <a:gd name="connsiteX174" fmla="*/ 92621 w 508498"/>
                <a:gd name="connsiteY174" fmla="*/ 143233 h 243179"/>
                <a:gd name="connsiteX175" fmla="*/ 92088 w 508498"/>
                <a:gd name="connsiteY175" fmla="*/ 143439 h 243179"/>
                <a:gd name="connsiteX176" fmla="*/ 342466 w 508498"/>
                <a:gd name="connsiteY176" fmla="*/ 98359 h 243179"/>
                <a:gd name="connsiteX177" fmla="*/ 341932 w 508498"/>
                <a:gd name="connsiteY177" fmla="*/ 98359 h 243179"/>
                <a:gd name="connsiteX178" fmla="*/ 330876 w 508498"/>
                <a:gd name="connsiteY178" fmla="*/ 96340 h 243179"/>
                <a:gd name="connsiteX179" fmla="*/ 329710 w 508498"/>
                <a:gd name="connsiteY179" fmla="*/ 94732 h 243179"/>
                <a:gd name="connsiteX180" fmla="*/ 331325 w 508498"/>
                <a:gd name="connsiteY180" fmla="*/ 93558 h 243179"/>
                <a:gd name="connsiteX181" fmla="*/ 342488 w 508498"/>
                <a:gd name="connsiteY181" fmla="*/ 95623 h 243179"/>
                <a:gd name="connsiteX182" fmla="*/ 343593 w 508498"/>
                <a:gd name="connsiteY182" fmla="*/ 97269 h 243179"/>
                <a:gd name="connsiteX183" fmla="*/ 342466 w 508498"/>
                <a:gd name="connsiteY183" fmla="*/ 98359 h 243179"/>
                <a:gd name="connsiteX184" fmla="*/ 350329 w 508498"/>
                <a:gd name="connsiteY184" fmla="*/ 96370 h 243179"/>
                <a:gd name="connsiteX185" fmla="*/ 349461 w 508498"/>
                <a:gd name="connsiteY185" fmla="*/ 96241 h 243179"/>
                <a:gd name="connsiteX186" fmla="*/ 348806 w 508498"/>
                <a:gd name="connsiteY186" fmla="*/ 94381 h 243179"/>
                <a:gd name="connsiteX187" fmla="*/ 354178 w 508498"/>
                <a:gd name="connsiteY187" fmla="*/ 84300 h 243179"/>
                <a:gd name="connsiteX188" fmla="*/ 356098 w 508498"/>
                <a:gd name="connsiteY188" fmla="*/ 83790 h 243179"/>
                <a:gd name="connsiteX189" fmla="*/ 356608 w 508498"/>
                <a:gd name="connsiteY189" fmla="*/ 85717 h 243179"/>
                <a:gd name="connsiteX190" fmla="*/ 351343 w 508498"/>
                <a:gd name="connsiteY190" fmla="*/ 95608 h 243179"/>
                <a:gd name="connsiteX191" fmla="*/ 350329 w 508498"/>
                <a:gd name="connsiteY191" fmla="*/ 96370 h 243179"/>
                <a:gd name="connsiteX192" fmla="*/ 111443 w 508498"/>
                <a:gd name="connsiteY192" fmla="*/ 131796 h 243179"/>
                <a:gd name="connsiteX193" fmla="*/ 109964 w 508498"/>
                <a:gd name="connsiteY193" fmla="*/ 131072 h 243179"/>
                <a:gd name="connsiteX194" fmla="*/ 110536 w 508498"/>
                <a:gd name="connsiteY194" fmla="*/ 129174 h 243179"/>
                <a:gd name="connsiteX195" fmla="*/ 120259 w 508498"/>
                <a:gd name="connsiteY195" fmla="*/ 124351 h 243179"/>
                <a:gd name="connsiteX196" fmla="*/ 120739 w 508498"/>
                <a:gd name="connsiteY196" fmla="*/ 124130 h 243179"/>
                <a:gd name="connsiteX197" fmla="*/ 122598 w 508498"/>
                <a:gd name="connsiteY197" fmla="*/ 124823 h 243179"/>
                <a:gd name="connsiteX198" fmla="*/ 121912 w 508498"/>
                <a:gd name="connsiteY198" fmla="*/ 126690 h 243179"/>
                <a:gd name="connsiteX199" fmla="*/ 121440 w 508498"/>
                <a:gd name="connsiteY199" fmla="*/ 126904 h 243179"/>
                <a:gd name="connsiteX200" fmla="*/ 111854 w 508498"/>
                <a:gd name="connsiteY200" fmla="*/ 131658 h 243179"/>
                <a:gd name="connsiteX201" fmla="*/ 111443 w 508498"/>
                <a:gd name="connsiteY201" fmla="*/ 131796 h 243179"/>
                <a:gd name="connsiteX202" fmla="*/ 320154 w 508498"/>
                <a:gd name="connsiteY202" fmla="*/ 94785 h 243179"/>
                <a:gd name="connsiteX203" fmla="*/ 319743 w 508498"/>
                <a:gd name="connsiteY203" fmla="*/ 94793 h 243179"/>
                <a:gd name="connsiteX204" fmla="*/ 308549 w 508498"/>
                <a:gd name="connsiteY204" fmla="*/ 93680 h 243179"/>
                <a:gd name="connsiteX205" fmla="*/ 307261 w 508498"/>
                <a:gd name="connsiteY205" fmla="*/ 92179 h 243179"/>
                <a:gd name="connsiteX206" fmla="*/ 308785 w 508498"/>
                <a:gd name="connsiteY206" fmla="*/ 90869 h 243179"/>
                <a:gd name="connsiteX207" fmla="*/ 320078 w 508498"/>
                <a:gd name="connsiteY207" fmla="*/ 92012 h 243179"/>
                <a:gd name="connsiteX208" fmla="*/ 321305 w 508498"/>
                <a:gd name="connsiteY208" fmla="*/ 93566 h 243179"/>
                <a:gd name="connsiteX209" fmla="*/ 320154 w 508498"/>
                <a:gd name="connsiteY209" fmla="*/ 94785 h 243179"/>
                <a:gd name="connsiteX210" fmla="*/ 131910 w 508498"/>
                <a:gd name="connsiteY210" fmla="*/ 122271 h 243179"/>
                <a:gd name="connsiteX211" fmla="*/ 130370 w 508498"/>
                <a:gd name="connsiteY211" fmla="*/ 121417 h 243179"/>
                <a:gd name="connsiteX212" fmla="*/ 131140 w 508498"/>
                <a:gd name="connsiteY212" fmla="*/ 119566 h 243179"/>
                <a:gd name="connsiteX213" fmla="*/ 141671 w 508498"/>
                <a:gd name="connsiteY213" fmla="*/ 115374 h 243179"/>
                <a:gd name="connsiteX214" fmla="*/ 143485 w 508498"/>
                <a:gd name="connsiteY214" fmla="*/ 116182 h 243179"/>
                <a:gd name="connsiteX215" fmla="*/ 142662 w 508498"/>
                <a:gd name="connsiteY215" fmla="*/ 118003 h 243179"/>
                <a:gd name="connsiteX216" fmla="*/ 132215 w 508498"/>
                <a:gd name="connsiteY216" fmla="*/ 122172 h 243179"/>
                <a:gd name="connsiteX217" fmla="*/ 131910 w 508498"/>
                <a:gd name="connsiteY217" fmla="*/ 122271 h 243179"/>
                <a:gd name="connsiteX218" fmla="*/ 297622 w 508498"/>
                <a:gd name="connsiteY218" fmla="*/ 92972 h 243179"/>
                <a:gd name="connsiteX219" fmla="*/ 297317 w 508498"/>
                <a:gd name="connsiteY219" fmla="*/ 92979 h 243179"/>
                <a:gd name="connsiteX220" fmla="*/ 286062 w 508498"/>
                <a:gd name="connsiteY220" fmla="*/ 92652 h 243179"/>
                <a:gd name="connsiteX221" fmla="*/ 284660 w 508498"/>
                <a:gd name="connsiteY221" fmla="*/ 91219 h 243179"/>
                <a:gd name="connsiteX222" fmla="*/ 286085 w 508498"/>
                <a:gd name="connsiteY222" fmla="*/ 89832 h 243179"/>
                <a:gd name="connsiteX223" fmla="*/ 297439 w 508498"/>
                <a:gd name="connsiteY223" fmla="*/ 90160 h 243179"/>
                <a:gd name="connsiteX224" fmla="*/ 298780 w 508498"/>
                <a:gd name="connsiteY224" fmla="*/ 91623 h 243179"/>
                <a:gd name="connsiteX225" fmla="*/ 297622 w 508498"/>
                <a:gd name="connsiteY225" fmla="*/ 92972 h 243179"/>
                <a:gd name="connsiteX226" fmla="*/ 153040 w 508498"/>
                <a:gd name="connsiteY226" fmla="*/ 114216 h 243179"/>
                <a:gd name="connsiteX227" fmla="*/ 151463 w 508498"/>
                <a:gd name="connsiteY227" fmla="*/ 113287 h 243179"/>
                <a:gd name="connsiteX228" fmla="*/ 152339 w 508498"/>
                <a:gd name="connsiteY228" fmla="*/ 111511 h 243179"/>
                <a:gd name="connsiteX229" fmla="*/ 163114 w 508498"/>
                <a:gd name="connsiteY229" fmla="*/ 107968 h 243179"/>
                <a:gd name="connsiteX230" fmla="*/ 164866 w 508498"/>
                <a:gd name="connsiteY230" fmla="*/ 108890 h 243179"/>
                <a:gd name="connsiteX231" fmla="*/ 163937 w 508498"/>
                <a:gd name="connsiteY231" fmla="*/ 110635 h 243179"/>
                <a:gd name="connsiteX232" fmla="*/ 153253 w 508498"/>
                <a:gd name="connsiteY232" fmla="*/ 114163 h 243179"/>
                <a:gd name="connsiteX233" fmla="*/ 153040 w 508498"/>
                <a:gd name="connsiteY233" fmla="*/ 114216 h 243179"/>
                <a:gd name="connsiteX234" fmla="*/ 275006 w 508498"/>
                <a:gd name="connsiteY234" fmla="*/ 92652 h 243179"/>
                <a:gd name="connsiteX235" fmla="*/ 274800 w 508498"/>
                <a:gd name="connsiteY235" fmla="*/ 92690 h 243179"/>
                <a:gd name="connsiteX236" fmla="*/ 263538 w 508498"/>
                <a:gd name="connsiteY236" fmla="*/ 93063 h 243179"/>
                <a:gd name="connsiteX237" fmla="*/ 262075 w 508498"/>
                <a:gd name="connsiteY237" fmla="*/ 91722 h 243179"/>
                <a:gd name="connsiteX238" fmla="*/ 263416 w 508498"/>
                <a:gd name="connsiteY238" fmla="*/ 90267 h 243179"/>
                <a:gd name="connsiteX239" fmla="*/ 274739 w 508498"/>
                <a:gd name="connsiteY239" fmla="*/ 89886 h 243179"/>
                <a:gd name="connsiteX240" fmla="*/ 276172 w 508498"/>
                <a:gd name="connsiteY240" fmla="*/ 91265 h 243179"/>
                <a:gd name="connsiteX241" fmla="*/ 275006 w 508498"/>
                <a:gd name="connsiteY241" fmla="*/ 92652 h 243179"/>
                <a:gd name="connsiteX242" fmla="*/ 361599 w 508498"/>
                <a:gd name="connsiteY242" fmla="*/ 76779 h 243179"/>
                <a:gd name="connsiteX243" fmla="*/ 360563 w 508498"/>
                <a:gd name="connsiteY243" fmla="*/ 76566 h 243179"/>
                <a:gd name="connsiteX244" fmla="*/ 360182 w 508498"/>
                <a:gd name="connsiteY244" fmla="*/ 74623 h 243179"/>
                <a:gd name="connsiteX245" fmla="*/ 366842 w 508498"/>
                <a:gd name="connsiteY245" fmla="*/ 65364 h 243179"/>
                <a:gd name="connsiteX246" fmla="*/ 368823 w 508498"/>
                <a:gd name="connsiteY246" fmla="*/ 65128 h 243179"/>
                <a:gd name="connsiteX247" fmla="*/ 369059 w 508498"/>
                <a:gd name="connsiteY247" fmla="*/ 67087 h 243179"/>
                <a:gd name="connsiteX248" fmla="*/ 362514 w 508498"/>
                <a:gd name="connsiteY248" fmla="*/ 76208 h 243179"/>
                <a:gd name="connsiteX249" fmla="*/ 361599 w 508498"/>
                <a:gd name="connsiteY249" fmla="*/ 76779 h 243179"/>
                <a:gd name="connsiteX250" fmla="*/ 174612 w 508498"/>
                <a:gd name="connsiteY250" fmla="*/ 107503 h 243179"/>
                <a:gd name="connsiteX251" fmla="*/ 173020 w 508498"/>
                <a:gd name="connsiteY251" fmla="*/ 106474 h 243179"/>
                <a:gd name="connsiteX252" fmla="*/ 173995 w 508498"/>
                <a:gd name="connsiteY252" fmla="*/ 104760 h 243179"/>
                <a:gd name="connsiteX253" fmla="*/ 184975 w 508498"/>
                <a:gd name="connsiteY253" fmla="*/ 101841 h 243179"/>
                <a:gd name="connsiteX254" fmla="*/ 186667 w 508498"/>
                <a:gd name="connsiteY254" fmla="*/ 102870 h 243179"/>
                <a:gd name="connsiteX255" fmla="*/ 185638 w 508498"/>
                <a:gd name="connsiteY255" fmla="*/ 104569 h 243179"/>
                <a:gd name="connsiteX256" fmla="*/ 174749 w 508498"/>
                <a:gd name="connsiteY256" fmla="*/ 107457 h 243179"/>
                <a:gd name="connsiteX257" fmla="*/ 174612 w 508498"/>
                <a:gd name="connsiteY257" fmla="*/ 107503 h 243179"/>
                <a:gd name="connsiteX258" fmla="*/ 252428 w 508498"/>
                <a:gd name="connsiteY258" fmla="*/ 93749 h 243179"/>
                <a:gd name="connsiteX259" fmla="*/ 252298 w 508498"/>
                <a:gd name="connsiteY259" fmla="*/ 93779 h 243179"/>
                <a:gd name="connsiteX260" fmla="*/ 241066 w 508498"/>
                <a:gd name="connsiteY260" fmla="*/ 94801 h 243179"/>
                <a:gd name="connsiteX261" fmla="*/ 239504 w 508498"/>
                <a:gd name="connsiteY261" fmla="*/ 93543 h 243179"/>
                <a:gd name="connsiteX262" fmla="*/ 240761 w 508498"/>
                <a:gd name="connsiteY262" fmla="*/ 92012 h 243179"/>
                <a:gd name="connsiteX263" fmla="*/ 252062 w 508498"/>
                <a:gd name="connsiteY263" fmla="*/ 90960 h 243179"/>
                <a:gd name="connsiteX264" fmla="*/ 253571 w 508498"/>
                <a:gd name="connsiteY264" fmla="*/ 92271 h 243179"/>
                <a:gd name="connsiteX265" fmla="*/ 252428 w 508498"/>
                <a:gd name="connsiteY265" fmla="*/ 93749 h 243179"/>
                <a:gd name="connsiteX266" fmla="*/ 229949 w 508498"/>
                <a:gd name="connsiteY266" fmla="*/ 96149 h 243179"/>
                <a:gd name="connsiteX267" fmla="*/ 229880 w 508498"/>
                <a:gd name="connsiteY267" fmla="*/ 96142 h 243179"/>
                <a:gd name="connsiteX268" fmla="*/ 218740 w 508498"/>
                <a:gd name="connsiteY268" fmla="*/ 97788 h 243179"/>
                <a:gd name="connsiteX269" fmla="*/ 217132 w 508498"/>
                <a:gd name="connsiteY269" fmla="*/ 96637 h 243179"/>
                <a:gd name="connsiteX270" fmla="*/ 218298 w 508498"/>
                <a:gd name="connsiteY270" fmla="*/ 95014 h 243179"/>
                <a:gd name="connsiteX271" fmla="*/ 229507 w 508498"/>
                <a:gd name="connsiteY271" fmla="*/ 93353 h 243179"/>
                <a:gd name="connsiteX272" fmla="*/ 231099 w 508498"/>
                <a:gd name="connsiteY272" fmla="*/ 94564 h 243179"/>
                <a:gd name="connsiteX273" fmla="*/ 229949 w 508498"/>
                <a:gd name="connsiteY273" fmla="*/ 96149 h 243179"/>
                <a:gd name="connsiteX274" fmla="*/ 196527 w 508498"/>
                <a:gd name="connsiteY274" fmla="*/ 102017 h 243179"/>
                <a:gd name="connsiteX275" fmla="*/ 194912 w 508498"/>
                <a:gd name="connsiteY275" fmla="*/ 100942 h 243179"/>
                <a:gd name="connsiteX276" fmla="*/ 196002 w 508498"/>
                <a:gd name="connsiteY276" fmla="*/ 99266 h 243179"/>
                <a:gd name="connsiteX277" fmla="*/ 207104 w 508498"/>
                <a:gd name="connsiteY277" fmla="*/ 96995 h 243179"/>
                <a:gd name="connsiteX278" fmla="*/ 207112 w 508498"/>
                <a:gd name="connsiteY278" fmla="*/ 96980 h 243179"/>
                <a:gd name="connsiteX279" fmla="*/ 208750 w 508498"/>
                <a:gd name="connsiteY279" fmla="*/ 98100 h 243179"/>
                <a:gd name="connsiteX280" fmla="*/ 207622 w 508498"/>
                <a:gd name="connsiteY280" fmla="*/ 99761 h 243179"/>
                <a:gd name="connsiteX281" fmla="*/ 196604 w 508498"/>
                <a:gd name="connsiteY281" fmla="*/ 102017 h 243179"/>
                <a:gd name="connsiteX282" fmla="*/ 196527 w 508498"/>
                <a:gd name="connsiteY282" fmla="*/ 102017 h 243179"/>
                <a:gd name="connsiteX283" fmla="*/ 375468 w 508498"/>
                <a:gd name="connsiteY283" fmla="*/ 58948 h 243179"/>
                <a:gd name="connsiteX284" fmla="*/ 374264 w 508498"/>
                <a:gd name="connsiteY284" fmla="*/ 58613 h 243179"/>
                <a:gd name="connsiteX285" fmla="*/ 374157 w 508498"/>
                <a:gd name="connsiteY285" fmla="*/ 56624 h 243179"/>
                <a:gd name="connsiteX286" fmla="*/ 382212 w 508498"/>
                <a:gd name="connsiteY286" fmla="*/ 48501 h 243179"/>
                <a:gd name="connsiteX287" fmla="*/ 384193 w 508498"/>
                <a:gd name="connsiteY287" fmla="*/ 48593 h 243179"/>
                <a:gd name="connsiteX288" fmla="*/ 384101 w 508498"/>
                <a:gd name="connsiteY288" fmla="*/ 50582 h 243179"/>
                <a:gd name="connsiteX289" fmla="*/ 376260 w 508498"/>
                <a:gd name="connsiteY289" fmla="*/ 58529 h 243179"/>
                <a:gd name="connsiteX290" fmla="*/ 375468 w 508498"/>
                <a:gd name="connsiteY290" fmla="*/ 58948 h 243179"/>
                <a:gd name="connsiteX291" fmla="*/ 392102 w 508498"/>
                <a:gd name="connsiteY291" fmla="*/ 43708 h 243179"/>
                <a:gd name="connsiteX292" fmla="*/ 390754 w 508498"/>
                <a:gd name="connsiteY292" fmla="*/ 43175 h 243179"/>
                <a:gd name="connsiteX293" fmla="*/ 391013 w 508498"/>
                <a:gd name="connsiteY293" fmla="*/ 41194 h 243179"/>
                <a:gd name="connsiteX294" fmla="*/ 400301 w 508498"/>
                <a:gd name="connsiteY294" fmla="*/ 34618 h 243179"/>
                <a:gd name="connsiteX295" fmla="*/ 402252 w 508498"/>
                <a:gd name="connsiteY295" fmla="*/ 35006 h 243179"/>
                <a:gd name="connsiteX296" fmla="*/ 401879 w 508498"/>
                <a:gd name="connsiteY296" fmla="*/ 36942 h 243179"/>
                <a:gd name="connsiteX297" fmla="*/ 392712 w 508498"/>
                <a:gd name="connsiteY297" fmla="*/ 43426 h 243179"/>
                <a:gd name="connsiteX298" fmla="*/ 392102 w 508498"/>
                <a:gd name="connsiteY298" fmla="*/ 43708 h 243179"/>
                <a:gd name="connsiteX299" fmla="*/ 410870 w 508498"/>
                <a:gd name="connsiteY299" fmla="*/ 31090 h 243179"/>
                <a:gd name="connsiteX300" fmla="*/ 409407 w 508498"/>
                <a:gd name="connsiteY300" fmla="*/ 30450 h 243179"/>
                <a:gd name="connsiteX301" fmla="*/ 409887 w 508498"/>
                <a:gd name="connsiteY301" fmla="*/ 28514 h 243179"/>
                <a:gd name="connsiteX302" fmla="*/ 419801 w 508498"/>
                <a:gd name="connsiteY302" fmla="*/ 22921 h 243179"/>
                <a:gd name="connsiteX303" fmla="*/ 421691 w 508498"/>
                <a:gd name="connsiteY303" fmla="*/ 23523 h 243179"/>
                <a:gd name="connsiteX304" fmla="*/ 421104 w 508498"/>
                <a:gd name="connsiteY304" fmla="*/ 25428 h 243179"/>
                <a:gd name="connsiteX305" fmla="*/ 411320 w 508498"/>
                <a:gd name="connsiteY305" fmla="*/ 30945 h 243179"/>
                <a:gd name="connsiteX306" fmla="*/ 410870 w 508498"/>
                <a:gd name="connsiteY306" fmla="*/ 31090 h 243179"/>
                <a:gd name="connsiteX307" fmla="*/ 430827 w 508498"/>
                <a:gd name="connsiteY307" fmla="*/ 20566 h 243179"/>
                <a:gd name="connsiteX308" fmla="*/ 429311 w 508498"/>
                <a:gd name="connsiteY308" fmla="*/ 19751 h 243179"/>
                <a:gd name="connsiteX309" fmla="*/ 429997 w 508498"/>
                <a:gd name="connsiteY309" fmla="*/ 17907 h 243179"/>
                <a:gd name="connsiteX310" fmla="*/ 440459 w 508498"/>
                <a:gd name="connsiteY310" fmla="*/ 13442 h 243179"/>
                <a:gd name="connsiteX311" fmla="*/ 442280 w 508498"/>
                <a:gd name="connsiteY311" fmla="*/ 14219 h 243179"/>
                <a:gd name="connsiteX312" fmla="*/ 441488 w 508498"/>
                <a:gd name="connsiteY312" fmla="*/ 16063 h 243179"/>
                <a:gd name="connsiteX313" fmla="*/ 431162 w 508498"/>
                <a:gd name="connsiteY313" fmla="*/ 20445 h 243179"/>
                <a:gd name="connsiteX314" fmla="*/ 430827 w 508498"/>
                <a:gd name="connsiteY314" fmla="*/ 20566 h 243179"/>
                <a:gd name="connsiteX315" fmla="*/ 507362 w 508498"/>
                <a:gd name="connsiteY315" fmla="*/ 2812 h 243179"/>
                <a:gd name="connsiteX316" fmla="*/ 507134 w 508498"/>
                <a:gd name="connsiteY316" fmla="*/ 2819 h 243179"/>
                <a:gd name="connsiteX317" fmla="*/ 495932 w 508498"/>
                <a:gd name="connsiteY317" fmla="*/ 3391 h 243179"/>
                <a:gd name="connsiteX318" fmla="*/ 494424 w 508498"/>
                <a:gd name="connsiteY318" fmla="*/ 2103 h 243179"/>
                <a:gd name="connsiteX319" fmla="*/ 495719 w 508498"/>
                <a:gd name="connsiteY319" fmla="*/ 564 h 243179"/>
                <a:gd name="connsiteX320" fmla="*/ 507065 w 508498"/>
                <a:gd name="connsiteY320" fmla="*/ 0 h 243179"/>
                <a:gd name="connsiteX321" fmla="*/ 508498 w 508498"/>
                <a:gd name="connsiteY321" fmla="*/ 1379 h 243179"/>
                <a:gd name="connsiteX322" fmla="*/ 507362 w 508498"/>
                <a:gd name="connsiteY322" fmla="*/ 2812 h 243179"/>
                <a:gd name="connsiteX323" fmla="*/ 451858 w 508498"/>
                <a:gd name="connsiteY323" fmla="*/ 12299 h 243179"/>
                <a:gd name="connsiteX324" fmla="*/ 450273 w 508498"/>
                <a:gd name="connsiteY324" fmla="*/ 11354 h 243179"/>
                <a:gd name="connsiteX325" fmla="*/ 451165 w 508498"/>
                <a:gd name="connsiteY325" fmla="*/ 9563 h 243179"/>
                <a:gd name="connsiteX326" fmla="*/ 462069 w 508498"/>
                <a:gd name="connsiteY326" fmla="*/ 6348 h 243179"/>
                <a:gd name="connsiteX327" fmla="*/ 463799 w 508498"/>
                <a:gd name="connsiteY327" fmla="*/ 7346 h 243179"/>
                <a:gd name="connsiteX328" fmla="*/ 462801 w 508498"/>
                <a:gd name="connsiteY328" fmla="*/ 9060 h 243179"/>
                <a:gd name="connsiteX329" fmla="*/ 452041 w 508498"/>
                <a:gd name="connsiteY329" fmla="*/ 12253 h 243179"/>
                <a:gd name="connsiteX330" fmla="*/ 451858 w 508498"/>
                <a:gd name="connsiteY330" fmla="*/ 12299 h 243179"/>
                <a:gd name="connsiteX331" fmla="*/ 484830 w 508498"/>
                <a:gd name="connsiteY331" fmla="*/ 4618 h 243179"/>
                <a:gd name="connsiteX332" fmla="*/ 484784 w 508498"/>
                <a:gd name="connsiteY332" fmla="*/ 4618 h 243179"/>
                <a:gd name="connsiteX333" fmla="*/ 478193 w 508498"/>
                <a:gd name="connsiteY333" fmla="*/ 5669 h 243179"/>
                <a:gd name="connsiteX334" fmla="*/ 473743 w 508498"/>
                <a:gd name="connsiteY334" fmla="*/ 6538 h 243179"/>
                <a:gd name="connsiteX335" fmla="*/ 472089 w 508498"/>
                <a:gd name="connsiteY335" fmla="*/ 5448 h 243179"/>
                <a:gd name="connsiteX336" fmla="*/ 473194 w 508498"/>
                <a:gd name="connsiteY336" fmla="*/ 3772 h 243179"/>
                <a:gd name="connsiteX337" fmla="*/ 477865 w 508498"/>
                <a:gd name="connsiteY337" fmla="*/ 2888 h 243179"/>
                <a:gd name="connsiteX338" fmla="*/ 484396 w 508498"/>
                <a:gd name="connsiteY338" fmla="*/ 1844 h 243179"/>
                <a:gd name="connsiteX339" fmla="*/ 485988 w 508498"/>
                <a:gd name="connsiteY339" fmla="*/ 3048 h 243179"/>
                <a:gd name="connsiteX340" fmla="*/ 484830 w 508498"/>
                <a:gd name="connsiteY340" fmla="*/ 4618 h 24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</a:cxnLst>
              <a:rect l="l" t="t" r="r" b="b"/>
              <a:pathLst>
                <a:path w="508498" h="243179">
                  <a:moveTo>
                    <a:pt x="390944" y="220370"/>
                  </a:moveTo>
                  <a:cubicBezTo>
                    <a:pt x="390898" y="220370"/>
                    <a:pt x="390845" y="220386"/>
                    <a:pt x="390799" y="220386"/>
                  </a:cubicBezTo>
                  <a:cubicBezTo>
                    <a:pt x="386951" y="220698"/>
                    <a:pt x="383042" y="220538"/>
                    <a:pt x="379202" y="219913"/>
                  </a:cubicBezTo>
                  <a:cubicBezTo>
                    <a:pt x="378440" y="219776"/>
                    <a:pt x="377914" y="219067"/>
                    <a:pt x="378043" y="218283"/>
                  </a:cubicBezTo>
                  <a:cubicBezTo>
                    <a:pt x="378165" y="217528"/>
                    <a:pt x="378889" y="217010"/>
                    <a:pt x="379666" y="217132"/>
                  </a:cubicBezTo>
                  <a:cubicBezTo>
                    <a:pt x="383286" y="217742"/>
                    <a:pt x="386944" y="217886"/>
                    <a:pt x="390578" y="217582"/>
                  </a:cubicBezTo>
                  <a:cubicBezTo>
                    <a:pt x="391340" y="217513"/>
                    <a:pt x="392026" y="218084"/>
                    <a:pt x="392095" y="218892"/>
                  </a:cubicBezTo>
                  <a:cubicBezTo>
                    <a:pt x="392163" y="219593"/>
                    <a:pt x="391638" y="220241"/>
                    <a:pt x="390944" y="220370"/>
                  </a:cubicBezTo>
                  <a:close/>
                  <a:moveTo>
                    <a:pt x="401962" y="218046"/>
                  </a:moveTo>
                  <a:cubicBezTo>
                    <a:pt x="401292" y="218161"/>
                    <a:pt x="400629" y="217787"/>
                    <a:pt x="400393" y="217124"/>
                  </a:cubicBezTo>
                  <a:cubicBezTo>
                    <a:pt x="400126" y="216385"/>
                    <a:pt x="400530" y="215585"/>
                    <a:pt x="401262" y="215349"/>
                  </a:cubicBezTo>
                  <a:cubicBezTo>
                    <a:pt x="404736" y="214122"/>
                    <a:pt x="408005" y="212461"/>
                    <a:pt x="410969" y="210434"/>
                  </a:cubicBezTo>
                  <a:cubicBezTo>
                    <a:pt x="411617" y="209954"/>
                    <a:pt x="412478" y="210129"/>
                    <a:pt x="412920" y="210785"/>
                  </a:cubicBezTo>
                  <a:cubicBezTo>
                    <a:pt x="413377" y="211417"/>
                    <a:pt x="413194" y="212293"/>
                    <a:pt x="412554" y="212728"/>
                  </a:cubicBezTo>
                  <a:cubicBezTo>
                    <a:pt x="409392" y="214907"/>
                    <a:pt x="405902" y="216690"/>
                    <a:pt x="402191" y="217978"/>
                  </a:cubicBezTo>
                  <a:cubicBezTo>
                    <a:pt x="402122" y="218024"/>
                    <a:pt x="402039" y="218024"/>
                    <a:pt x="401962" y="218046"/>
                  </a:cubicBezTo>
                  <a:close/>
                  <a:moveTo>
                    <a:pt x="368846" y="216736"/>
                  </a:moveTo>
                  <a:cubicBezTo>
                    <a:pt x="368587" y="216789"/>
                    <a:pt x="368320" y="216766"/>
                    <a:pt x="368069" y="216637"/>
                  </a:cubicBezTo>
                  <a:cubicBezTo>
                    <a:pt x="364525" y="215136"/>
                    <a:pt x="361127" y="213185"/>
                    <a:pt x="358011" y="210845"/>
                  </a:cubicBezTo>
                  <a:cubicBezTo>
                    <a:pt x="357386" y="210381"/>
                    <a:pt x="357264" y="209497"/>
                    <a:pt x="357721" y="208880"/>
                  </a:cubicBezTo>
                  <a:cubicBezTo>
                    <a:pt x="358186" y="208262"/>
                    <a:pt x="359070" y="208140"/>
                    <a:pt x="359687" y="208605"/>
                  </a:cubicBezTo>
                  <a:cubicBezTo>
                    <a:pt x="362651" y="210815"/>
                    <a:pt x="365828" y="212636"/>
                    <a:pt x="369166" y="214069"/>
                  </a:cubicBezTo>
                  <a:cubicBezTo>
                    <a:pt x="369882" y="214381"/>
                    <a:pt x="370210" y="215212"/>
                    <a:pt x="369898" y="215913"/>
                  </a:cubicBezTo>
                  <a:cubicBezTo>
                    <a:pt x="369700" y="216355"/>
                    <a:pt x="369303" y="216660"/>
                    <a:pt x="368846" y="216736"/>
                  </a:cubicBezTo>
                  <a:close/>
                  <a:moveTo>
                    <a:pt x="420266" y="205283"/>
                  </a:moveTo>
                  <a:cubicBezTo>
                    <a:pt x="419885" y="205351"/>
                    <a:pt x="419450" y="205291"/>
                    <a:pt x="419138" y="205009"/>
                  </a:cubicBezTo>
                  <a:cubicBezTo>
                    <a:pt x="418528" y="204536"/>
                    <a:pt x="418437" y="203614"/>
                    <a:pt x="418925" y="203035"/>
                  </a:cubicBezTo>
                  <a:cubicBezTo>
                    <a:pt x="421196" y="200231"/>
                    <a:pt x="423085" y="197091"/>
                    <a:pt x="424503" y="193708"/>
                  </a:cubicBezTo>
                  <a:cubicBezTo>
                    <a:pt x="424792" y="192984"/>
                    <a:pt x="425615" y="192649"/>
                    <a:pt x="426339" y="192946"/>
                  </a:cubicBezTo>
                  <a:cubicBezTo>
                    <a:pt x="427055" y="193251"/>
                    <a:pt x="427390" y="194066"/>
                    <a:pt x="427101" y="194782"/>
                  </a:cubicBezTo>
                  <a:cubicBezTo>
                    <a:pt x="425569" y="198448"/>
                    <a:pt x="423558" y="201778"/>
                    <a:pt x="421112" y="204803"/>
                  </a:cubicBezTo>
                  <a:cubicBezTo>
                    <a:pt x="420891" y="205070"/>
                    <a:pt x="420586" y="205230"/>
                    <a:pt x="420266" y="205283"/>
                  </a:cubicBezTo>
                  <a:close/>
                  <a:moveTo>
                    <a:pt x="350863" y="203393"/>
                  </a:moveTo>
                  <a:cubicBezTo>
                    <a:pt x="350398" y="203469"/>
                    <a:pt x="349888" y="203340"/>
                    <a:pt x="349545" y="202944"/>
                  </a:cubicBezTo>
                  <a:cubicBezTo>
                    <a:pt x="347083" y="200071"/>
                    <a:pt x="344873" y="196886"/>
                    <a:pt x="342953" y="193441"/>
                  </a:cubicBezTo>
                  <a:cubicBezTo>
                    <a:pt x="342572" y="192771"/>
                    <a:pt x="342816" y="191917"/>
                    <a:pt x="343479" y="191536"/>
                  </a:cubicBezTo>
                  <a:cubicBezTo>
                    <a:pt x="344165" y="191140"/>
                    <a:pt x="345018" y="191399"/>
                    <a:pt x="345399" y="192062"/>
                  </a:cubicBezTo>
                  <a:cubicBezTo>
                    <a:pt x="347236" y="195339"/>
                    <a:pt x="349354" y="198387"/>
                    <a:pt x="351686" y="201099"/>
                  </a:cubicBezTo>
                  <a:cubicBezTo>
                    <a:pt x="352173" y="201679"/>
                    <a:pt x="352128" y="202585"/>
                    <a:pt x="351526" y="203073"/>
                  </a:cubicBezTo>
                  <a:cubicBezTo>
                    <a:pt x="351328" y="203248"/>
                    <a:pt x="351107" y="203355"/>
                    <a:pt x="350863" y="203393"/>
                  </a:cubicBezTo>
                  <a:close/>
                  <a:moveTo>
                    <a:pt x="429006" y="184762"/>
                  </a:moveTo>
                  <a:cubicBezTo>
                    <a:pt x="428869" y="184785"/>
                    <a:pt x="428709" y="184800"/>
                    <a:pt x="428564" y="184785"/>
                  </a:cubicBezTo>
                  <a:cubicBezTo>
                    <a:pt x="427810" y="184656"/>
                    <a:pt x="427269" y="183962"/>
                    <a:pt x="427360" y="183192"/>
                  </a:cubicBezTo>
                  <a:cubicBezTo>
                    <a:pt x="427863" y="179703"/>
                    <a:pt x="427985" y="176007"/>
                    <a:pt x="427733" y="172220"/>
                  </a:cubicBezTo>
                  <a:cubicBezTo>
                    <a:pt x="427688" y="171450"/>
                    <a:pt x="428236" y="170757"/>
                    <a:pt x="429044" y="170703"/>
                  </a:cubicBezTo>
                  <a:cubicBezTo>
                    <a:pt x="429821" y="170658"/>
                    <a:pt x="430477" y="171260"/>
                    <a:pt x="430530" y="172022"/>
                  </a:cubicBezTo>
                  <a:cubicBezTo>
                    <a:pt x="430812" y="176007"/>
                    <a:pt x="430675" y="179916"/>
                    <a:pt x="430157" y="183596"/>
                  </a:cubicBezTo>
                  <a:cubicBezTo>
                    <a:pt x="430058" y="184221"/>
                    <a:pt x="429600" y="184671"/>
                    <a:pt x="429006" y="184762"/>
                  </a:cubicBezTo>
                  <a:close/>
                  <a:moveTo>
                    <a:pt x="339753" y="183863"/>
                  </a:moveTo>
                  <a:cubicBezTo>
                    <a:pt x="339097" y="183993"/>
                    <a:pt x="338412" y="183612"/>
                    <a:pt x="338191" y="182956"/>
                  </a:cubicBezTo>
                  <a:cubicBezTo>
                    <a:pt x="336933" y="179436"/>
                    <a:pt x="335890" y="175694"/>
                    <a:pt x="335158" y="171854"/>
                  </a:cubicBezTo>
                  <a:cubicBezTo>
                    <a:pt x="335006" y="171084"/>
                    <a:pt x="335516" y="170376"/>
                    <a:pt x="336263" y="170216"/>
                  </a:cubicBezTo>
                  <a:cubicBezTo>
                    <a:pt x="337086" y="170017"/>
                    <a:pt x="337764" y="170559"/>
                    <a:pt x="337909" y="171321"/>
                  </a:cubicBezTo>
                  <a:cubicBezTo>
                    <a:pt x="338625" y="175016"/>
                    <a:pt x="339631" y="178621"/>
                    <a:pt x="340835" y="181996"/>
                  </a:cubicBezTo>
                  <a:cubicBezTo>
                    <a:pt x="341102" y="182751"/>
                    <a:pt x="340713" y="183543"/>
                    <a:pt x="339989" y="183794"/>
                  </a:cubicBezTo>
                  <a:cubicBezTo>
                    <a:pt x="339898" y="183840"/>
                    <a:pt x="339821" y="183863"/>
                    <a:pt x="339753" y="183863"/>
                  </a:cubicBezTo>
                  <a:close/>
                  <a:moveTo>
                    <a:pt x="1653" y="243170"/>
                  </a:moveTo>
                  <a:cubicBezTo>
                    <a:pt x="1326" y="243200"/>
                    <a:pt x="990" y="243170"/>
                    <a:pt x="701" y="242979"/>
                  </a:cubicBezTo>
                  <a:cubicBezTo>
                    <a:pt x="30" y="242590"/>
                    <a:pt x="-206" y="241722"/>
                    <a:pt x="198" y="241082"/>
                  </a:cubicBezTo>
                  <a:cubicBezTo>
                    <a:pt x="2072" y="237866"/>
                    <a:pt x="4069" y="234582"/>
                    <a:pt x="6119" y="231374"/>
                  </a:cubicBezTo>
                  <a:cubicBezTo>
                    <a:pt x="6538" y="230703"/>
                    <a:pt x="7399" y="230543"/>
                    <a:pt x="8070" y="230939"/>
                  </a:cubicBezTo>
                  <a:cubicBezTo>
                    <a:pt x="8717" y="231359"/>
                    <a:pt x="8908" y="232227"/>
                    <a:pt x="8489" y="232867"/>
                  </a:cubicBezTo>
                  <a:cubicBezTo>
                    <a:pt x="6469" y="236075"/>
                    <a:pt x="4496" y="239291"/>
                    <a:pt x="2614" y="242484"/>
                  </a:cubicBezTo>
                  <a:cubicBezTo>
                    <a:pt x="2400" y="242849"/>
                    <a:pt x="2042" y="243093"/>
                    <a:pt x="1653" y="243170"/>
                  </a:cubicBezTo>
                  <a:close/>
                  <a:moveTo>
                    <a:pt x="427634" y="162359"/>
                  </a:moveTo>
                  <a:cubicBezTo>
                    <a:pt x="426918" y="162481"/>
                    <a:pt x="426202" y="162017"/>
                    <a:pt x="426034" y="161277"/>
                  </a:cubicBezTo>
                  <a:cubicBezTo>
                    <a:pt x="425188" y="157856"/>
                    <a:pt x="424068" y="154282"/>
                    <a:pt x="422697" y="150701"/>
                  </a:cubicBezTo>
                  <a:cubicBezTo>
                    <a:pt x="422422" y="149977"/>
                    <a:pt x="422773" y="149154"/>
                    <a:pt x="423504" y="148864"/>
                  </a:cubicBezTo>
                  <a:cubicBezTo>
                    <a:pt x="424213" y="148582"/>
                    <a:pt x="425044" y="148956"/>
                    <a:pt x="425325" y="149680"/>
                  </a:cubicBezTo>
                  <a:cubicBezTo>
                    <a:pt x="426751" y="153398"/>
                    <a:pt x="427893" y="157071"/>
                    <a:pt x="428762" y="160645"/>
                  </a:cubicBezTo>
                  <a:cubicBezTo>
                    <a:pt x="428945" y="161384"/>
                    <a:pt x="428473" y="162123"/>
                    <a:pt x="427726" y="162352"/>
                  </a:cubicBezTo>
                  <a:cubicBezTo>
                    <a:pt x="427688" y="162329"/>
                    <a:pt x="427665" y="162352"/>
                    <a:pt x="427634" y="162359"/>
                  </a:cubicBezTo>
                  <a:close/>
                  <a:moveTo>
                    <a:pt x="13769" y="224051"/>
                  </a:moveTo>
                  <a:cubicBezTo>
                    <a:pt x="13411" y="224112"/>
                    <a:pt x="13038" y="224051"/>
                    <a:pt x="12718" y="223815"/>
                  </a:cubicBezTo>
                  <a:cubicBezTo>
                    <a:pt x="12085" y="223396"/>
                    <a:pt x="11925" y="222519"/>
                    <a:pt x="12344" y="221879"/>
                  </a:cubicBezTo>
                  <a:cubicBezTo>
                    <a:pt x="14379" y="218923"/>
                    <a:pt x="16566" y="215814"/>
                    <a:pt x="18882" y="212598"/>
                  </a:cubicBezTo>
                  <a:cubicBezTo>
                    <a:pt x="19340" y="211973"/>
                    <a:pt x="20208" y="211813"/>
                    <a:pt x="20833" y="212286"/>
                  </a:cubicBezTo>
                  <a:cubicBezTo>
                    <a:pt x="21473" y="212750"/>
                    <a:pt x="21595" y="213634"/>
                    <a:pt x="21145" y="214259"/>
                  </a:cubicBezTo>
                  <a:cubicBezTo>
                    <a:pt x="18837" y="217429"/>
                    <a:pt x="16688" y="220508"/>
                    <a:pt x="14676" y="223457"/>
                  </a:cubicBezTo>
                  <a:cubicBezTo>
                    <a:pt x="14455" y="223784"/>
                    <a:pt x="14120" y="223982"/>
                    <a:pt x="13769" y="224051"/>
                  </a:cubicBezTo>
                  <a:close/>
                  <a:moveTo>
                    <a:pt x="335371" y="161773"/>
                  </a:moveTo>
                  <a:cubicBezTo>
                    <a:pt x="335311" y="161796"/>
                    <a:pt x="335265" y="161780"/>
                    <a:pt x="335211" y="161803"/>
                  </a:cubicBezTo>
                  <a:cubicBezTo>
                    <a:pt x="334427" y="161841"/>
                    <a:pt x="333779" y="161262"/>
                    <a:pt x="333725" y="160492"/>
                  </a:cubicBezTo>
                  <a:cubicBezTo>
                    <a:pt x="333497" y="156774"/>
                    <a:pt x="333497" y="152933"/>
                    <a:pt x="333695" y="149017"/>
                  </a:cubicBezTo>
                  <a:cubicBezTo>
                    <a:pt x="333741" y="148247"/>
                    <a:pt x="334404" y="147638"/>
                    <a:pt x="335173" y="147683"/>
                  </a:cubicBezTo>
                  <a:cubicBezTo>
                    <a:pt x="335950" y="147744"/>
                    <a:pt x="336530" y="148392"/>
                    <a:pt x="336492" y="149184"/>
                  </a:cubicBezTo>
                  <a:cubicBezTo>
                    <a:pt x="336301" y="152949"/>
                    <a:pt x="336301" y="156713"/>
                    <a:pt x="336530" y="160302"/>
                  </a:cubicBezTo>
                  <a:cubicBezTo>
                    <a:pt x="336568" y="161026"/>
                    <a:pt x="336065" y="161651"/>
                    <a:pt x="335371" y="161773"/>
                  </a:cubicBezTo>
                  <a:close/>
                  <a:moveTo>
                    <a:pt x="419267" y="141496"/>
                  </a:moveTo>
                  <a:cubicBezTo>
                    <a:pt x="418719" y="141587"/>
                    <a:pt x="418140" y="141343"/>
                    <a:pt x="417827" y="140871"/>
                  </a:cubicBezTo>
                  <a:cubicBezTo>
                    <a:pt x="415930" y="137831"/>
                    <a:pt x="413690" y="134889"/>
                    <a:pt x="411152" y="132085"/>
                  </a:cubicBezTo>
                  <a:cubicBezTo>
                    <a:pt x="410627" y="131491"/>
                    <a:pt x="410680" y="130630"/>
                    <a:pt x="411251" y="130089"/>
                  </a:cubicBezTo>
                  <a:cubicBezTo>
                    <a:pt x="411830" y="129578"/>
                    <a:pt x="412722" y="129616"/>
                    <a:pt x="413240" y="130180"/>
                  </a:cubicBezTo>
                  <a:cubicBezTo>
                    <a:pt x="415877" y="133099"/>
                    <a:pt x="418224" y="136192"/>
                    <a:pt x="420197" y="139347"/>
                  </a:cubicBezTo>
                  <a:cubicBezTo>
                    <a:pt x="420616" y="140018"/>
                    <a:pt x="420418" y="140894"/>
                    <a:pt x="419770" y="141290"/>
                  </a:cubicBezTo>
                  <a:cubicBezTo>
                    <a:pt x="419603" y="141404"/>
                    <a:pt x="419428" y="141465"/>
                    <a:pt x="419267" y="141496"/>
                  </a:cubicBezTo>
                  <a:close/>
                  <a:moveTo>
                    <a:pt x="27059" y="205763"/>
                  </a:moveTo>
                  <a:cubicBezTo>
                    <a:pt x="26662" y="205832"/>
                    <a:pt x="26266" y="205732"/>
                    <a:pt x="25946" y="205481"/>
                  </a:cubicBezTo>
                  <a:cubicBezTo>
                    <a:pt x="25329" y="205009"/>
                    <a:pt x="25222" y="204125"/>
                    <a:pt x="25695" y="203515"/>
                  </a:cubicBezTo>
                  <a:cubicBezTo>
                    <a:pt x="27950" y="200612"/>
                    <a:pt x="30320" y="197648"/>
                    <a:pt x="32812" y="194661"/>
                  </a:cubicBezTo>
                  <a:cubicBezTo>
                    <a:pt x="33299" y="194066"/>
                    <a:pt x="34183" y="193990"/>
                    <a:pt x="34778" y="194470"/>
                  </a:cubicBezTo>
                  <a:cubicBezTo>
                    <a:pt x="35372" y="194965"/>
                    <a:pt x="35463" y="195849"/>
                    <a:pt x="34953" y="196451"/>
                  </a:cubicBezTo>
                  <a:cubicBezTo>
                    <a:pt x="32507" y="199408"/>
                    <a:pt x="30152" y="202349"/>
                    <a:pt x="27912" y="205214"/>
                  </a:cubicBezTo>
                  <a:cubicBezTo>
                    <a:pt x="27691" y="205534"/>
                    <a:pt x="27371" y="205702"/>
                    <a:pt x="27059" y="205763"/>
                  </a:cubicBezTo>
                  <a:close/>
                  <a:moveTo>
                    <a:pt x="336492" y="139256"/>
                  </a:moveTo>
                  <a:cubicBezTo>
                    <a:pt x="336347" y="139271"/>
                    <a:pt x="336187" y="139278"/>
                    <a:pt x="336050" y="139256"/>
                  </a:cubicBezTo>
                  <a:cubicBezTo>
                    <a:pt x="335257" y="139134"/>
                    <a:pt x="334754" y="138410"/>
                    <a:pt x="334861" y="137655"/>
                  </a:cubicBezTo>
                  <a:cubicBezTo>
                    <a:pt x="335432" y="133975"/>
                    <a:pt x="336164" y="130203"/>
                    <a:pt x="337071" y="126446"/>
                  </a:cubicBezTo>
                  <a:cubicBezTo>
                    <a:pt x="337269" y="125684"/>
                    <a:pt x="338023" y="125227"/>
                    <a:pt x="338785" y="125418"/>
                  </a:cubicBezTo>
                  <a:cubicBezTo>
                    <a:pt x="339532" y="125593"/>
                    <a:pt x="339997" y="126363"/>
                    <a:pt x="339814" y="127102"/>
                  </a:cubicBezTo>
                  <a:cubicBezTo>
                    <a:pt x="338922" y="130805"/>
                    <a:pt x="338175" y="134485"/>
                    <a:pt x="337642" y="138067"/>
                  </a:cubicBezTo>
                  <a:cubicBezTo>
                    <a:pt x="337543" y="138669"/>
                    <a:pt x="337071" y="139141"/>
                    <a:pt x="336492" y="139256"/>
                  </a:cubicBezTo>
                  <a:close/>
                  <a:moveTo>
                    <a:pt x="404241" y="124762"/>
                  </a:moveTo>
                  <a:cubicBezTo>
                    <a:pt x="403845" y="124831"/>
                    <a:pt x="403433" y="124747"/>
                    <a:pt x="403106" y="124488"/>
                  </a:cubicBezTo>
                  <a:cubicBezTo>
                    <a:pt x="400362" y="122210"/>
                    <a:pt x="397314" y="120046"/>
                    <a:pt x="394076" y="117988"/>
                  </a:cubicBezTo>
                  <a:cubicBezTo>
                    <a:pt x="393420" y="117561"/>
                    <a:pt x="393222" y="116716"/>
                    <a:pt x="393634" y="116053"/>
                  </a:cubicBezTo>
                  <a:cubicBezTo>
                    <a:pt x="394053" y="115382"/>
                    <a:pt x="394929" y="115207"/>
                    <a:pt x="395569" y="115618"/>
                  </a:cubicBezTo>
                  <a:cubicBezTo>
                    <a:pt x="398915" y="117721"/>
                    <a:pt x="402039" y="119969"/>
                    <a:pt x="404889" y="122309"/>
                  </a:cubicBezTo>
                  <a:cubicBezTo>
                    <a:pt x="405498" y="122774"/>
                    <a:pt x="405582" y="123680"/>
                    <a:pt x="405094" y="124275"/>
                  </a:cubicBezTo>
                  <a:cubicBezTo>
                    <a:pt x="404843" y="124541"/>
                    <a:pt x="404561" y="124717"/>
                    <a:pt x="404241" y="124762"/>
                  </a:cubicBezTo>
                  <a:close/>
                  <a:moveTo>
                    <a:pt x="41491" y="188359"/>
                  </a:moveTo>
                  <a:cubicBezTo>
                    <a:pt x="41072" y="188435"/>
                    <a:pt x="40660" y="188328"/>
                    <a:pt x="40310" y="188046"/>
                  </a:cubicBezTo>
                  <a:cubicBezTo>
                    <a:pt x="39738" y="187528"/>
                    <a:pt x="39685" y="186629"/>
                    <a:pt x="40203" y="186058"/>
                  </a:cubicBezTo>
                  <a:cubicBezTo>
                    <a:pt x="42725" y="183215"/>
                    <a:pt x="45316" y="180404"/>
                    <a:pt x="47892" y="177691"/>
                  </a:cubicBezTo>
                  <a:cubicBezTo>
                    <a:pt x="48417" y="177119"/>
                    <a:pt x="49317" y="177119"/>
                    <a:pt x="49873" y="177645"/>
                  </a:cubicBezTo>
                  <a:cubicBezTo>
                    <a:pt x="50444" y="178186"/>
                    <a:pt x="50467" y="179078"/>
                    <a:pt x="49934" y="179634"/>
                  </a:cubicBezTo>
                  <a:cubicBezTo>
                    <a:pt x="47373" y="182309"/>
                    <a:pt x="44813" y="185090"/>
                    <a:pt x="42299" y="187917"/>
                  </a:cubicBezTo>
                  <a:cubicBezTo>
                    <a:pt x="42085" y="188168"/>
                    <a:pt x="41803" y="188313"/>
                    <a:pt x="41491" y="188359"/>
                  </a:cubicBezTo>
                  <a:close/>
                  <a:moveTo>
                    <a:pt x="57119" y="172014"/>
                  </a:moveTo>
                  <a:cubicBezTo>
                    <a:pt x="56678" y="172083"/>
                    <a:pt x="56205" y="171976"/>
                    <a:pt x="55862" y="171625"/>
                  </a:cubicBezTo>
                  <a:cubicBezTo>
                    <a:pt x="55336" y="171054"/>
                    <a:pt x="55336" y="170185"/>
                    <a:pt x="55893" y="169637"/>
                  </a:cubicBezTo>
                  <a:cubicBezTo>
                    <a:pt x="58628" y="166985"/>
                    <a:pt x="61432" y="164363"/>
                    <a:pt x="64198" y="161887"/>
                  </a:cubicBezTo>
                  <a:cubicBezTo>
                    <a:pt x="64777" y="161369"/>
                    <a:pt x="65669" y="161407"/>
                    <a:pt x="66195" y="162001"/>
                  </a:cubicBezTo>
                  <a:cubicBezTo>
                    <a:pt x="66706" y="162565"/>
                    <a:pt x="66652" y="163472"/>
                    <a:pt x="66073" y="163982"/>
                  </a:cubicBezTo>
                  <a:cubicBezTo>
                    <a:pt x="63330" y="166451"/>
                    <a:pt x="60579" y="168996"/>
                    <a:pt x="57843" y="171648"/>
                  </a:cubicBezTo>
                  <a:cubicBezTo>
                    <a:pt x="57638" y="171854"/>
                    <a:pt x="57379" y="171983"/>
                    <a:pt x="57119" y="172014"/>
                  </a:cubicBezTo>
                  <a:close/>
                  <a:moveTo>
                    <a:pt x="385229" y="112639"/>
                  </a:moveTo>
                  <a:cubicBezTo>
                    <a:pt x="384932" y="112685"/>
                    <a:pt x="384642" y="112654"/>
                    <a:pt x="384368" y="112525"/>
                  </a:cubicBezTo>
                  <a:cubicBezTo>
                    <a:pt x="381152" y="110902"/>
                    <a:pt x="377716" y="109339"/>
                    <a:pt x="374165" y="107922"/>
                  </a:cubicBezTo>
                  <a:cubicBezTo>
                    <a:pt x="373433" y="107625"/>
                    <a:pt x="373098" y="106794"/>
                    <a:pt x="373387" y="106101"/>
                  </a:cubicBezTo>
                  <a:cubicBezTo>
                    <a:pt x="373677" y="105369"/>
                    <a:pt x="374500" y="105027"/>
                    <a:pt x="375224" y="105316"/>
                  </a:cubicBezTo>
                  <a:cubicBezTo>
                    <a:pt x="378836" y="106764"/>
                    <a:pt x="382349" y="108364"/>
                    <a:pt x="385618" y="109995"/>
                  </a:cubicBezTo>
                  <a:cubicBezTo>
                    <a:pt x="386319" y="110338"/>
                    <a:pt x="386608" y="111191"/>
                    <a:pt x="386250" y="111885"/>
                  </a:cubicBezTo>
                  <a:cubicBezTo>
                    <a:pt x="386037" y="112311"/>
                    <a:pt x="385640" y="112570"/>
                    <a:pt x="385229" y="112639"/>
                  </a:cubicBezTo>
                  <a:close/>
                  <a:moveTo>
                    <a:pt x="341795" y="117310"/>
                  </a:moveTo>
                  <a:cubicBezTo>
                    <a:pt x="341582" y="117325"/>
                    <a:pt x="341338" y="117318"/>
                    <a:pt x="341109" y="117249"/>
                  </a:cubicBezTo>
                  <a:cubicBezTo>
                    <a:pt x="340370" y="117005"/>
                    <a:pt x="339989" y="116205"/>
                    <a:pt x="340210" y="115466"/>
                  </a:cubicBezTo>
                  <a:cubicBezTo>
                    <a:pt x="341376" y="111938"/>
                    <a:pt x="342679" y="108334"/>
                    <a:pt x="344150" y="104775"/>
                  </a:cubicBezTo>
                  <a:cubicBezTo>
                    <a:pt x="344447" y="104066"/>
                    <a:pt x="345262" y="103693"/>
                    <a:pt x="345978" y="104013"/>
                  </a:cubicBezTo>
                  <a:cubicBezTo>
                    <a:pt x="346695" y="104295"/>
                    <a:pt x="347030" y="105110"/>
                    <a:pt x="346741" y="105834"/>
                  </a:cubicBezTo>
                  <a:cubicBezTo>
                    <a:pt x="345308" y="109309"/>
                    <a:pt x="344020" y="112852"/>
                    <a:pt x="342892" y="116342"/>
                  </a:cubicBezTo>
                  <a:cubicBezTo>
                    <a:pt x="342709" y="116845"/>
                    <a:pt x="342283" y="117203"/>
                    <a:pt x="341795" y="117310"/>
                  </a:cubicBezTo>
                  <a:close/>
                  <a:moveTo>
                    <a:pt x="73975" y="156957"/>
                  </a:moveTo>
                  <a:cubicBezTo>
                    <a:pt x="73487" y="157056"/>
                    <a:pt x="72969" y="156865"/>
                    <a:pt x="72641" y="156454"/>
                  </a:cubicBezTo>
                  <a:cubicBezTo>
                    <a:pt x="72146" y="155867"/>
                    <a:pt x="72245" y="154983"/>
                    <a:pt x="72832" y="154488"/>
                  </a:cubicBezTo>
                  <a:cubicBezTo>
                    <a:pt x="75788" y="152072"/>
                    <a:pt x="78791" y="149725"/>
                    <a:pt x="81786" y="147478"/>
                  </a:cubicBezTo>
                  <a:cubicBezTo>
                    <a:pt x="82403" y="147005"/>
                    <a:pt x="83279" y="147142"/>
                    <a:pt x="83744" y="147752"/>
                  </a:cubicBezTo>
                  <a:cubicBezTo>
                    <a:pt x="84216" y="148369"/>
                    <a:pt x="84079" y="149268"/>
                    <a:pt x="83447" y="149710"/>
                  </a:cubicBezTo>
                  <a:cubicBezTo>
                    <a:pt x="80490" y="151935"/>
                    <a:pt x="77526" y="154275"/>
                    <a:pt x="74630" y="156660"/>
                  </a:cubicBezTo>
                  <a:cubicBezTo>
                    <a:pt x="74417" y="156827"/>
                    <a:pt x="74203" y="156926"/>
                    <a:pt x="73975" y="156957"/>
                  </a:cubicBezTo>
                  <a:close/>
                  <a:moveTo>
                    <a:pt x="364312" y="104127"/>
                  </a:moveTo>
                  <a:cubicBezTo>
                    <a:pt x="364099" y="104173"/>
                    <a:pt x="363870" y="104165"/>
                    <a:pt x="363634" y="104089"/>
                  </a:cubicBezTo>
                  <a:cubicBezTo>
                    <a:pt x="360175" y="102946"/>
                    <a:pt x="356563" y="101902"/>
                    <a:pt x="352859" y="100927"/>
                  </a:cubicBezTo>
                  <a:cubicBezTo>
                    <a:pt x="352113" y="100706"/>
                    <a:pt x="351671" y="99967"/>
                    <a:pt x="351853" y="99235"/>
                  </a:cubicBezTo>
                  <a:cubicBezTo>
                    <a:pt x="352052" y="98473"/>
                    <a:pt x="352821" y="98001"/>
                    <a:pt x="353576" y="98229"/>
                  </a:cubicBezTo>
                  <a:cubicBezTo>
                    <a:pt x="357332" y="99197"/>
                    <a:pt x="360998" y="100279"/>
                    <a:pt x="364510" y="101415"/>
                  </a:cubicBezTo>
                  <a:cubicBezTo>
                    <a:pt x="365234" y="101643"/>
                    <a:pt x="365646" y="102466"/>
                    <a:pt x="365402" y="103190"/>
                  </a:cubicBezTo>
                  <a:cubicBezTo>
                    <a:pt x="365242" y="103693"/>
                    <a:pt x="364808" y="104036"/>
                    <a:pt x="364312" y="104127"/>
                  </a:cubicBezTo>
                  <a:close/>
                  <a:moveTo>
                    <a:pt x="92088" y="143439"/>
                  </a:moveTo>
                  <a:cubicBezTo>
                    <a:pt x="91554" y="143538"/>
                    <a:pt x="90990" y="143302"/>
                    <a:pt x="90670" y="142845"/>
                  </a:cubicBezTo>
                  <a:cubicBezTo>
                    <a:pt x="90236" y="142189"/>
                    <a:pt x="90411" y="141328"/>
                    <a:pt x="91036" y="140901"/>
                  </a:cubicBezTo>
                  <a:cubicBezTo>
                    <a:pt x="94191" y="138776"/>
                    <a:pt x="97429" y="136703"/>
                    <a:pt x="100630" y="134775"/>
                  </a:cubicBezTo>
                  <a:cubicBezTo>
                    <a:pt x="101300" y="134394"/>
                    <a:pt x="102161" y="134607"/>
                    <a:pt x="102565" y="135255"/>
                  </a:cubicBezTo>
                  <a:cubicBezTo>
                    <a:pt x="102961" y="135918"/>
                    <a:pt x="102748" y="136794"/>
                    <a:pt x="102085" y="137183"/>
                  </a:cubicBezTo>
                  <a:cubicBezTo>
                    <a:pt x="98923" y="139103"/>
                    <a:pt x="95738" y="141130"/>
                    <a:pt x="92621" y="143233"/>
                  </a:cubicBezTo>
                  <a:cubicBezTo>
                    <a:pt x="92453" y="143340"/>
                    <a:pt x="92270" y="143408"/>
                    <a:pt x="92088" y="143439"/>
                  </a:cubicBezTo>
                  <a:close/>
                  <a:moveTo>
                    <a:pt x="342466" y="98359"/>
                  </a:moveTo>
                  <a:cubicBezTo>
                    <a:pt x="342283" y="98405"/>
                    <a:pt x="342115" y="98405"/>
                    <a:pt x="341932" y="98359"/>
                  </a:cubicBezTo>
                  <a:cubicBezTo>
                    <a:pt x="338336" y="97620"/>
                    <a:pt x="334625" y="96934"/>
                    <a:pt x="330876" y="96340"/>
                  </a:cubicBezTo>
                  <a:cubicBezTo>
                    <a:pt x="330114" y="96210"/>
                    <a:pt x="329588" y="95494"/>
                    <a:pt x="329710" y="94732"/>
                  </a:cubicBezTo>
                  <a:cubicBezTo>
                    <a:pt x="329832" y="93985"/>
                    <a:pt x="330540" y="93429"/>
                    <a:pt x="331325" y="93558"/>
                  </a:cubicBezTo>
                  <a:cubicBezTo>
                    <a:pt x="335112" y="94160"/>
                    <a:pt x="338877" y="94877"/>
                    <a:pt x="342488" y="95623"/>
                  </a:cubicBezTo>
                  <a:cubicBezTo>
                    <a:pt x="343266" y="95783"/>
                    <a:pt x="343746" y="96523"/>
                    <a:pt x="343593" y="97269"/>
                  </a:cubicBezTo>
                  <a:cubicBezTo>
                    <a:pt x="343471" y="97864"/>
                    <a:pt x="342999" y="98283"/>
                    <a:pt x="342466" y="98359"/>
                  </a:cubicBezTo>
                  <a:close/>
                  <a:moveTo>
                    <a:pt x="350329" y="96370"/>
                  </a:moveTo>
                  <a:cubicBezTo>
                    <a:pt x="350048" y="96408"/>
                    <a:pt x="349750" y="96393"/>
                    <a:pt x="349461" y="96241"/>
                  </a:cubicBezTo>
                  <a:cubicBezTo>
                    <a:pt x="348767" y="95905"/>
                    <a:pt x="348478" y="95060"/>
                    <a:pt x="348806" y="94381"/>
                  </a:cubicBezTo>
                  <a:cubicBezTo>
                    <a:pt x="350482" y="90975"/>
                    <a:pt x="352280" y="87592"/>
                    <a:pt x="354178" y="84300"/>
                  </a:cubicBezTo>
                  <a:cubicBezTo>
                    <a:pt x="354559" y="83637"/>
                    <a:pt x="355412" y="83393"/>
                    <a:pt x="356098" y="83790"/>
                  </a:cubicBezTo>
                  <a:cubicBezTo>
                    <a:pt x="356753" y="84186"/>
                    <a:pt x="357005" y="85039"/>
                    <a:pt x="356608" y="85717"/>
                  </a:cubicBezTo>
                  <a:cubicBezTo>
                    <a:pt x="354741" y="88948"/>
                    <a:pt x="352974" y="92286"/>
                    <a:pt x="351343" y="95608"/>
                  </a:cubicBezTo>
                  <a:cubicBezTo>
                    <a:pt x="351130" y="96020"/>
                    <a:pt x="350749" y="96302"/>
                    <a:pt x="350329" y="96370"/>
                  </a:cubicBezTo>
                  <a:close/>
                  <a:moveTo>
                    <a:pt x="111443" y="131796"/>
                  </a:moveTo>
                  <a:cubicBezTo>
                    <a:pt x="110863" y="131895"/>
                    <a:pt x="110246" y="131628"/>
                    <a:pt x="109964" y="131072"/>
                  </a:cubicBezTo>
                  <a:cubicBezTo>
                    <a:pt x="109575" y="130371"/>
                    <a:pt x="109842" y="129525"/>
                    <a:pt x="110536" y="129174"/>
                  </a:cubicBezTo>
                  <a:cubicBezTo>
                    <a:pt x="113751" y="127460"/>
                    <a:pt x="117035" y="125837"/>
                    <a:pt x="120259" y="124351"/>
                  </a:cubicBezTo>
                  <a:lnTo>
                    <a:pt x="120739" y="124130"/>
                  </a:lnTo>
                  <a:cubicBezTo>
                    <a:pt x="121432" y="123810"/>
                    <a:pt x="122293" y="124115"/>
                    <a:pt x="122598" y="124823"/>
                  </a:cubicBezTo>
                  <a:cubicBezTo>
                    <a:pt x="122910" y="125532"/>
                    <a:pt x="122606" y="126363"/>
                    <a:pt x="121912" y="126690"/>
                  </a:cubicBezTo>
                  <a:lnTo>
                    <a:pt x="121440" y="126904"/>
                  </a:lnTo>
                  <a:cubicBezTo>
                    <a:pt x="118255" y="128374"/>
                    <a:pt x="115016" y="129967"/>
                    <a:pt x="111854" y="131658"/>
                  </a:cubicBezTo>
                  <a:cubicBezTo>
                    <a:pt x="111717" y="131727"/>
                    <a:pt x="111572" y="131780"/>
                    <a:pt x="111443" y="131796"/>
                  </a:cubicBezTo>
                  <a:close/>
                  <a:moveTo>
                    <a:pt x="320154" y="94785"/>
                  </a:moveTo>
                  <a:cubicBezTo>
                    <a:pt x="320025" y="94801"/>
                    <a:pt x="319880" y="94823"/>
                    <a:pt x="319743" y="94793"/>
                  </a:cubicBezTo>
                  <a:cubicBezTo>
                    <a:pt x="316070" y="94343"/>
                    <a:pt x="312291" y="93985"/>
                    <a:pt x="308549" y="93680"/>
                  </a:cubicBezTo>
                  <a:cubicBezTo>
                    <a:pt x="307772" y="93627"/>
                    <a:pt x="307200" y="92934"/>
                    <a:pt x="307261" y="92179"/>
                  </a:cubicBezTo>
                  <a:cubicBezTo>
                    <a:pt x="307330" y="91379"/>
                    <a:pt x="307993" y="90800"/>
                    <a:pt x="308785" y="90869"/>
                  </a:cubicBezTo>
                  <a:cubicBezTo>
                    <a:pt x="312534" y="91181"/>
                    <a:pt x="316352" y="91577"/>
                    <a:pt x="320078" y="92012"/>
                  </a:cubicBezTo>
                  <a:cubicBezTo>
                    <a:pt x="320840" y="92095"/>
                    <a:pt x="321389" y="92789"/>
                    <a:pt x="321305" y="93566"/>
                  </a:cubicBezTo>
                  <a:cubicBezTo>
                    <a:pt x="321221" y="94176"/>
                    <a:pt x="320749" y="94679"/>
                    <a:pt x="320154" y="94785"/>
                  </a:cubicBezTo>
                  <a:close/>
                  <a:moveTo>
                    <a:pt x="131910" y="122271"/>
                  </a:moveTo>
                  <a:cubicBezTo>
                    <a:pt x="131285" y="122385"/>
                    <a:pt x="130630" y="122027"/>
                    <a:pt x="130370" y="121417"/>
                  </a:cubicBezTo>
                  <a:cubicBezTo>
                    <a:pt x="130081" y="120709"/>
                    <a:pt x="130401" y="119878"/>
                    <a:pt x="131140" y="119566"/>
                  </a:cubicBezTo>
                  <a:cubicBezTo>
                    <a:pt x="134623" y="118125"/>
                    <a:pt x="138128" y="116716"/>
                    <a:pt x="141671" y="115374"/>
                  </a:cubicBezTo>
                  <a:cubicBezTo>
                    <a:pt x="142403" y="115100"/>
                    <a:pt x="143203" y="115458"/>
                    <a:pt x="143485" y="116182"/>
                  </a:cubicBezTo>
                  <a:cubicBezTo>
                    <a:pt x="143751" y="116906"/>
                    <a:pt x="143393" y="117729"/>
                    <a:pt x="142662" y="118003"/>
                  </a:cubicBezTo>
                  <a:cubicBezTo>
                    <a:pt x="139141" y="119329"/>
                    <a:pt x="135659" y="120716"/>
                    <a:pt x="132215" y="122172"/>
                  </a:cubicBezTo>
                  <a:cubicBezTo>
                    <a:pt x="132115" y="122210"/>
                    <a:pt x="132016" y="122255"/>
                    <a:pt x="131910" y="122271"/>
                  </a:cubicBezTo>
                  <a:close/>
                  <a:moveTo>
                    <a:pt x="297622" y="92972"/>
                  </a:moveTo>
                  <a:cubicBezTo>
                    <a:pt x="297515" y="92979"/>
                    <a:pt x="297416" y="92979"/>
                    <a:pt x="297317" y="92979"/>
                  </a:cubicBezTo>
                  <a:cubicBezTo>
                    <a:pt x="293599" y="92827"/>
                    <a:pt x="289842" y="92697"/>
                    <a:pt x="286062" y="92652"/>
                  </a:cubicBezTo>
                  <a:cubicBezTo>
                    <a:pt x="285285" y="92636"/>
                    <a:pt x="284653" y="92012"/>
                    <a:pt x="284660" y="91219"/>
                  </a:cubicBezTo>
                  <a:cubicBezTo>
                    <a:pt x="284675" y="90449"/>
                    <a:pt x="285300" y="89832"/>
                    <a:pt x="286085" y="89832"/>
                  </a:cubicBezTo>
                  <a:cubicBezTo>
                    <a:pt x="289903" y="89886"/>
                    <a:pt x="293682" y="90007"/>
                    <a:pt x="297439" y="90160"/>
                  </a:cubicBezTo>
                  <a:cubicBezTo>
                    <a:pt x="298201" y="90190"/>
                    <a:pt x="298795" y="90853"/>
                    <a:pt x="298780" y="91623"/>
                  </a:cubicBezTo>
                  <a:cubicBezTo>
                    <a:pt x="298742" y="92301"/>
                    <a:pt x="298239" y="92835"/>
                    <a:pt x="297622" y="92972"/>
                  </a:cubicBezTo>
                  <a:close/>
                  <a:moveTo>
                    <a:pt x="153040" y="114216"/>
                  </a:moveTo>
                  <a:cubicBezTo>
                    <a:pt x="152377" y="114331"/>
                    <a:pt x="151691" y="113972"/>
                    <a:pt x="151463" y="113287"/>
                  </a:cubicBezTo>
                  <a:cubicBezTo>
                    <a:pt x="151204" y="112563"/>
                    <a:pt x="151600" y="111763"/>
                    <a:pt x="152339" y="111511"/>
                  </a:cubicBezTo>
                  <a:cubicBezTo>
                    <a:pt x="155913" y="110277"/>
                    <a:pt x="159487" y="109096"/>
                    <a:pt x="163114" y="107968"/>
                  </a:cubicBezTo>
                  <a:cubicBezTo>
                    <a:pt x="163853" y="107754"/>
                    <a:pt x="164638" y="108136"/>
                    <a:pt x="164866" y="108890"/>
                  </a:cubicBezTo>
                  <a:cubicBezTo>
                    <a:pt x="165095" y="109637"/>
                    <a:pt x="164691" y="110429"/>
                    <a:pt x="163937" y="110635"/>
                  </a:cubicBezTo>
                  <a:cubicBezTo>
                    <a:pt x="160355" y="111747"/>
                    <a:pt x="156789" y="112944"/>
                    <a:pt x="153253" y="114163"/>
                  </a:cubicBezTo>
                  <a:cubicBezTo>
                    <a:pt x="153192" y="114193"/>
                    <a:pt x="153086" y="114193"/>
                    <a:pt x="153040" y="114216"/>
                  </a:cubicBezTo>
                  <a:close/>
                  <a:moveTo>
                    <a:pt x="275006" y="92652"/>
                  </a:moveTo>
                  <a:cubicBezTo>
                    <a:pt x="274937" y="92690"/>
                    <a:pt x="274861" y="92690"/>
                    <a:pt x="274800" y="92690"/>
                  </a:cubicBezTo>
                  <a:cubicBezTo>
                    <a:pt x="271081" y="92735"/>
                    <a:pt x="267302" y="92873"/>
                    <a:pt x="263538" y="93063"/>
                  </a:cubicBezTo>
                  <a:cubicBezTo>
                    <a:pt x="262768" y="93109"/>
                    <a:pt x="262098" y="92484"/>
                    <a:pt x="262075" y="91722"/>
                  </a:cubicBezTo>
                  <a:cubicBezTo>
                    <a:pt x="262044" y="90960"/>
                    <a:pt x="262646" y="90343"/>
                    <a:pt x="263416" y="90267"/>
                  </a:cubicBezTo>
                  <a:cubicBezTo>
                    <a:pt x="267210" y="90076"/>
                    <a:pt x="270990" y="89962"/>
                    <a:pt x="274739" y="89886"/>
                  </a:cubicBezTo>
                  <a:cubicBezTo>
                    <a:pt x="275516" y="89863"/>
                    <a:pt x="276172" y="90480"/>
                    <a:pt x="276172" y="91265"/>
                  </a:cubicBezTo>
                  <a:cubicBezTo>
                    <a:pt x="276187" y="91966"/>
                    <a:pt x="275692" y="92553"/>
                    <a:pt x="275006" y="92652"/>
                  </a:cubicBezTo>
                  <a:close/>
                  <a:moveTo>
                    <a:pt x="361599" y="76779"/>
                  </a:moveTo>
                  <a:cubicBezTo>
                    <a:pt x="361241" y="76855"/>
                    <a:pt x="360883" y="76779"/>
                    <a:pt x="360563" y="76566"/>
                  </a:cubicBezTo>
                  <a:cubicBezTo>
                    <a:pt x="359923" y="76131"/>
                    <a:pt x="359748" y="75278"/>
                    <a:pt x="360182" y="74623"/>
                  </a:cubicBezTo>
                  <a:cubicBezTo>
                    <a:pt x="362300" y="71445"/>
                    <a:pt x="364541" y="68336"/>
                    <a:pt x="366842" y="65364"/>
                  </a:cubicBezTo>
                  <a:cubicBezTo>
                    <a:pt x="367322" y="64755"/>
                    <a:pt x="368214" y="64648"/>
                    <a:pt x="368823" y="65128"/>
                  </a:cubicBezTo>
                  <a:cubicBezTo>
                    <a:pt x="369425" y="65585"/>
                    <a:pt x="369555" y="66477"/>
                    <a:pt x="369059" y="67087"/>
                  </a:cubicBezTo>
                  <a:cubicBezTo>
                    <a:pt x="366819" y="69997"/>
                    <a:pt x="364609" y="73053"/>
                    <a:pt x="362514" y="76208"/>
                  </a:cubicBezTo>
                  <a:cubicBezTo>
                    <a:pt x="362293" y="76505"/>
                    <a:pt x="361957" y="76726"/>
                    <a:pt x="361599" y="76779"/>
                  </a:cubicBezTo>
                  <a:close/>
                  <a:moveTo>
                    <a:pt x="174612" y="107503"/>
                  </a:moveTo>
                  <a:cubicBezTo>
                    <a:pt x="173919" y="107625"/>
                    <a:pt x="173218" y="107198"/>
                    <a:pt x="173020" y="106474"/>
                  </a:cubicBezTo>
                  <a:cubicBezTo>
                    <a:pt x="172806" y="105720"/>
                    <a:pt x="173241" y="104943"/>
                    <a:pt x="173995" y="104760"/>
                  </a:cubicBezTo>
                  <a:cubicBezTo>
                    <a:pt x="177630" y="103731"/>
                    <a:pt x="181287" y="102771"/>
                    <a:pt x="184975" y="101841"/>
                  </a:cubicBezTo>
                  <a:cubicBezTo>
                    <a:pt x="185699" y="101674"/>
                    <a:pt x="186469" y="102116"/>
                    <a:pt x="186667" y="102870"/>
                  </a:cubicBezTo>
                  <a:cubicBezTo>
                    <a:pt x="186850" y="103632"/>
                    <a:pt x="186385" y="104409"/>
                    <a:pt x="185638" y="104569"/>
                  </a:cubicBezTo>
                  <a:cubicBezTo>
                    <a:pt x="181996" y="105491"/>
                    <a:pt x="178361" y="106451"/>
                    <a:pt x="174749" y="107457"/>
                  </a:cubicBezTo>
                  <a:cubicBezTo>
                    <a:pt x="174704" y="107473"/>
                    <a:pt x="174658" y="107495"/>
                    <a:pt x="174612" y="107503"/>
                  </a:cubicBezTo>
                  <a:close/>
                  <a:moveTo>
                    <a:pt x="252428" y="93749"/>
                  </a:moveTo>
                  <a:cubicBezTo>
                    <a:pt x="252382" y="93757"/>
                    <a:pt x="252329" y="93757"/>
                    <a:pt x="252298" y="93779"/>
                  </a:cubicBezTo>
                  <a:cubicBezTo>
                    <a:pt x="248564" y="94061"/>
                    <a:pt x="244823" y="94412"/>
                    <a:pt x="241066" y="94801"/>
                  </a:cubicBezTo>
                  <a:cubicBezTo>
                    <a:pt x="240297" y="94892"/>
                    <a:pt x="239603" y="94328"/>
                    <a:pt x="239504" y="93543"/>
                  </a:cubicBezTo>
                  <a:cubicBezTo>
                    <a:pt x="239443" y="92789"/>
                    <a:pt x="240007" y="92111"/>
                    <a:pt x="240761" y="92012"/>
                  </a:cubicBezTo>
                  <a:cubicBezTo>
                    <a:pt x="244541" y="91608"/>
                    <a:pt x="248298" y="91272"/>
                    <a:pt x="252062" y="90960"/>
                  </a:cubicBezTo>
                  <a:cubicBezTo>
                    <a:pt x="252847" y="90907"/>
                    <a:pt x="253525" y="91501"/>
                    <a:pt x="253571" y="92271"/>
                  </a:cubicBezTo>
                  <a:cubicBezTo>
                    <a:pt x="253639" y="92972"/>
                    <a:pt x="253129" y="93635"/>
                    <a:pt x="252428" y="93749"/>
                  </a:cubicBezTo>
                  <a:close/>
                  <a:moveTo>
                    <a:pt x="229949" y="96149"/>
                  </a:moveTo>
                  <a:cubicBezTo>
                    <a:pt x="229918" y="96142"/>
                    <a:pt x="229911" y="96142"/>
                    <a:pt x="229880" y="96142"/>
                  </a:cubicBezTo>
                  <a:cubicBezTo>
                    <a:pt x="226177" y="96637"/>
                    <a:pt x="222466" y="97178"/>
                    <a:pt x="218740" y="97788"/>
                  </a:cubicBezTo>
                  <a:cubicBezTo>
                    <a:pt x="217970" y="97917"/>
                    <a:pt x="217254" y="97391"/>
                    <a:pt x="217132" y="96637"/>
                  </a:cubicBezTo>
                  <a:cubicBezTo>
                    <a:pt x="217010" y="95860"/>
                    <a:pt x="217475" y="95113"/>
                    <a:pt x="218298" y="95014"/>
                  </a:cubicBezTo>
                  <a:cubicBezTo>
                    <a:pt x="222039" y="94404"/>
                    <a:pt x="225780" y="93848"/>
                    <a:pt x="229507" y="93353"/>
                  </a:cubicBezTo>
                  <a:cubicBezTo>
                    <a:pt x="230284" y="93238"/>
                    <a:pt x="231000" y="93795"/>
                    <a:pt x="231099" y="94564"/>
                  </a:cubicBezTo>
                  <a:cubicBezTo>
                    <a:pt x="231206" y="95326"/>
                    <a:pt x="230688" y="96004"/>
                    <a:pt x="229949" y="96149"/>
                  </a:cubicBezTo>
                  <a:close/>
                  <a:moveTo>
                    <a:pt x="196527" y="102017"/>
                  </a:moveTo>
                  <a:cubicBezTo>
                    <a:pt x="195811" y="102161"/>
                    <a:pt x="195095" y="101689"/>
                    <a:pt x="194912" y="100942"/>
                  </a:cubicBezTo>
                  <a:cubicBezTo>
                    <a:pt x="194760" y="100195"/>
                    <a:pt x="195232" y="99426"/>
                    <a:pt x="196002" y="99266"/>
                  </a:cubicBezTo>
                  <a:cubicBezTo>
                    <a:pt x="199682" y="98458"/>
                    <a:pt x="203401" y="97696"/>
                    <a:pt x="207104" y="96995"/>
                  </a:cubicBezTo>
                  <a:lnTo>
                    <a:pt x="207112" y="96980"/>
                  </a:lnTo>
                  <a:cubicBezTo>
                    <a:pt x="207874" y="96865"/>
                    <a:pt x="208598" y="97353"/>
                    <a:pt x="208750" y="98100"/>
                  </a:cubicBezTo>
                  <a:cubicBezTo>
                    <a:pt x="208887" y="98892"/>
                    <a:pt x="208392" y="99593"/>
                    <a:pt x="207622" y="99761"/>
                  </a:cubicBezTo>
                  <a:cubicBezTo>
                    <a:pt x="203942" y="100455"/>
                    <a:pt x="200276" y="101194"/>
                    <a:pt x="196604" y="102017"/>
                  </a:cubicBezTo>
                  <a:cubicBezTo>
                    <a:pt x="196573" y="102017"/>
                    <a:pt x="196581" y="102017"/>
                    <a:pt x="196527" y="102017"/>
                  </a:cubicBezTo>
                  <a:close/>
                  <a:moveTo>
                    <a:pt x="375468" y="58948"/>
                  </a:moveTo>
                  <a:cubicBezTo>
                    <a:pt x="375033" y="59032"/>
                    <a:pt x="374599" y="58910"/>
                    <a:pt x="374264" y="58613"/>
                  </a:cubicBezTo>
                  <a:cubicBezTo>
                    <a:pt x="373692" y="58080"/>
                    <a:pt x="373662" y="57188"/>
                    <a:pt x="374157" y="56624"/>
                  </a:cubicBezTo>
                  <a:cubicBezTo>
                    <a:pt x="376786" y="53744"/>
                    <a:pt x="379484" y="51016"/>
                    <a:pt x="382212" y="48501"/>
                  </a:cubicBezTo>
                  <a:cubicBezTo>
                    <a:pt x="382768" y="47983"/>
                    <a:pt x="383667" y="48029"/>
                    <a:pt x="384193" y="48593"/>
                  </a:cubicBezTo>
                  <a:cubicBezTo>
                    <a:pt x="384718" y="49149"/>
                    <a:pt x="384696" y="50048"/>
                    <a:pt x="384101" y="50582"/>
                  </a:cubicBezTo>
                  <a:cubicBezTo>
                    <a:pt x="381465" y="53028"/>
                    <a:pt x="378813" y="55702"/>
                    <a:pt x="376260" y="58529"/>
                  </a:cubicBezTo>
                  <a:cubicBezTo>
                    <a:pt x="376024" y="58750"/>
                    <a:pt x="375750" y="58918"/>
                    <a:pt x="375468" y="58948"/>
                  </a:cubicBezTo>
                  <a:close/>
                  <a:moveTo>
                    <a:pt x="392102" y="43708"/>
                  </a:moveTo>
                  <a:cubicBezTo>
                    <a:pt x="391599" y="43807"/>
                    <a:pt x="391066" y="43602"/>
                    <a:pt x="390754" y="43175"/>
                  </a:cubicBezTo>
                  <a:cubicBezTo>
                    <a:pt x="390273" y="42543"/>
                    <a:pt x="390403" y="41651"/>
                    <a:pt x="391013" y="41194"/>
                  </a:cubicBezTo>
                  <a:cubicBezTo>
                    <a:pt x="394053" y="38923"/>
                    <a:pt x="397177" y="36706"/>
                    <a:pt x="400301" y="34618"/>
                  </a:cubicBezTo>
                  <a:cubicBezTo>
                    <a:pt x="400934" y="34176"/>
                    <a:pt x="401818" y="34359"/>
                    <a:pt x="402252" y="35006"/>
                  </a:cubicBezTo>
                  <a:cubicBezTo>
                    <a:pt x="402679" y="35646"/>
                    <a:pt x="402511" y="36507"/>
                    <a:pt x="401879" y="36942"/>
                  </a:cubicBezTo>
                  <a:cubicBezTo>
                    <a:pt x="398777" y="39007"/>
                    <a:pt x="395699" y="41201"/>
                    <a:pt x="392712" y="43426"/>
                  </a:cubicBezTo>
                  <a:cubicBezTo>
                    <a:pt x="392521" y="43586"/>
                    <a:pt x="392316" y="43678"/>
                    <a:pt x="392102" y="43708"/>
                  </a:cubicBezTo>
                  <a:close/>
                  <a:moveTo>
                    <a:pt x="410870" y="31090"/>
                  </a:moveTo>
                  <a:cubicBezTo>
                    <a:pt x="410306" y="31204"/>
                    <a:pt x="409712" y="30960"/>
                    <a:pt x="409407" y="30450"/>
                  </a:cubicBezTo>
                  <a:cubicBezTo>
                    <a:pt x="409003" y="29771"/>
                    <a:pt x="409224" y="28926"/>
                    <a:pt x="409887" y="28514"/>
                  </a:cubicBezTo>
                  <a:cubicBezTo>
                    <a:pt x="413156" y="26571"/>
                    <a:pt x="416494" y="24681"/>
                    <a:pt x="419801" y="22921"/>
                  </a:cubicBezTo>
                  <a:cubicBezTo>
                    <a:pt x="420487" y="22563"/>
                    <a:pt x="421333" y="22814"/>
                    <a:pt x="421691" y="23523"/>
                  </a:cubicBezTo>
                  <a:cubicBezTo>
                    <a:pt x="422064" y="24201"/>
                    <a:pt x="421797" y="25047"/>
                    <a:pt x="421104" y="25428"/>
                  </a:cubicBezTo>
                  <a:cubicBezTo>
                    <a:pt x="417835" y="27142"/>
                    <a:pt x="414543" y="29002"/>
                    <a:pt x="411320" y="30945"/>
                  </a:cubicBezTo>
                  <a:cubicBezTo>
                    <a:pt x="411168" y="31013"/>
                    <a:pt x="411030" y="31074"/>
                    <a:pt x="410870" y="31090"/>
                  </a:cubicBezTo>
                  <a:close/>
                  <a:moveTo>
                    <a:pt x="430827" y="20566"/>
                  </a:moveTo>
                  <a:cubicBezTo>
                    <a:pt x="430210" y="20650"/>
                    <a:pt x="429585" y="20345"/>
                    <a:pt x="429311" y="19751"/>
                  </a:cubicBezTo>
                  <a:cubicBezTo>
                    <a:pt x="428991" y="19050"/>
                    <a:pt x="429295" y="18227"/>
                    <a:pt x="429997" y="17907"/>
                  </a:cubicBezTo>
                  <a:cubicBezTo>
                    <a:pt x="433448" y="16322"/>
                    <a:pt x="436961" y="14806"/>
                    <a:pt x="440459" y="13442"/>
                  </a:cubicBezTo>
                  <a:cubicBezTo>
                    <a:pt x="441198" y="13160"/>
                    <a:pt x="442013" y="13503"/>
                    <a:pt x="442280" y="14219"/>
                  </a:cubicBezTo>
                  <a:cubicBezTo>
                    <a:pt x="442562" y="14950"/>
                    <a:pt x="442219" y="15773"/>
                    <a:pt x="441488" y="16063"/>
                  </a:cubicBezTo>
                  <a:cubicBezTo>
                    <a:pt x="438036" y="17397"/>
                    <a:pt x="434553" y="18898"/>
                    <a:pt x="431162" y="20445"/>
                  </a:cubicBezTo>
                  <a:cubicBezTo>
                    <a:pt x="431063" y="20506"/>
                    <a:pt x="430941" y="20544"/>
                    <a:pt x="430827" y="20566"/>
                  </a:cubicBezTo>
                  <a:close/>
                  <a:moveTo>
                    <a:pt x="507362" y="2812"/>
                  </a:moveTo>
                  <a:cubicBezTo>
                    <a:pt x="507279" y="2819"/>
                    <a:pt x="507210" y="2827"/>
                    <a:pt x="507134" y="2819"/>
                  </a:cubicBezTo>
                  <a:cubicBezTo>
                    <a:pt x="503430" y="2880"/>
                    <a:pt x="499659" y="3086"/>
                    <a:pt x="495932" y="3391"/>
                  </a:cubicBezTo>
                  <a:cubicBezTo>
                    <a:pt x="495163" y="3444"/>
                    <a:pt x="494485" y="2873"/>
                    <a:pt x="494424" y="2103"/>
                  </a:cubicBezTo>
                  <a:cubicBezTo>
                    <a:pt x="494355" y="1334"/>
                    <a:pt x="494934" y="633"/>
                    <a:pt x="495719" y="564"/>
                  </a:cubicBezTo>
                  <a:cubicBezTo>
                    <a:pt x="499483" y="274"/>
                    <a:pt x="503309" y="76"/>
                    <a:pt x="507065" y="0"/>
                  </a:cubicBezTo>
                  <a:cubicBezTo>
                    <a:pt x="507858" y="-8"/>
                    <a:pt x="508498" y="625"/>
                    <a:pt x="508498" y="1379"/>
                  </a:cubicBezTo>
                  <a:cubicBezTo>
                    <a:pt x="508521" y="2088"/>
                    <a:pt x="508018" y="2682"/>
                    <a:pt x="507362" y="2812"/>
                  </a:cubicBezTo>
                  <a:close/>
                  <a:moveTo>
                    <a:pt x="451858" y="12299"/>
                  </a:moveTo>
                  <a:cubicBezTo>
                    <a:pt x="451173" y="12428"/>
                    <a:pt x="450502" y="12024"/>
                    <a:pt x="450273" y="11354"/>
                  </a:cubicBezTo>
                  <a:cubicBezTo>
                    <a:pt x="450030" y="10607"/>
                    <a:pt x="450441" y="9815"/>
                    <a:pt x="451165" y="9563"/>
                  </a:cubicBezTo>
                  <a:cubicBezTo>
                    <a:pt x="454769" y="8405"/>
                    <a:pt x="458434" y="7323"/>
                    <a:pt x="462069" y="6348"/>
                  </a:cubicBezTo>
                  <a:cubicBezTo>
                    <a:pt x="462831" y="6157"/>
                    <a:pt x="463593" y="6591"/>
                    <a:pt x="463799" y="7346"/>
                  </a:cubicBezTo>
                  <a:cubicBezTo>
                    <a:pt x="464005" y="8092"/>
                    <a:pt x="463547" y="8870"/>
                    <a:pt x="462801" y="9060"/>
                  </a:cubicBezTo>
                  <a:cubicBezTo>
                    <a:pt x="459219" y="10013"/>
                    <a:pt x="455585" y="11095"/>
                    <a:pt x="452041" y="12253"/>
                  </a:cubicBezTo>
                  <a:cubicBezTo>
                    <a:pt x="451988" y="12268"/>
                    <a:pt x="451919" y="12299"/>
                    <a:pt x="451858" y="12299"/>
                  </a:cubicBezTo>
                  <a:close/>
                  <a:moveTo>
                    <a:pt x="484830" y="4618"/>
                  </a:moveTo>
                  <a:cubicBezTo>
                    <a:pt x="484815" y="4618"/>
                    <a:pt x="484815" y="4618"/>
                    <a:pt x="484784" y="4618"/>
                  </a:cubicBezTo>
                  <a:cubicBezTo>
                    <a:pt x="482620" y="4938"/>
                    <a:pt x="480449" y="5281"/>
                    <a:pt x="478193" y="5669"/>
                  </a:cubicBezTo>
                  <a:cubicBezTo>
                    <a:pt x="476730" y="5936"/>
                    <a:pt x="475244" y="6210"/>
                    <a:pt x="473743" y="6538"/>
                  </a:cubicBezTo>
                  <a:cubicBezTo>
                    <a:pt x="472897" y="6759"/>
                    <a:pt x="472227" y="6187"/>
                    <a:pt x="472089" y="5448"/>
                  </a:cubicBezTo>
                  <a:cubicBezTo>
                    <a:pt x="471922" y="4664"/>
                    <a:pt x="472417" y="3917"/>
                    <a:pt x="473194" y="3772"/>
                  </a:cubicBezTo>
                  <a:cubicBezTo>
                    <a:pt x="474756" y="3452"/>
                    <a:pt x="476326" y="3155"/>
                    <a:pt x="477865" y="2888"/>
                  </a:cubicBezTo>
                  <a:cubicBezTo>
                    <a:pt x="480083" y="2499"/>
                    <a:pt x="482255" y="2134"/>
                    <a:pt x="484396" y="1844"/>
                  </a:cubicBezTo>
                  <a:cubicBezTo>
                    <a:pt x="485173" y="1730"/>
                    <a:pt x="485866" y="2271"/>
                    <a:pt x="485988" y="3048"/>
                  </a:cubicBezTo>
                  <a:cubicBezTo>
                    <a:pt x="486080" y="3787"/>
                    <a:pt x="485569" y="4473"/>
                    <a:pt x="484830" y="4618"/>
                  </a:cubicBez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 170"/>
            <p:cNvSpPr/>
            <p:nvPr/>
          </p:nvSpPr>
          <p:spPr>
            <a:xfrm>
              <a:off x="2642028" y="762372"/>
              <a:ext cx="8406" cy="3137"/>
            </a:xfrm>
            <a:custGeom>
              <a:avLst/>
              <a:gdLst>
                <a:gd name="connsiteX0" fmla="*/ 7255 w 8406"/>
                <a:gd name="connsiteY0" fmla="*/ 3132 h 3137"/>
                <a:gd name="connsiteX1" fmla="*/ 6905 w 8406"/>
                <a:gd name="connsiteY1" fmla="*/ 3125 h 3137"/>
                <a:gd name="connsiteX2" fmla="*/ 1365 w 8406"/>
                <a:gd name="connsiteY2" fmla="*/ 2805 h 3137"/>
                <a:gd name="connsiteX3" fmla="*/ 1 w 8406"/>
                <a:gd name="connsiteY3" fmla="*/ 1327 h 3137"/>
                <a:gd name="connsiteX4" fmla="*/ 1479 w 8406"/>
                <a:gd name="connsiteY4" fmla="*/ 1 h 3137"/>
                <a:gd name="connsiteX5" fmla="*/ 7126 w 8406"/>
                <a:gd name="connsiteY5" fmla="*/ 336 h 3137"/>
                <a:gd name="connsiteX6" fmla="*/ 8399 w 8406"/>
                <a:gd name="connsiteY6" fmla="*/ 1860 h 3137"/>
                <a:gd name="connsiteX7" fmla="*/ 7255 w 8406"/>
                <a:gd name="connsiteY7" fmla="*/ 3132 h 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06" h="3137">
                  <a:moveTo>
                    <a:pt x="7255" y="3132"/>
                  </a:moveTo>
                  <a:cubicBezTo>
                    <a:pt x="7149" y="3132"/>
                    <a:pt x="7034" y="3148"/>
                    <a:pt x="6905" y="3125"/>
                  </a:cubicBezTo>
                  <a:cubicBezTo>
                    <a:pt x="5129" y="3011"/>
                    <a:pt x="3285" y="2904"/>
                    <a:pt x="1365" y="2805"/>
                  </a:cubicBezTo>
                  <a:cubicBezTo>
                    <a:pt x="573" y="2782"/>
                    <a:pt x="-29" y="2134"/>
                    <a:pt x="1" y="1327"/>
                  </a:cubicBezTo>
                  <a:cubicBezTo>
                    <a:pt x="47" y="549"/>
                    <a:pt x="710" y="-22"/>
                    <a:pt x="1479" y="1"/>
                  </a:cubicBezTo>
                  <a:cubicBezTo>
                    <a:pt x="3430" y="77"/>
                    <a:pt x="5320" y="191"/>
                    <a:pt x="7126" y="336"/>
                  </a:cubicBezTo>
                  <a:cubicBezTo>
                    <a:pt x="7896" y="397"/>
                    <a:pt x="8482" y="1083"/>
                    <a:pt x="8399" y="1860"/>
                  </a:cubicBezTo>
                  <a:cubicBezTo>
                    <a:pt x="8360" y="2500"/>
                    <a:pt x="7880" y="3011"/>
                    <a:pt x="7255" y="3132"/>
                  </a:cubicBez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20" name="组合 319"/>
          <p:cNvGrpSpPr/>
          <p:nvPr/>
        </p:nvGrpSpPr>
        <p:grpSpPr>
          <a:xfrm>
            <a:off x="3887139" y="1513212"/>
            <a:ext cx="7407735" cy="4428042"/>
            <a:chOff x="4112242" y="1518922"/>
            <a:chExt cx="6808312" cy="4069731"/>
          </a:xfrm>
        </p:grpSpPr>
        <p:sp>
          <p:nvSpPr>
            <p:cNvPr id="243" name="圆角矩形 242"/>
            <p:cNvSpPr/>
            <p:nvPr/>
          </p:nvSpPr>
          <p:spPr>
            <a:xfrm rot="16200000" flipH="1">
              <a:off x="5481533" y="149632"/>
              <a:ext cx="4069731" cy="6808311"/>
            </a:xfrm>
            <a:prstGeom prst="roundRect">
              <a:avLst>
                <a:gd name="adj" fmla="val 11567"/>
              </a:avLst>
            </a:prstGeom>
            <a:solidFill>
              <a:schemeClr val="bg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 307"/>
            <p:cNvSpPr/>
            <p:nvPr/>
          </p:nvSpPr>
          <p:spPr>
            <a:xfrm rot="16200000" flipH="1">
              <a:off x="7170323" y="-1539159"/>
              <a:ext cx="692150" cy="6808311"/>
            </a:xfrm>
            <a:custGeom>
              <a:avLst/>
              <a:gdLst>
                <a:gd name="connsiteX0" fmla="*/ 0 w 692150"/>
                <a:gd name="connsiteY0" fmla="*/ 470747 h 6808311"/>
                <a:gd name="connsiteX1" fmla="*/ 0 w 692150"/>
                <a:gd name="connsiteY1" fmla="*/ 6337565 h 6808311"/>
                <a:gd name="connsiteX2" fmla="*/ 470746 w 692150"/>
                <a:gd name="connsiteY2" fmla="*/ 6808311 h 6808311"/>
                <a:gd name="connsiteX3" fmla="*/ 692150 w 692150"/>
                <a:gd name="connsiteY3" fmla="*/ 6808311 h 6808311"/>
                <a:gd name="connsiteX4" fmla="*/ 692150 w 692150"/>
                <a:gd name="connsiteY4" fmla="*/ 0 h 6808311"/>
                <a:gd name="connsiteX5" fmla="*/ 470746 w 692150"/>
                <a:gd name="connsiteY5" fmla="*/ 0 h 6808311"/>
                <a:gd name="connsiteX6" fmla="*/ 0 w 692150"/>
                <a:gd name="connsiteY6" fmla="*/ 470747 h 680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2150" h="6808311">
                  <a:moveTo>
                    <a:pt x="0" y="470747"/>
                  </a:moveTo>
                  <a:lnTo>
                    <a:pt x="0" y="6337565"/>
                  </a:lnTo>
                  <a:cubicBezTo>
                    <a:pt x="0" y="6597551"/>
                    <a:pt x="210760" y="6808311"/>
                    <a:pt x="470746" y="6808311"/>
                  </a:cubicBezTo>
                  <a:lnTo>
                    <a:pt x="692150" y="6808311"/>
                  </a:lnTo>
                  <a:lnTo>
                    <a:pt x="692150" y="0"/>
                  </a:lnTo>
                  <a:lnTo>
                    <a:pt x="470746" y="0"/>
                  </a:lnTo>
                  <a:cubicBezTo>
                    <a:pt x="210760" y="0"/>
                    <a:pt x="0" y="210760"/>
                    <a:pt x="0" y="470747"/>
                  </a:cubicBez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305" name="组合 304"/>
            <p:cNvGrpSpPr/>
            <p:nvPr/>
          </p:nvGrpSpPr>
          <p:grpSpPr>
            <a:xfrm>
              <a:off x="9323340" y="1773753"/>
              <a:ext cx="1181199" cy="230043"/>
              <a:chOff x="8921750" y="1704524"/>
              <a:chExt cx="1699722" cy="331028"/>
            </a:xfrm>
          </p:grpSpPr>
          <p:sp>
            <p:nvSpPr>
              <p:cNvPr id="300" name="任意多边形 299"/>
              <p:cNvSpPr/>
              <p:nvPr/>
            </p:nvSpPr>
            <p:spPr>
              <a:xfrm>
                <a:off x="9610201" y="1704524"/>
                <a:ext cx="331019" cy="331028"/>
              </a:xfrm>
              <a:custGeom>
                <a:avLst/>
                <a:gdLst>
                  <a:gd name="connsiteX0" fmla="*/ 91527 w 117255"/>
                  <a:gd name="connsiteY0" fmla="*/ 117258 h 117258"/>
                  <a:gd name="connsiteX1" fmla="*/ 25726 w 117255"/>
                  <a:gd name="connsiteY1" fmla="*/ 117258 h 117258"/>
                  <a:gd name="connsiteX2" fmla="*/ 0 w 117255"/>
                  <a:gd name="connsiteY2" fmla="*/ 91530 h 117258"/>
                  <a:gd name="connsiteX3" fmla="*/ 0 w 117255"/>
                  <a:gd name="connsiteY3" fmla="*/ 25729 h 117258"/>
                  <a:gd name="connsiteX4" fmla="*/ 25726 w 117255"/>
                  <a:gd name="connsiteY4" fmla="*/ 0 h 117258"/>
                  <a:gd name="connsiteX5" fmla="*/ 91527 w 117255"/>
                  <a:gd name="connsiteY5" fmla="*/ 0 h 117258"/>
                  <a:gd name="connsiteX6" fmla="*/ 117255 w 117255"/>
                  <a:gd name="connsiteY6" fmla="*/ 25729 h 117258"/>
                  <a:gd name="connsiteX7" fmla="*/ 117255 w 117255"/>
                  <a:gd name="connsiteY7" fmla="*/ 91530 h 117258"/>
                  <a:gd name="connsiteX8" fmla="*/ 91527 w 117255"/>
                  <a:gd name="connsiteY8" fmla="*/ 117258 h 117258"/>
                  <a:gd name="connsiteX9" fmla="*/ 25726 w 117255"/>
                  <a:gd name="connsiteY9" fmla="*/ 18607 h 117258"/>
                  <a:gd name="connsiteX10" fmla="*/ 18604 w 117255"/>
                  <a:gd name="connsiteY10" fmla="*/ 25729 h 117258"/>
                  <a:gd name="connsiteX11" fmla="*/ 18604 w 117255"/>
                  <a:gd name="connsiteY11" fmla="*/ 91530 h 117258"/>
                  <a:gd name="connsiteX12" fmla="*/ 25726 w 117255"/>
                  <a:gd name="connsiteY12" fmla="*/ 98651 h 117258"/>
                  <a:gd name="connsiteX13" fmla="*/ 91527 w 117255"/>
                  <a:gd name="connsiteY13" fmla="*/ 98651 h 117258"/>
                  <a:gd name="connsiteX14" fmla="*/ 98648 w 117255"/>
                  <a:gd name="connsiteY14" fmla="*/ 91530 h 117258"/>
                  <a:gd name="connsiteX15" fmla="*/ 98648 w 117255"/>
                  <a:gd name="connsiteY15" fmla="*/ 25729 h 117258"/>
                  <a:gd name="connsiteX16" fmla="*/ 91527 w 117255"/>
                  <a:gd name="connsiteY16" fmla="*/ 18607 h 117258"/>
                  <a:gd name="connsiteX17" fmla="*/ 25726 w 117255"/>
                  <a:gd name="connsiteY17" fmla="*/ 18607 h 117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7255" h="117258">
                    <a:moveTo>
                      <a:pt x="91527" y="117258"/>
                    </a:moveTo>
                    <a:lnTo>
                      <a:pt x="25726" y="117258"/>
                    </a:lnTo>
                    <a:cubicBezTo>
                      <a:pt x="11540" y="117258"/>
                      <a:pt x="0" y="105715"/>
                      <a:pt x="0" y="91530"/>
                    </a:cubicBezTo>
                    <a:lnTo>
                      <a:pt x="0" y="25729"/>
                    </a:lnTo>
                    <a:cubicBezTo>
                      <a:pt x="0" y="11543"/>
                      <a:pt x="11543" y="0"/>
                      <a:pt x="25726" y="0"/>
                    </a:cubicBezTo>
                    <a:lnTo>
                      <a:pt x="91527" y="0"/>
                    </a:lnTo>
                    <a:cubicBezTo>
                      <a:pt x="105712" y="0"/>
                      <a:pt x="117255" y="11543"/>
                      <a:pt x="117255" y="25729"/>
                    </a:cubicBezTo>
                    <a:lnTo>
                      <a:pt x="117255" y="91530"/>
                    </a:lnTo>
                    <a:cubicBezTo>
                      <a:pt x="117255" y="105715"/>
                      <a:pt x="105712" y="117258"/>
                      <a:pt x="91527" y="117258"/>
                    </a:cubicBezTo>
                    <a:close/>
                    <a:moveTo>
                      <a:pt x="25726" y="18607"/>
                    </a:moveTo>
                    <a:cubicBezTo>
                      <a:pt x="21803" y="18607"/>
                      <a:pt x="18604" y="21806"/>
                      <a:pt x="18604" y="25729"/>
                    </a:cubicBezTo>
                    <a:lnTo>
                      <a:pt x="18604" y="91530"/>
                    </a:lnTo>
                    <a:cubicBezTo>
                      <a:pt x="18604" y="95455"/>
                      <a:pt x="21803" y="98651"/>
                      <a:pt x="25726" y="98651"/>
                    </a:cubicBezTo>
                    <a:lnTo>
                      <a:pt x="91527" y="98651"/>
                    </a:lnTo>
                    <a:cubicBezTo>
                      <a:pt x="95452" y="98651"/>
                      <a:pt x="98648" y="95452"/>
                      <a:pt x="98648" y="91530"/>
                    </a:cubicBezTo>
                    <a:lnTo>
                      <a:pt x="98648" y="25729"/>
                    </a:lnTo>
                    <a:cubicBezTo>
                      <a:pt x="98648" y="21803"/>
                      <a:pt x="95449" y="18607"/>
                      <a:pt x="91527" y="18607"/>
                    </a:cubicBezTo>
                    <a:lnTo>
                      <a:pt x="25726" y="18607"/>
                    </a:lnTo>
                    <a:close/>
                  </a:path>
                </a:pathLst>
              </a:custGeom>
              <a:solidFill>
                <a:schemeClr val="tx1"/>
              </a:solidFill>
              <a:ln w="27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1" name="任意多边形 300"/>
              <p:cNvSpPr/>
              <p:nvPr/>
            </p:nvSpPr>
            <p:spPr>
              <a:xfrm>
                <a:off x="8921750" y="1955312"/>
                <a:ext cx="450768" cy="52520"/>
              </a:xfrm>
              <a:custGeom>
                <a:avLst/>
                <a:gdLst>
                  <a:gd name="connsiteX0" fmla="*/ 150372 w 159673"/>
                  <a:gd name="connsiteY0" fmla="*/ 18604 h 18604"/>
                  <a:gd name="connsiteX1" fmla="*/ 9302 w 159673"/>
                  <a:gd name="connsiteY1" fmla="*/ 18604 h 18604"/>
                  <a:gd name="connsiteX2" fmla="*/ 0 w 159673"/>
                  <a:gd name="connsiteY2" fmla="*/ 9302 h 18604"/>
                  <a:gd name="connsiteX3" fmla="*/ 9302 w 159673"/>
                  <a:gd name="connsiteY3" fmla="*/ 0 h 18604"/>
                  <a:gd name="connsiteX4" fmla="*/ 150372 w 159673"/>
                  <a:gd name="connsiteY4" fmla="*/ 0 h 18604"/>
                  <a:gd name="connsiteX5" fmla="*/ 159674 w 159673"/>
                  <a:gd name="connsiteY5" fmla="*/ 9302 h 18604"/>
                  <a:gd name="connsiteX6" fmla="*/ 150372 w 159673"/>
                  <a:gd name="connsiteY6" fmla="*/ 18604 h 18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673" h="18604">
                    <a:moveTo>
                      <a:pt x="150372" y="18604"/>
                    </a:moveTo>
                    <a:lnTo>
                      <a:pt x="9302" y="18604"/>
                    </a:lnTo>
                    <a:cubicBezTo>
                      <a:pt x="4167" y="18604"/>
                      <a:pt x="0" y="14437"/>
                      <a:pt x="0" y="9302"/>
                    </a:cubicBezTo>
                    <a:cubicBezTo>
                      <a:pt x="0" y="4167"/>
                      <a:pt x="4167" y="0"/>
                      <a:pt x="9302" y="0"/>
                    </a:cubicBezTo>
                    <a:lnTo>
                      <a:pt x="150372" y="0"/>
                    </a:lnTo>
                    <a:cubicBezTo>
                      <a:pt x="155506" y="0"/>
                      <a:pt x="159674" y="4167"/>
                      <a:pt x="159674" y="9302"/>
                    </a:cubicBezTo>
                    <a:cubicBezTo>
                      <a:pt x="159674" y="14437"/>
                      <a:pt x="155506" y="18604"/>
                      <a:pt x="150372" y="18604"/>
                    </a:cubicBezTo>
                    <a:close/>
                  </a:path>
                </a:pathLst>
              </a:custGeom>
              <a:solidFill>
                <a:schemeClr val="tx1"/>
              </a:solidFill>
              <a:ln w="27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304" name="组合 303"/>
              <p:cNvGrpSpPr/>
              <p:nvPr/>
            </p:nvGrpSpPr>
            <p:grpSpPr>
              <a:xfrm>
                <a:off x="10261988" y="1713461"/>
                <a:ext cx="359484" cy="306275"/>
                <a:chOff x="8968305" y="1378596"/>
                <a:chExt cx="459367" cy="391374"/>
              </a:xfrm>
              <a:solidFill>
                <a:schemeClr val="tx1"/>
              </a:solidFill>
            </p:grpSpPr>
            <p:sp>
              <p:nvSpPr>
                <p:cNvPr id="302" name="任意多边形 301"/>
                <p:cNvSpPr/>
                <p:nvPr/>
              </p:nvSpPr>
              <p:spPr>
                <a:xfrm>
                  <a:off x="8968305" y="1378596"/>
                  <a:ext cx="459360" cy="391370"/>
                </a:xfrm>
                <a:custGeom>
                  <a:avLst/>
                  <a:gdLst>
                    <a:gd name="connsiteX0" fmla="*/ 118030 w 127336"/>
                    <a:gd name="connsiteY0" fmla="*/ 108490 h 108489"/>
                    <a:gd name="connsiteX1" fmla="*/ 112108 w 127336"/>
                    <a:gd name="connsiteY1" fmla="*/ 106358 h 108489"/>
                    <a:gd name="connsiteX2" fmla="*/ 3373 w 127336"/>
                    <a:gd name="connsiteY2" fmla="*/ 16477 h 108489"/>
                    <a:gd name="connsiteX3" fmla="*/ 2130 w 127336"/>
                    <a:gd name="connsiteY3" fmla="*/ 3379 h 108489"/>
                    <a:gd name="connsiteX4" fmla="*/ 15229 w 127336"/>
                    <a:gd name="connsiteY4" fmla="*/ 2136 h 108489"/>
                    <a:gd name="connsiteX5" fmla="*/ 123964 w 127336"/>
                    <a:gd name="connsiteY5" fmla="*/ 92017 h 108489"/>
                    <a:gd name="connsiteX6" fmla="*/ 125206 w 127336"/>
                    <a:gd name="connsiteY6" fmla="*/ 105116 h 108489"/>
                    <a:gd name="connsiteX7" fmla="*/ 118030 w 127336"/>
                    <a:gd name="connsiteY7" fmla="*/ 108490 h 108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7336" h="108489">
                      <a:moveTo>
                        <a:pt x="118030" y="108490"/>
                      </a:moveTo>
                      <a:cubicBezTo>
                        <a:pt x="115940" y="108490"/>
                        <a:pt x="113844" y="107793"/>
                        <a:pt x="112108" y="106358"/>
                      </a:cubicBezTo>
                      <a:lnTo>
                        <a:pt x="3373" y="16477"/>
                      </a:lnTo>
                      <a:cubicBezTo>
                        <a:pt x="-583" y="13202"/>
                        <a:pt x="-1140" y="7340"/>
                        <a:pt x="2130" y="3379"/>
                      </a:cubicBezTo>
                      <a:cubicBezTo>
                        <a:pt x="5406" y="-588"/>
                        <a:pt x="11262" y="-1139"/>
                        <a:pt x="15229" y="2136"/>
                      </a:cubicBezTo>
                      <a:lnTo>
                        <a:pt x="123964" y="92017"/>
                      </a:lnTo>
                      <a:cubicBezTo>
                        <a:pt x="127919" y="95292"/>
                        <a:pt x="128477" y="101155"/>
                        <a:pt x="125206" y="105116"/>
                      </a:cubicBezTo>
                      <a:cubicBezTo>
                        <a:pt x="123366" y="107338"/>
                        <a:pt x="120708" y="108490"/>
                        <a:pt x="118030" y="108490"/>
                      </a:cubicBezTo>
                      <a:close/>
                    </a:path>
                  </a:pathLst>
                </a:custGeom>
                <a:grpFill/>
                <a:ln w="27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03" name="任意多边形 302"/>
                <p:cNvSpPr/>
                <p:nvPr/>
              </p:nvSpPr>
              <p:spPr>
                <a:xfrm>
                  <a:off x="8968312" y="1378618"/>
                  <a:ext cx="459360" cy="391352"/>
                </a:xfrm>
                <a:custGeom>
                  <a:avLst/>
                  <a:gdLst>
                    <a:gd name="connsiteX0" fmla="*/ 9307 w 127336"/>
                    <a:gd name="connsiteY0" fmla="*/ 108485 h 108484"/>
                    <a:gd name="connsiteX1" fmla="*/ 2130 w 127336"/>
                    <a:gd name="connsiteY1" fmla="*/ 105110 h 108484"/>
                    <a:gd name="connsiteX2" fmla="*/ 3373 w 127336"/>
                    <a:gd name="connsiteY2" fmla="*/ 92012 h 108484"/>
                    <a:gd name="connsiteX3" fmla="*/ 112108 w 127336"/>
                    <a:gd name="connsiteY3" fmla="*/ 2131 h 108484"/>
                    <a:gd name="connsiteX4" fmla="*/ 125207 w 127336"/>
                    <a:gd name="connsiteY4" fmla="*/ 3373 h 108484"/>
                    <a:gd name="connsiteX5" fmla="*/ 123964 w 127336"/>
                    <a:gd name="connsiteY5" fmla="*/ 16472 h 108484"/>
                    <a:gd name="connsiteX6" fmla="*/ 15229 w 127336"/>
                    <a:gd name="connsiteY6" fmla="*/ 106353 h 108484"/>
                    <a:gd name="connsiteX7" fmla="*/ 9307 w 127336"/>
                    <a:gd name="connsiteY7" fmla="*/ 108485 h 108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7336" h="108484">
                      <a:moveTo>
                        <a:pt x="9307" y="108485"/>
                      </a:moveTo>
                      <a:cubicBezTo>
                        <a:pt x="6629" y="108485"/>
                        <a:pt x="3971" y="107332"/>
                        <a:pt x="2130" y="105110"/>
                      </a:cubicBezTo>
                      <a:cubicBezTo>
                        <a:pt x="-1140" y="101149"/>
                        <a:pt x="-583" y="95287"/>
                        <a:pt x="3373" y="92012"/>
                      </a:cubicBezTo>
                      <a:lnTo>
                        <a:pt x="112108" y="2131"/>
                      </a:lnTo>
                      <a:cubicBezTo>
                        <a:pt x="116080" y="-1145"/>
                        <a:pt x="121931" y="-577"/>
                        <a:pt x="125207" y="3373"/>
                      </a:cubicBezTo>
                      <a:cubicBezTo>
                        <a:pt x="128477" y="7334"/>
                        <a:pt x="127919" y="13197"/>
                        <a:pt x="123964" y="16472"/>
                      </a:cubicBezTo>
                      <a:lnTo>
                        <a:pt x="15229" y="106353"/>
                      </a:lnTo>
                      <a:cubicBezTo>
                        <a:pt x="13490" y="107788"/>
                        <a:pt x="11388" y="108485"/>
                        <a:pt x="9307" y="108485"/>
                      </a:cubicBezTo>
                      <a:close/>
                    </a:path>
                  </a:pathLst>
                </a:custGeom>
                <a:grpFill/>
                <a:ln w="27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4355407" y="2610944"/>
            <a:ext cx="6476160" cy="15071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4400"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>
          <a:xfrm>
            <a:off x="4355407" y="4290611"/>
            <a:ext cx="6476160" cy="12565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2025/11/14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iSlide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7841712" y="6408221"/>
            <a:ext cx="3677188" cy="275789"/>
          </a:xfrm>
        </p:spPr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242" name="组合 241"/>
          <p:cNvGrpSpPr/>
          <p:nvPr/>
        </p:nvGrpSpPr>
        <p:grpSpPr>
          <a:xfrm rot="638358">
            <a:off x="901703" y="4277831"/>
            <a:ext cx="2021189" cy="1427771"/>
            <a:chOff x="-64261" y="1103591"/>
            <a:chExt cx="4046285" cy="2858304"/>
          </a:xfrm>
        </p:grpSpPr>
        <p:sp>
          <p:nvSpPr>
            <p:cNvPr id="240" name="任意多边形 239"/>
            <p:cNvSpPr/>
            <p:nvPr/>
          </p:nvSpPr>
          <p:spPr>
            <a:xfrm>
              <a:off x="479222" y="1739637"/>
              <a:ext cx="3502802" cy="2144242"/>
            </a:xfrm>
            <a:custGeom>
              <a:avLst/>
              <a:gdLst>
                <a:gd name="connsiteX0" fmla="*/ 149 w 843554"/>
                <a:gd name="connsiteY0" fmla="*/ 490715 h 516382"/>
                <a:gd name="connsiteX1" fmla="*/ 40724 w 843554"/>
                <a:gd name="connsiteY1" fmla="*/ 42925 h 516382"/>
                <a:gd name="connsiteX2" fmla="*/ 73774 w 843554"/>
                <a:gd name="connsiteY2" fmla="*/ 0 h 516382"/>
                <a:gd name="connsiteX3" fmla="*/ 810120 w 843554"/>
                <a:gd name="connsiteY3" fmla="*/ 0 h 516382"/>
                <a:gd name="connsiteX4" fmla="*/ 843555 w 843554"/>
                <a:gd name="connsiteY4" fmla="*/ 27062 h 516382"/>
                <a:gd name="connsiteX5" fmla="*/ 780749 w 843554"/>
                <a:gd name="connsiteY5" fmla="*/ 475070 h 516382"/>
                <a:gd name="connsiteX6" fmla="*/ 747315 w 843554"/>
                <a:gd name="connsiteY6" fmla="*/ 516383 h 516382"/>
                <a:gd name="connsiteX7" fmla="*/ 638591 w 843554"/>
                <a:gd name="connsiteY7" fmla="*/ 516383 h 516382"/>
                <a:gd name="connsiteX8" fmla="*/ 33257 w 843554"/>
                <a:gd name="connsiteY8" fmla="*/ 516383 h 516382"/>
                <a:gd name="connsiteX9" fmla="*/ 149 w 843554"/>
                <a:gd name="connsiteY9" fmla="*/ 490715 h 51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3554" h="516382">
                  <a:moveTo>
                    <a:pt x="149" y="490715"/>
                  </a:moveTo>
                  <a:cubicBezTo>
                    <a:pt x="-2651" y="403514"/>
                    <a:pt x="34763" y="140364"/>
                    <a:pt x="40724" y="42925"/>
                  </a:cubicBezTo>
                  <a:cubicBezTo>
                    <a:pt x="42093" y="20533"/>
                    <a:pt x="51340" y="0"/>
                    <a:pt x="73774" y="0"/>
                  </a:cubicBezTo>
                  <a:lnTo>
                    <a:pt x="810120" y="0"/>
                  </a:lnTo>
                  <a:cubicBezTo>
                    <a:pt x="826256" y="0"/>
                    <a:pt x="840194" y="11280"/>
                    <a:pt x="843555" y="27062"/>
                  </a:cubicBezTo>
                  <a:lnTo>
                    <a:pt x="780749" y="475070"/>
                  </a:lnTo>
                  <a:cubicBezTo>
                    <a:pt x="785284" y="496341"/>
                    <a:pt x="769063" y="516383"/>
                    <a:pt x="747315" y="516383"/>
                  </a:cubicBezTo>
                  <a:lnTo>
                    <a:pt x="638591" y="516383"/>
                  </a:lnTo>
                  <a:lnTo>
                    <a:pt x="33257" y="516383"/>
                  </a:lnTo>
                  <a:cubicBezTo>
                    <a:pt x="17640" y="516380"/>
                    <a:pt x="649" y="506323"/>
                    <a:pt x="149" y="490715"/>
                  </a:cubicBezTo>
                  <a:close/>
                </a:path>
              </a:pathLst>
            </a:custGeom>
            <a:solidFill>
              <a:srgbClr val="EFB32E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圆角矩形 237"/>
            <p:cNvSpPr/>
            <p:nvPr/>
          </p:nvSpPr>
          <p:spPr>
            <a:xfrm>
              <a:off x="738280" y="1103591"/>
              <a:ext cx="3086695" cy="2144240"/>
            </a:xfrm>
            <a:prstGeom prst="roundRect">
              <a:avLst>
                <a:gd name="adj" fmla="val 97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圆角矩形 218"/>
            <p:cNvSpPr/>
            <p:nvPr/>
          </p:nvSpPr>
          <p:spPr>
            <a:xfrm>
              <a:off x="383330" y="1400600"/>
              <a:ext cx="3086695" cy="2144242"/>
            </a:xfrm>
            <a:prstGeom prst="roundRect">
              <a:avLst>
                <a:gd name="adj" fmla="val 97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任意多边形 199"/>
            <p:cNvSpPr/>
            <p:nvPr/>
          </p:nvSpPr>
          <p:spPr>
            <a:xfrm>
              <a:off x="-64261" y="1817653"/>
              <a:ext cx="3738129" cy="2144242"/>
            </a:xfrm>
            <a:custGeom>
              <a:avLst/>
              <a:gdLst>
                <a:gd name="connsiteX0" fmla="*/ 118866 w 900226"/>
                <a:gd name="connsiteY0" fmla="*/ 490715 h 516382"/>
                <a:gd name="connsiteX1" fmla="*/ 1156 w 900226"/>
                <a:gd name="connsiteY1" fmla="*/ 42925 h 516382"/>
                <a:gd name="connsiteX2" fmla="*/ 34206 w 900226"/>
                <a:gd name="connsiteY2" fmla="*/ 0 h 516382"/>
                <a:gd name="connsiteX3" fmla="*/ 770552 w 900226"/>
                <a:gd name="connsiteY3" fmla="*/ 0 h 516382"/>
                <a:gd name="connsiteX4" fmla="*/ 803986 w 900226"/>
                <a:gd name="connsiteY4" fmla="*/ 27062 h 516382"/>
                <a:gd name="connsiteX5" fmla="*/ 899463 w 900226"/>
                <a:gd name="connsiteY5" fmla="*/ 475070 h 516382"/>
                <a:gd name="connsiteX6" fmla="*/ 866029 w 900226"/>
                <a:gd name="connsiteY6" fmla="*/ 516383 h 516382"/>
                <a:gd name="connsiteX7" fmla="*/ 757305 w 900226"/>
                <a:gd name="connsiteY7" fmla="*/ 516383 h 516382"/>
                <a:gd name="connsiteX8" fmla="*/ 151971 w 900226"/>
                <a:gd name="connsiteY8" fmla="*/ 516383 h 516382"/>
                <a:gd name="connsiteX9" fmla="*/ 118866 w 900226"/>
                <a:gd name="connsiteY9" fmla="*/ 490715 h 51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226" h="516382">
                  <a:moveTo>
                    <a:pt x="118866" y="490715"/>
                  </a:moveTo>
                  <a:cubicBezTo>
                    <a:pt x="97423" y="406954"/>
                    <a:pt x="28527" y="146350"/>
                    <a:pt x="1156" y="42925"/>
                  </a:cubicBezTo>
                  <a:cubicBezTo>
                    <a:pt x="-4583" y="21238"/>
                    <a:pt x="11772" y="0"/>
                    <a:pt x="34206" y="0"/>
                  </a:cubicBezTo>
                  <a:lnTo>
                    <a:pt x="770552" y="0"/>
                  </a:lnTo>
                  <a:cubicBezTo>
                    <a:pt x="786688" y="0"/>
                    <a:pt x="800623" y="11280"/>
                    <a:pt x="803986" y="27062"/>
                  </a:cubicBezTo>
                  <a:lnTo>
                    <a:pt x="899463" y="475070"/>
                  </a:lnTo>
                  <a:cubicBezTo>
                    <a:pt x="903995" y="496341"/>
                    <a:pt x="887777" y="516383"/>
                    <a:pt x="866029" y="516383"/>
                  </a:cubicBezTo>
                  <a:lnTo>
                    <a:pt x="757305" y="516383"/>
                  </a:lnTo>
                  <a:lnTo>
                    <a:pt x="151971" y="516383"/>
                  </a:lnTo>
                  <a:cubicBezTo>
                    <a:pt x="136360" y="516380"/>
                    <a:pt x="122740" y="505840"/>
                    <a:pt x="118866" y="490715"/>
                  </a:cubicBezTo>
                  <a:close/>
                </a:path>
              </a:pathLst>
            </a:custGeom>
            <a:solidFill>
              <a:srgbClr val="FFD45C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27" name="组合 326"/>
          <p:cNvGrpSpPr/>
          <p:nvPr/>
        </p:nvGrpSpPr>
        <p:grpSpPr>
          <a:xfrm>
            <a:off x="897126" y="2215587"/>
            <a:ext cx="3453164" cy="848159"/>
            <a:chOff x="897126" y="2215587"/>
            <a:chExt cx="3453164" cy="848159"/>
          </a:xfrm>
        </p:grpSpPr>
        <p:sp>
          <p:nvSpPr>
            <p:cNvPr id="309" name="圆角矩形 308"/>
            <p:cNvSpPr/>
            <p:nvPr/>
          </p:nvSpPr>
          <p:spPr>
            <a:xfrm>
              <a:off x="1226445" y="2215587"/>
              <a:ext cx="3123845" cy="848159"/>
            </a:xfrm>
            <a:prstGeom prst="roundRect">
              <a:avLst>
                <a:gd name="adj" fmla="val 1092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58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10" name="组合 309"/>
            <p:cNvGrpSpPr/>
            <p:nvPr/>
          </p:nvGrpSpPr>
          <p:grpSpPr>
            <a:xfrm>
              <a:off x="897126" y="2287700"/>
              <a:ext cx="418115" cy="418114"/>
              <a:chOff x="329373" y="5069693"/>
              <a:chExt cx="271096" cy="271096"/>
            </a:xfrm>
          </p:grpSpPr>
          <p:sp>
            <p:nvSpPr>
              <p:cNvPr id="311" name="任意多边形 310"/>
              <p:cNvSpPr/>
              <p:nvPr/>
            </p:nvSpPr>
            <p:spPr>
              <a:xfrm>
                <a:off x="329373" y="5069693"/>
                <a:ext cx="271096" cy="271096"/>
              </a:xfrm>
              <a:custGeom>
                <a:avLst/>
                <a:gdLst>
                  <a:gd name="connsiteX0" fmla="*/ 388882 w 388881"/>
                  <a:gd name="connsiteY0" fmla="*/ 194441 h 388881"/>
                  <a:gd name="connsiteX1" fmla="*/ 194441 w 388881"/>
                  <a:gd name="connsiteY1" fmla="*/ 388882 h 388881"/>
                  <a:gd name="connsiteX2" fmla="*/ 0 w 388881"/>
                  <a:gd name="connsiteY2" fmla="*/ 194441 h 388881"/>
                  <a:gd name="connsiteX3" fmla="*/ 194441 w 388881"/>
                  <a:gd name="connsiteY3" fmla="*/ 0 h 388881"/>
                  <a:gd name="connsiteX4" fmla="*/ 388882 w 388881"/>
                  <a:gd name="connsiteY4" fmla="*/ 194441 h 388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8881" h="388881">
                    <a:moveTo>
                      <a:pt x="388882" y="194441"/>
                    </a:moveTo>
                    <a:cubicBezTo>
                      <a:pt x="388882" y="301828"/>
                      <a:pt x="301828" y="388882"/>
                      <a:pt x="194441" y="388882"/>
                    </a:cubicBezTo>
                    <a:cubicBezTo>
                      <a:pt x="87054" y="388882"/>
                      <a:pt x="0" y="301828"/>
                      <a:pt x="0" y="194441"/>
                    </a:cubicBezTo>
                    <a:cubicBezTo>
                      <a:pt x="0" y="87054"/>
                      <a:pt x="87054" y="0"/>
                      <a:pt x="194441" y="0"/>
                    </a:cubicBezTo>
                    <a:cubicBezTo>
                      <a:pt x="301827" y="0"/>
                      <a:pt x="388882" y="87054"/>
                      <a:pt x="388882" y="19444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58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312" name="组合 311"/>
              <p:cNvGrpSpPr/>
              <p:nvPr/>
            </p:nvGrpSpPr>
            <p:grpSpPr>
              <a:xfrm>
                <a:off x="397151" y="5138187"/>
                <a:ext cx="135541" cy="134101"/>
                <a:chOff x="1134272" y="5232321"/>
                <a:chExt cx="194431" cy="192365"/>
              </a:xfrm>
              <a:solidFill>
                <a:srgbClr val="FFFFFF"/>
              </a:solidFill>
            </p:grpSpPr>
            <p:grpSp>
              <p:nvGrpSpPr>
                <p:cNvPr id="313" name="组合 312"/>
                <p:cNvGrpSpPr/>
                <p:nvPr/>
              </p:nvGrpSpPr>
              <p:grpSpPr>
                <a:xfrm>
                  <a:off x="1134275" y="5232323"/>
                  <a:ext cx="194428" cy="192363"/>
                  <a:chOff x="1134275" y="5232323"/>
                  <a:chExt cx="194428" cy="192363"/>
                </a:xfrm>
                <a:solidFill>
                  <a:srgbClr val="FFFFFF"/>
                </a:solidFill>
              </p:grpSpPr>
              <p:sp>
                <p:nvSpPr>
                  <p:cNvPr id="317" name="任意多边形 316"/>
                  <p:cNvSpPr/>
                  <p:nvPr/>
                </p:nvSpPr>
                <p:spPr>
                  <a:xfrm>
                    <a:off x="1146676" y="5244726"/>
                    <a:ext cx="169620" cy="167554"/>
                  </a:xfrm>
                  <a:custGeom>
                    <a:avLst/>
                    <a:gdLst>
                      <a:gd name="connsiteX0" fmla="*/ 0 w 169620"/>
                      <a:gd name="connsiteY0" fmla="*/ 0 h 167554"/>
                      <a:gd name="connsiteX1" fmla="*/ 169620 w 169620"/>
                      <a:gd name="connsiteY1" fmla="*/ 167555 h 1675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9620" h="167554">
                        <a:moveTo>
                          <a:pt x="0" y="0"/>
                        </a:moveTo>
                        <a:lnTo>
                          <a:pt x="169620" y="167555"/>
                        </a:lnTo>
                      </a:path>
                    </a:pathLst>
                  </a:custGeom>
                  <a:ln w="27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" name="任意多边形 317"/>
                  <p:cNvSpPr/>
                  <p:nvPr/>
                </p:nvSpPr>
                <p:spPr>
                  <a:xfrm>
                    <a:off x="1134275" y="5232323"/>
                    <a:ext cx="194428" cy="192363"/>
                  </a:xfrm>
                  <a:custGeom>
                    <a:avLst/>
                    <a:gdLst>
                      <a:gd name="connsiteX0" fmla="*/ 182022 w 194428"/>
                      <a:gd name="connsiteY0" fmla="*/ 192363 h 192363"/>
                      <a:gd name="connsiteX1" fmla="*/ 173304 w 194428"/>
                      <a:gd name="connsiteY1" fmla="*/ 188783 h 192363"/>
                      <a:gd name="connsiteX2" fmla="*/ 3686 w 194428"/>
                      <a:gd name="connsiteY2" fmla="*/ 21229 h 192363"/>
                      <a:gd name="connsiteX3" fmla="*/ 3579 w 194428"/>
                      <a:gd name="connsiteY3" fmla="*/ 3688 h 192363"/>
                      <a:gd name="connsiteX4" fmla="*/ 21122 w 194428"/>
                      <a:gd name="connsiteY4" fmla="*/ 3579 h 192363"/>
                      <a:gd name="connsiteX5" fmla="*/ 190742 w 194428"/>
                      <a:gd name="connsiteY5" fmla="*/ 171134 h 192363"/>
                      <a:gd name="connsiteX6" fmla="*/ 190849 w 194428"/>
                      <a:gd name="connsiteY6" fmla="*/ 188673 h 192363"/>
                      <a:gd name="connsiteX7" fmla="*/ 182022 w 194428"/>
                      <a:gd name="connsiteY7" fmla="*/ 192363 h 192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4428" h="192363">
                        <a:moveTo>
                          <a:pt x="182022" y="192363"/>
                        </a:moveTo>
                        <a:cubicBezTo>
                          <a:pt x="178872" y="192363"/>
                          <a:pt x="175723" y="191170"/>
                          <a:pt x="173304" y="188783"/>
                        </a:cubicBezTo>
                        <a:lnTo>
                          <a:pt x="3686" y="21229"/>
                        </a:lnTo>
                        <a:cubicBezTo>
                          <a:pt x="-1186" y="16414"/>
                          <a:pt x="-1235" y="8558"/>
                          <a:pt x="3579" y="3688"/>
                        </a:cubicBezTo>
                        <a:cubicBezTo>
                          <a:pt x="8393" y="-1192"/>
                          <a:pt x="16244" y="-1230"/>
                          <a:pt x="21122" y="3579"/>
                        </a:cubicBezTo>
                        <a:lnTo>
                          <a:pt x="190742" y="171134"/>
                        </a:lnTo>
                        <a:cubicBezTo>
                          <a:pt x="195614" y="175948"/>
                          <a:pt x="195663" y="183804"/>
                          <a:pt x="190849" y="188673"/>
                        </a:cubicBezTo>
                        <a:cubicBezTo>
                          <a:pt x="188419" y="191134"/>
                          <a:pt x="185217" y="192363"/>
                          <a:pt x="182022" y="19236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7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4" name="组合 313"/>
                <p:cNvGrpSpPr/>
                <p:nvPr/>
              </p:nvGrpSpPr>
              <p:grpSpPr>
                <a:xfrm>
                  <a:off x="1134272" y="5232321"/>
                  <a:ext cx="194427" cy="192364"/>
                  <a:chOff x="1134272" y="5232321"/>
                  <a:chExt cx="194427" cy="192364"/>
                </a:xfrm>
                <a:solidFill>
                  <a:srgbClr val="FFFFFF"/>
                </a:solidFill>
              </p:grpSpPr>
              <p:sp>
                <p:nvSpPr>
                  <p:cNvPr id="315" name="任意多边形 314"/>
                  <p:cNvSpPr/>
                  <p:nvPr/>
                </p:nvSpPr>
                <p:spPr>
                  <a:xfrm>
                    <a:off x="1146676" y="5244726"/>
                    <a:ext cx="169620" cy="167554"/>
                  </a:xfrm>
                  <a:custGeom>
                    <a:avLst/>
                    <a:gdLst>
                      <a:gd name="connsiteX0" fmla="*/ 0 w 169620"/>
                      <a:gd name="connsiteY0" fmla="*/ 167555 h 167554"/>
                      <a:gd name="connsiteX1" fmla="*/ 169620 w 169620"/>
                      <a:gd name="connsiteY1" fmla="*/ 0 h 1675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9620" h="167554">
                        <a:moveTo>
                          <a:pt x="0" y="167555"/>
                        </a:moveTo>
                        <a:lnTo>
                          <a:pt x="169620" y="0"/>
                        </a:lnTo>
                      </a:path>
                    </a:pathLst>
                  </a:custGeom>
                  <a:ln w="27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6" name="任意多边形 315"/>
                  <p:cNvSpPr/>
                  <p:nvPr/>
                </p:nvSpPr>
                <p:spPr>
                  <a:xfrm>
                    <a:off x="1134272" y="5232322"/>
                    <a:ext cx="194426" cy="192364"/>
                  </a:xfrm>
                  <a:custGeom>
                    <a:avLst/>
                    <a:gdLst>
                      <a:gd name="connsiteX0" fmla="*/ 12404 w 194426"/>
                      <a:gd name="connsiteY0" fmla="*/ 192364 h 192364"/>
                      <a:gd name="connsiteX1" fmla="*/ 3579 w 194426"/>
                      <a:gd name="connsiteY1" fmla="*/ 188674 h 192364"/>
                      <a:gd name="connsiteX2" fmla="*/ 3686 w 194426"/>
                      <a:gd name="connsiteY2" fmla="*/ 171135 h 192364"/>
                      <a:gd name="connsiteX3" fmla="*/ 173304 w 194426"/>
                      <a:gd name="connsiteY3" fmla="*/ 3580 h 192364"/>
                      <a:gd name="connsiteX4" fmla="*/ 190846 w 194426"/>
                      <a:gd name="connsiteY4" fmla="*/ 3689 h 192364"/>
                      <a:gd name="connsiteX5" fmla="*/ 190739 w 194426"/>
                      <a:gd name="connsiteY5" fmla="*/ 21230 h 192364"/>
                      <a:gd name="connsiteX6" fmla="*/ 21119 w 194426"/>
                      <a:gd name="connsiteY6" fmla="*/ 188784 h 192364"/>
                      <a:gd name="connsiteX7" fmla="*/ 12404 w 194426"/>
                      <a:gd name="connsiteY7" fmla="*/ 192364 h 19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4426" h="192364">
                        <a:moveTo>
                          <a:pt x="12404" y="192364"/>
                        </a:moveTo>
                        <a:cubicBezTo>
                          <a:pt x="9203" y="192364"/>
                          <a:pt x="6007" y="191135"/>
                          <a:pt x="3579" y="188674"/>
                        </a:cubicBezTo>
                        <a:cubicBezTo>
                          <a:pt x="-1235" y="183805"/>
                          <a:pt x="-1186" y="175949"/>
                          <a:pt x="3686" y="171135"/>
                        </a:cubicBezTo>
                        <a:lnTo>
                          <a:pt x="173304" y="3580"/>
                        </a:lnTo>
                        <a:cubicBezTo>
                          <a:pt x="178181" y="-1229"/>
                          <a:pt x="186035" y="-1193"/>
                          <a:pt x="190846" y="3689"/>
                        </a:cubicBezTo>
                        <a:cubicBezTo>
                          <a:pt x="195661" y="8559"/>
                          <a:pt x="195614" y="16413"/>
                          <a:pt x="190739" y="21230"/>
                        </a:cubicBezTo>
                        <a:lnTo>
                          <a:pt x="21119" y="188784"/>
                        </a:lnTo>
                        <a:cubicBezTo>
                          <a:pt x="18702" y="191171"/>
                          <a:pt x="15553" y="192364"/>
                          <a:pt x="12404" y="1923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7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324" name="组合 323"/>
            <p:cNvGrpSpPr/>
            <p:nvPr/>
          </p:nvGrpSpPr>
          <p:grpSpPr>
            <a:xfrm>
              <a:off x="2544511" y="2420265"/>
              <a:ext cx="556052" cy="438802"/>
              <a:chOff x="1201368" y="1083552"/>
              <a:chExt cx="633237" cy="499712"/>
            </a:xfrm>
          </p:grpSpPr>
          <p:sp>
            <p:nvSpPr>
              <p:cNvPr id="191" name="任意多边形 190"/>
              <p:cNvSpPr/>
              <p:nvPr/>
            </p:nvSpPr>
            <p:spPr>
              <a:xfrm>
                <a:off x="1256796" y="1083552"/>
                <a:ext cx="577809" cy="499712"/>
              </a:xfrm>
              <a:custGeom>
                <a:avLst/>
                <a:gdLst>
                  <a:gd name="connsiteX0" fmla="*/ 359075 w 448846"/>
                  <a:gd name="connsiteY0" fmla="*/ 347665 h 388180"/>
                  <a:gd name="connsiteX1" fmla="*/ 422086 w 448846"/>
                  <a:gd name="connsiteY1" fmla="*/ 377889 h 388180"/>
                  <a:gd name="connsiteX2" fmla="*/ 448846 w 448846"/>
                  <a:gd name="connsiteY2" fmla="*/ 361046 h 388180"/>
                  <a:gd name="connsiteX3" fmla="*/ 448846 w 448846"/>
                  <a:gd name="connsiteY3" fmla="*/ 61917 h 388180"/>
                  <a:gd name="connsiteX4" fmla="*/ 429967 w 448846"/>
                  <a:gd name="connsiteY4" fmla="*/ 43238 h 388180"/>
                  <a:gd name="connsiteX5" fmla="*/ 260514 w 448846"/>
                  <a:gd name="connsiteY5" fmla="*/ 45052 h 388180"/>
                  <a:gd name="connsiteX6" fmla="*/ 248581 w 448846"/>
                  <a:gd name="connsiteY6" fmla="*/ 40907 h 388180"/>
                  <a:gd name="connsiteX7" fmla="*/ 203047 w 448846"/>
                  <a:gd name="connsiteY7" fmla="*/ 4145 h 388180"/>
                  <a:gd name="connsiteX8" fmla="*/ 191312 w 448846"/>
                  <a:gd name="connsiteY8" fmla="*/ 0 h 388180"/>
                  <a:gd name="connsiteX9" fmla="*/ 67176 w 448846"/>
                  <a:gd name="connsiteY9" fmla="*/ 0 h 388180"/>
                  <a:gd name="connsiteX10" fmla="*/ 56146 w 448846"/>
                  <a:gd name="connsiteY10" fmla="*/ 3604 h 388180"/>
                  <a:gd name="connsiteX11" fmla="*/ 7649 w 448846"/>
                  <a:gd name="connsiteY11" fmla="*/ 39088 h 388180"/>
                  <a:gd name="connsiteX12" fmla="*/ 37 w 448846"/>
                  <a:gd name="connsiteY12" fmla="*/ 55327 h 388180"/>
                  <a:gd name="connsiteX13" fmla="*/ 19733 w 448846"/>
                  <a:gd name="connsiteY13" fmla="*/ 370664 h 388180"/>
                  <a:gd name="connsiteX14" fmla="*/ 40905 w 448846"/>
                  <a:gd name="connsiteY14" fmla="*/ 388006 h 388180"/>
                  <a:gd name="connsiteX15" fmla="*/ 348475 w 448846"/>
                  <a:gd name="connsiteY15" fmla="*/ 346000 h 388180"/>
                  <a:gd name="connsiteX16" fmla="*/ 359075 w 448846"/>
                  <a:gd name="connsiteY16" fmla="*/ 347665 h 3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48846" h="388180">
                    <a:moveTo>
                      <a:pt x="359075" y="347665"/>
                    </a:moveTo>
                    <a:lnTo>
                      <a:pt x="422086" y="377889"/>
                    </a:lnTo>
                    <a:cubicBezTo>
                      <a:pt x="434486" y="383837"/>
                      <a:pt x="448846" y="374800"/>
                      <a:pt x="448846" y="361046"/>
                    </a:cubicBezTo>
                    <a:lnTo>
                      <a:pt x="448846" y="61917"/>
                    </a:lnTo>
                    <a:cubicBezTo>
                      <a:pt x="448846" y="51523"/>
                      <a:pt x="440361" y="43126"/>
                      <a:pt x="429967" y="43238"/>
                    </a:cubicBezTo>
                    <a:lnTo>
                      <a:pt x="260514" y="45052"/>
                    </a:lnTo>
                    <a:cubicBezTo>
                      <a:pt x="256174" y="45098"/>
                      <a:pt x="251956" y="43633"/>
                      <a:pt x="248581" y="40907"/>
                    </a:cubicBezTo>
                    <a:lnTo>
                      <a:pt x="203047" y="4145"/>
                    </a:lnTo>
                    <a:cubicBezTo>
                      <a:pt x="199725" y="1462"/>
                      <a:pt x="195583" y="0"/>
                      <a:pt x="191312" y="0"/>
                    </a:cubicBezTo>
                    <a:lnTo>
                      <a:pt x="67176" y="0"/>
                    </a:lnTo>
                    <a:cubicBezTo>
                      <a:pt x="63210" y="0"/>
                      <a:pt x="59347" y="1262"/>
                      <a:pt x="56146" y="3604"/>
                    </a:cubicBezTo>
                    <a:lnTo>
                      <a:pt x="7649" y="39088"/>
                    </a:lnTo>
                    <a:cubicBezTo>
                      <a:pt x="2508" y="42849"/>
                      <a:pt x="-361" y="48972"/>
                      <a:pt x="37" y="55327"/>
                    </a:cubicBezTo>
                    <a:lnTo>
                      <a:pt x="19733" y="370664"/>
                    </a:lnTo>
                    <a:cubicBezTo>
                      <a:pt x="20410" y="381497"/>
                      <a:pt x="30149" y="389477"/>
                      <a:pt x="40905" y="388006"/>
                    </a:cubicBezTo>
                    <a:lnTo>
                      <a:pt x="348475" y="346000"/>
                    </a:lnTo>
                    <a:cubicBezTo>
                      <a:pt x="352091" y="345506"/>
                      <a:pt x="355780" y="346085"/>
                      <a:pt x="359075" y="34766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9" name="任意多边形 188"/>
              <p:cNvSpPr/>
              <p:nvPr/>
            </p:nvSpPr>
            <p:spPr>
              <a:xfrm>
                <a:off x="1201368" y="1218471"/>
                <a:ext cx="633233" cy="363230"/>
              </a:xfrm>
              <a:custGeom>
                <a:avLst/>
                <a:gdLst>
                  <a:gd name="connsiteX0" fmla="*/ 64951 w 491900"/>
                  <a:gd name="connsiteY0" fmla="*/ 268137 h 282160"/>
                  <a:gd name="connsiteX1" fmla="*/ 631 w 491900"/>
                  <a:gd name="connsiteY1" fmla="*/ 23457 h 282160"/>
                  <a:gd name="connsiteX2" fmla="*/ 18690 w 491900"/>
                  <a:gd name="connsiteY2" fmla="*/ 0 h 282160"/>
                  <a:gd name="connsiteX3" fmla="*/ 421043 w 491900"/>
                  <a:gd name="connsiteY3" fmla="*/ 0 h 282160"/>
                  <a:gd name="connsiteX4" fmla="*/ 439313 w 491900"/>
                  <a:gd name="connsiteY4" fmla="*/ 14786 h 282160"/>
                  <a:gd name="connsiteX5" fmla="*/ 491483 w 491900"/>
                  <a:gd name="connsiteY5" fmla="*/ 259586 h 282160"/>
                  <a:gd name="connsiteX6" fmla="*/ 473214 w 491900"/>
                  <a:gd name="connsiteY6" fmla="*/ 282160 h 282160"/>
                  <a:gd name="connsiteX7" fmla="*/ 413804 w 491900"/>
                  <a:gd name="connsiteY7" fmla="*/ 282160 h 282160"/>
                  <a:gd name="connsiteX8" fmla="*/ 83040 w 491900"/>
                  <a:gd name="connsiteY8" fmla="*/ 282160 h 282160"/>
                  <a:gd name="connsiteX9" fmla="*/ 64951 w 491900"/>
                  <a:gd name="connsiteY9" fmla="*/ 268137 h 282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1900" h="282160">
                    <a:moveTo>
                      <a:pt x="64951" y="268137"/>
                    </a:moveTo>
                    <a:cubicBezTo>
                      <a:pt x="53235" y="222369"/>
                      <a:pt x="15587" y="79970"/>
                      <a:pt x="631" y="23457"/>
                    </a:cubicBezTo>
                    <a:cubicBezTo>
                      <a:pt x="-2504" y="11607"/>
                      <a:pt x="6433" y="0"/>
                      <a:pt x="18690" y="0"/>
                    </a:cubicBezTo>
                    <a:lnTo>
                      <a:pt x="421043" y="0"/>
                    </a:lnTo>
                    <a:cubicBezTo>
                      <a:pt x="429860" y="0"/>
                      <a:pt x="437475" y="6164"/>
                      <a:pt x="439313" y="14786"/>
                    </a:cubicBezTo>
                    <a:lnTo>
                      <a:pt x="491483" y="259586"/>
                    </a:lnTo>
                    <a:cubicBezTo>
                      <a:pt x="493960" y="271209"/>
                      <a:pt x="485097" y="282160"/>
                      <a:pt x="473214" y="282160"/>
                    </a:cubicBezTo>
                    <a:lnTo>
                      <a:pt x="413804" y="282160"/>
                    </a:lnTo>
                    <a:lnTo>
                      <a:pt x="83040" y="282160"/>
                    </a:lnTo>
                    <a:cubicBezTo>
                      <a:pt x="74509" y="282160"/>
                      <a:pt x="67066" y="276403"/>
                      <a:pt x="64951" y="268137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23" name="组合 322"/>
            <p:cNvGrpSpPr/>
            <p:nvPr/>
          </p:nvGrpSpPr>
          <p:grpSpPr>
            <a:xfrm>
              <a:off x="1559458" y="2379522"/>
              <a:ext cx="520288" cy="520288"/>
              <a:chOff x="224542" y="1046342"/>
              <a:chExt cx="592510" cy="592510"/>
            </a:xfrm>
          </p:grpSpPr>
          <p:sp>
            <p:nvSpPr>
              <p:cNvPr id="185" name="任意多边形 184"/>
              <p:cNvSpPr/>
              <p:nvPr/>
            </p:nvSpPr>
            <p:spPr>
              <a:xfrm rot="18900000">
                <a:off x="224542" y="1046342"/>
                <a:ext cx="592510" cy="592510"/>
              </a:xfrm>
              <a:custGeom>
                <a:avLst/>
                <a:gdLst>
                  <a:gd name="connsiteX0" fmla="*/ 460266 w 460266"/>
                  <a:gd name="connsiteY0" fmla="*/ 230133 h 460266"/>
                  <a:gd name="connsiteX1" fmla="*/ 230133 w 460266"/>
                  <a:gd name="connsiteY1" fmla="*/ 460266 h 460266"/>
                  <a:gd name="connsiteX2" fmla="*/ 0 w 460266"/>
                  <a:gd name="connsiteY2" fmla="*/ 230133 h 460266"/>
                  <a:gd name="connsiteX3" fmla="*/ 230133 w 460266"/>
                  <a:gd name="connsiteY3" fmla="*/ 0 h 460266"/>
                  <a:gd name="connsiteX4" fmla="*/ 460266 w 460266"/>
                  <a:gd name="connsiteY4" fmla="*/ 230133 h 460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266" h="460266">
                    <a:moveTo>
                      <a:pt x="460266" y="230133"/>
                    </a:moveTo>
                    <a:cubicBezTo>
                      <a:pt x="460266" y="357232"/>
                      <a:pt x="357232" y="460266"/>
                      <a:pt x="230133" y="460266"/>
                    </a:cubicBezTo>
                    <a:cubicBezTo>
                      <a:pt x="103034" y="460266"/>
                      <a:pt x="0" y="357232"/>
                      <a:pt x="0" y="230133"/>
                    </a:cubicBezTo>
                    <a:cubicBezTo>
                      <a:pt x="0" y="103035"/>
                      <a:pt x="103034" y="0"/>
                      <a:pt x="230133" y="0"/>
                    </a:cubicBezTo>
                    <a:cubicBezTo>
                      <a:pt x="357232" y="0"/>
                      <a:pt x="460266" y="103035"/>
                      <a:pt x="460266" y="23013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1" name="任意多边形 160"/>
              <p:cNvSpPr/>
              <p:nvPr/>
            </p:nvSpPr>
            <p:spPr>
              <a:xfrm>
                <a:off x="389727" y="1214844"/>
                <a:ext cx="68219" cy="103525"/>
              </a:xfrm>
              <a:custGeom>
                <a:avLst/>
                <a:gdLst>
                  <a:gd name="connsiteX0" fmla="*/ 52993 w 52993"/>
                  <a:gd name="connsiteY0" fmla="*/ 40210 h 80419"/>
                  <a:gd name="connsiteX1" fmla="*/ 26497 w 52993"/>
                  <a:gd name="connsiteY1" fmla="*/ 80420 h 80419"/>
                  <a:gd name="connsiteX2" fmla="*/ 0 w 52993"/>
                  <a:gd name="connsiteY2" fmla="*/ 40210 h 80419"/>
                  <a:gd name="connsiteX3" fmla="*/ 26497 w 52993"/>
                  <a:gd name="connsiteY3" fmla="*/ 0 h 80419"/>
                  <a:gd name="connsiteX4" fmla="*/ 52993 w 52993"/>
                  <a:gd name="connsiteY4" fmla="*/ 40210 h 8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993" h="80419">
                    <a:moveTo>
                      <a:pt x="52993" y="40210"/>
                    </a:moveTo>
                    <a:cubicBezTo>
                      <a:pt x="52993" y="62417"/>
                      <a:pt x="41130" y="80420"/>
                      <a:pt x="26497" y="80420"/>
                    </a:cubicBezTo>
                    <a:cubicBezTo>
                      <a:pt x="11863" y="80420"/>
                      <a:pt x="0" y="62417"/>
                      <a:pt x="0" y="40210"/>
                    </a:cubicBezTo>
                    <a:cubicBezTo>
                      <a:pt x="0" y="18003"/>
                      <a:pt x="11863" y="0"/>
                      <a:pt x="26497" y="0"/>
                    </a:cubicBezTo>
                    <a:cubicBezTo>
                      <a:pt x="41130" y="0"/>
                      <a:pt x="52993" y="18003"/>
                      <a:pt x="52993" y="40210"/>
                    </a:cubicBezTo>
                    <a:close/>
                  </a:path>
                </a:pathLst>
              </a:custGeom>
              <a:solidFill>
                <a:schemeClr val="tx1"/>
              </a:solidFill>
              <a:ln w="27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2" name="任意多边形 171"/>
              <p:cNvSpPr/>
              <p:nvPr/>
            </p:nvSpPr>
            <p:spPr>
              <a:xfrm>
                <a:off x="581601" y="1221953"/>
                <a:ext cx="68219" cy="103525"/>
              </a:xfrm>
              <a:custGeom>
                <a:avLst/>
                <a:gdLst>
                  <a:gd name="connsiteX0" fmla="*/ 52993 w 52993"/>
                  <a:gd name="connsiteY0" fmla="*/ 40210 h 80419"/>
                  <a:gd name="connsiteX1" fmla="*/ 26497 w 52993"/>
                  <a:gd name="connsiteY1" fmla="*/ 80420 h 80419"/>
                  <a:gd name="connsiteX2" fmla="*/ 0 w 52993"/>
                  <a:gd name="connsiteY2" fmla="*/ 40210 h 80419"/>
                  <a:gd name="connsiteX3" fmla="*/ 26497 w 52993"/>
                  <a:gd name="connsiteY3" fmla="*/ 0 h 80419"/>
                  <a:gd name="connsiteX4" fmla="*/ 52993 w 52993"/>
                  <a:gd name="connsiteY4" fmla="*/ 40210 h 80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993" h="80419">
                    <a:moveTo>
                      <a:pt x="52993" y="40210"/>
                    </a:moveTo>
                    <a:cubicBezTo>
                      <a:pt x="52993" y="62417"/>
                      <a:pt x="41130" y="80420"/>
                      <a:pt x="26497" y="80420"/>
                    </a:cubicBezTo>
                    <a:cubicBezTo>
                      <a:pt x="11863" y="80420"/>
                      <a:pt x="0" y="62417"/>
                      <a:pt x="0" y="40210"/>
                    </a:cubicBezTo>
                    <a:cubicBezTo>
                      <a:pt x="0" y="18003"/>
                      <a:pt x="11863" y="0"/>
                      <a:pt x="26497" y="0"/>
                    </a:cubicBezTo>
                    <a:cubicBezTo>
                      <a:pt x="41130" y="0"/>
                      <a:pt x="52993" y="18003"/>
                      <a:pt x="52993" y="40210"/>
                    </a:cubicBezTo>
                    <a:close/>
                  </a:path>
                </a:pathLst>
              </a:custGeom>
              <a:solidFill>
                <a:schemeClr val="tx1"/>
              </a:solidFill>
              <a:ln w="27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3" name="任意多边形 182"/>
              <p:cNvSpPr/>
              <p:nvPr/>
            </p:nvSpPr>
            <p:spPr>
              <a:xfrm>
                <a:off x="358457" y="1417927"/>
                <a:ext cx="331158" cy="75324"/>
              </a:xfrm>
              <a:custGeom>
                <a:avLst/>
                <a:gdLst>
                  <a:gd name="connsiteX0" fmla="*/ 257246 w 257246"/>
                  <a:gd name="connsiteY0" fmla="*/ 29256 h 58512"/>
                  <a:gd name="connsiteX1" fmla="*/ 128623 w 257246"/>
                  <a:gd name="connsiteY1" fmla="*/ 58513 h 58512"/>
                  <a:gd name="connsiteX2" fmla="*/ 0 w 257246"/>
                  <a:gd name="connsiteY2" fmla="*/ 29256 h 58512"/>
                  <a:gd name="connsiteX3" fmla="*/ 128623 w 257246"/>
                  <a:gd name="connsiteY3" fmla="*/ 0 h 58512"/>
                  <a:gd name="connsiteX4" fmla="*/ 257246 w 257246"/>
                  <a:gd name="connsiteY4" fmla="*/ 29256 h 58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246" h="58512">
                    <a:moveTo>
                      <a:pt x="257246" y="29256"/>
                    </a:moveTo>
                    <a:cubicBezTo>
                      <a:pt x="257246" y="45414"/>
                      <a:pt x="199660" y="58513"/>
                      <a:pt x="128623" y="58513"/>
                    </a:cubicBezTo>
                    <a:cubicBezTo>
                      <a:pt x="57587" y="58513"/>
                      <a:pt x="0" y="45414"/>
                      <a:pt x="0" y="29256"/>
                    </a:cubicBezTo>
                    <a:cubicBezTo>
                      <a:pt x="0" y="13098"/>
                      <a:pt x="57587" y="0"/>
                      <a:pt x="128623" y="0"/>
                    </a:cubicBezTo>
                    <a:cubicBezTo>
                      <a:pt x="199660" y="0"/>
                      <a:pt x="257246" y="13098"/>
                      <a:pt x="257246" y="292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74" name="组合 173"/>
              <p:cNvGrpSpPr/>
              <p:nvPr/>
            </p:nvGrpSpPr>
            <p:grpSpPr>
              <a:xfrm>
                <a:off x="432908" y="1417927"/>
                <a:ext cx="15965" cy="70228"/>
                <a:chOff x="1918039" y="5502919"/>
                <a:chExt cx="12402" cy="54554"/>
              </a:xfrm>
              <a:solidFill>
                <a:schemeClr val="tx1"/>
              </a:solidFill>
            </p:grpSpPr>
            <p:sp>
              <p:nvSpPr>
                <p:cNvPr id="181" name="任意多边形 180"/>
                <p:cNvSpPr/>
                <p:nvPr/>
              </p:nvSpPr>
              <p:spPr>
                <a:xfrm>
                  <a:off x="1924242" y="5502919"/>
                  <a:ext cx="2743" cy="54554"/>
                </a:xfrm>
                <a:custGeom>
                  <a:avLst/>
                  <a:gdLst>
                    <a:gd name="connsiteX0" fmla="*/ 0 w 2743"/>
                    <a:gd name="connsiteY0" fmla="*/ 0 h 54554"/>
                    <a:gd name="connsiteX1" fmla="*/ 0 w 2743"/>
                    <a:gd name="connsiteY1" fmla="*/ 54554 h 54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43" h="54554">
                      <a:moveTo>
                        <a:pt x="0" y="0"/>
                      </a:moveTo>
                      <a:lnTo>
                        <a:pt x="0" y="54554"/>
                      </a:lnTo>
                    </a:path>
                  </a:pathLst>
                </a:custGeom>
                <a:grpFill/>
                <a:ln w="27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" name="任意多边形 181"/>
                <p:cNvSpPr/>
                <p:nvPr/>
              </p:nvSpPr>
              <p:spPr>
                <a:xfrm>
                  <a:off x="1918039" y="5502922"/>
                  <a:ext cx="12402" cy="54548"/>
                </a:xfrm>
                <a:custGeom>
                  <a:avLst/>
                  <a:gdLst>
                    <a:gd name="connsiteX0" fmla="*/ 0 w 12402"/>
                    <a:gd name="connsiteY0" fmla="*/ 0 h 54548"/>
                    <a:gd name="connsiteX1" fmla="*/ 12402 w 12402"/>
                    <a:gd name="connsiteY1" fmla="*/ 0 h 54548"/>
                    <a:gd name="connsiteX2" fmla="*/ 12402 w 12402"/>
                    <a:gd name="connsiteY2" fmla="*/ 54548 h 54548"/>
                    <a:gd name="connsiteX3" fmla="*/ 0 w 12402"/>
                    <a:gd name="connsiteY3" fmla="*/ 54548 h 54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02" h="54548">
                      <a:moveTo>
                        <a:pt x="0" y="0"/>
                      </a:moveTo>
                      <a:lnTo>
                        <a:pt x="12402" y="0"/>
                      </a:lnTo>
                      <a:lnTo>
                        <a:pt x="12402" y="54548"/>
                      </a:lnTo>
                      <a:lnTo>
                        <a:pt x="0" y="54548"/>
                      </a:lnTo>
                      <a:close/>
                    </a:path>
                  </a:pathLst>
                </a:custGeom>
                <a:grpFill/>
                <a:ln w="27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5" name="组合 174"/>
              <p:cNvGrpSpPr/>
              <p:nvPr/>
            </p:nvGrpSpPr>
            <p:grpSpPr>
              <a:xfrm>
                <a:off x="516051" y="1417927"/>
                <a:ext cx="15968" cy="75328"/>
                <a:chOff x="1982625" y="5502919"/>
                <a:chExt cx="12404" cy="58515"/>
              </a:xfrm>
              <a:solidFill>
                <a:schemeClr val="tx1"/>
              </a:solidFill>
            </p:grpSpPr>
            <p:sp>
              <p:nvSpPr>
                <p:cNvPr id="179" name="任意多边形 178"/>
                <p:cNvSpPr/>
                <p:nvPr/>
              </p:nvSpPr>
              <p:spPr>
                <a:xfrm>
                  <a:off x="1988828" y="5502919"/>
                  <a:ext cx="2743" cy="58515"/>
                </a:xfrm>
                <a:custGeom>
                  <a:avLst/>
                  <a:gdLst>
                    <a:gd name="connsiteX0" fmla="*/ 0 w 2743"/>
                    <a:gd name="connsiteY0" fmla="*/ 0 h 58515"/>
                    <a:gd name="connsiteX1" fmla="*/ 0 w 2743"/>
                    <a:gd name="connsiteY1" fmla="*/ 58515 h 58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43" h="58515">
                      <a:moveTo>
                        <a:pt x="0" y="0"/>
                      </a:moveTo>
                      <a:lnTo>
                        <a:pt x="0" y="58515"/>
                      </a:lnTo>
                    </a:path>
                  </a:pathLst>
                </a:custGeom>
                <a:grpFill/>
                <a:ln w="27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0" name="任意多边形 179"/>
                <p:cNvSpPr/>
                <p:nvPr/>
              </p:nvSpPr>
              <p:spPr>
                <a:xfrm>
                  <a:off x="1982625" y="5502922"/>
                  <a:ext cx="12404" cy="58509"/>
                </a:xfrm>
                <a:custGeom>
                  <a:avLst/>
                  <a:gdLst>
                    <a:gd name="connsiteX0" fmla="*/ 0 w 12404"/>
                    <a:gd name="connsiteY0" fmla="*/ 0 h 58509"/>
                    <a:gd name="connsiteX1" fmla="*/ 12405 w 12404"/>
                    <a:gd name="connsiteY1" fmla="*/ 0 h 58509"/>
                    <a:gd name="connsiteX2" fmla="*/ 12405 w 12404"/>
                    <a:gd name="connsiteY2" fmla="*/ 58510 h 58509"/>
                    <a:gd name="connsiteX3" fmla="*/ 0 w 12404"/>
                    <a:gd name="connsiteY3" fmla="*/ 58510 h 58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04" h="58509">
                      <a:moveTo>
                        <a:pt x="0" y="0"/>
                      </a:moveTo>
                      <a:lnTo>
                        <a:pt x="12405" y="0"/>
                      </a:lnTo>
                      <a:lnTo>
                        <a:pt x="12405" y="58510"/>
                      </a:lnTo>
                      <a:lnTo>
                        <a:pt x="0" y="58510"/>
                      </a:lnTo>
                      <a:close/>
                    </a:path>
                  </a:pathLst>
                </a:custGeom>
                <a:grpFill/>
                <a:ln w="27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6" name="组合 175"/>
              <p:cNvGrpSpPr/>
              <p:nvPr/>
            </p:nvGrpSpPr>
            <p:grpSpPr>
              <a:xfrm>
                <a:off x="596298" y="1422645"/>
                <a:ext cx="15968" cy="65891"/>
                <a:chOff x="2044962" y="5506584"/>
                <a:chExt cx="12404" cy="51185"/>
              </a:xfrm>
              <a:solidFill>
                <a:schemeClr val="tx1"/>
              </a:solidFill>
            </p:grpSpPr>
            <p:sp>
              <p:nvSpPr>
                <p:cNvPr id="177" name="任意多边形 176"/>
                <p:cNvSpPr/>
                <p:nvPr/>
              </p:nvSpPr>
              <p:spPr>
                <a:xfrm>
                  <a:off x="2051161" y="5506584"/>
                  <a:ext cx="2743" cy="51185"/>
                </a:xfrm>
                <a:custGeom>
                  <a:avLst/>
                  <a:gdLst>
                    <a:gd name="connsiteX0" fmla="*/ 0 w 2743"/>
                    <a:gd name="connsiteY0" fmla="*/ 0 h 51185"/>
                    <a:gd name="connsiteX1" fmla="*/ 0 w 2743"/>
                    <a:gd name="connsiteY1" fmla="*/ 51185 h 51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43" h="51185">
                      <a:moveTo>
                        <a:pt x="0" y="0"/>
                      </a:moveTo>
                      <a:lnTo>
                        <a:pt x="0" y="51185"/>
                      </a:lnTo>
                    </a:path>
                  </a:pathLst>
                </a:custGeom>
                <a:grpFill/>
                <a:ln w="27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8" name="任意多边形 177"/>
                <p:cNvSpPr/>
                <p:nvPr/>
              </p:nvSpPr>
              <p:spPr>
                <a:xfrm>
                  <a:off x="2044962" y="5506587"/>
                  <a:ext cx="12404" cy="51182"/>
                </a:xfrm>
                <a:custGeom>
                  <a:avLst/>
                  <a:gdLst>
                    <a:gd name="connsiteX0" fmla="*/ 0 w 12404"/>
                    <a:gd name="connsiteY0" fmla="*/ 0 h 51182"/>
                    <a:gd name="connsiteX1" fmla="*/ 12405 w 12404"/>
                    <a:gd name="connsiteY1" fmla="*/ 0 h 51182"/>
                    <a:gd name="connsiteX2" fmla="*/ 12405 w 12404"/>
                    <a:gd name="connsiteY2" fmla="*/ 51183 h 51182"/>
                    <a:gd name="connsiteX3" fmla="*/ 0 w 12404"/>
                    <a:gd name="connsiteY3" fmla="*/ 51183 h 51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04" h="51182">
                      <a:moveTo>
                        <a:pt x="0" y="0"/>
                      </a:moveTo>
                      <a:lnTo>
                        <a:pt x="12405" y="0"/>
                      </a:lnTo>
                      <a:lnTo>
                        <a:pt x="12405" y="51183"/>
                      </a:lnTo>
                      <a:lnTo>
                        <a:pt x="0" y="51183"/>
                      </a:lnTo>
                      <a:close/>
                    </a:path>
                  </a:pathLst>
                </a:custGeom>
                <a:grpFill/>
                <a:ln w="27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0" name="任意多边形 29"/>
            <p:cNvSpPr/>
            <p:nvPr/>
          </p:nvSpPr>
          <p:spPr>
            <a:xfrm>
              <a:off x="3565329" y="2378618"/>
              <a:ext cx="546912" cy="522096"/>
            </a:xfrm>
            <a:custGeom>
              <a:avLst/>
              <a:gdLst>
                <a:gd name="connsiteX0" fmla="*/ 281882 w 529156"/>
                <a:gd name="connsiteY0" fmla="*/ 10756 h 505145"/>
                <a:gd name="connsiteX1" fmla="*/ 348693 w 529156"/>
                <a:gd name="connsiteY1" fmla="*/ 146130 h 505145"/>
                <a:gd name="connsiteX2" fmla="*/ 363220 w 529156"/>
                <a:gd name="connsiteY2" fmla="*/ 156686 h 505145"/>
                <a:gd name="connsiteX3" fmla="*/ 512615 w 529156"/>
                <a:gd name="connsiteY3" fmla="*/ 178393 h 505145"/>
                <a:gd name="connsiteX4" fmla="*/ 523308 w 529156"/>
                <a:gd name="connsiteY4" fmla="*/ 211303 h 505145"/>
                <a:gd name="connsiteX5" fmla="*/ 415204 w 529156"/>
                <a:gd name="connsiteY5" fmla="*/ 316678 h 505145"/>
                <a:gd name="connsiteX6" fmla="*/ 409654 w 529156"/>
                <a:gd name="connsiteY6" fmla="*/ 333754 h 505145"/>
                <a:gd name="connsiteX7" fmla="*/ 435175 w 529156"/>
                <a:gd name="connsiteY7" fmla="*/ 482545 h 505145"/>
                <a:gd name="connsiteX8" fmla="*/ 407180 w 529156"/>
                <a:gd name="connsiteY8" fmla="*/ 502886 h 505145"/>
                <a:gd name="connsiteX9" fmla="*/ 273556 w 529156"/>
                <a:gd name="connsiteY9" fmla="*/ 432635 h 505145"/>
                <a:gd name="connsiteX10" fmla="*/ 255599 w 529156"/>
                <a:gd name="connsiteY10" fmla="*/ 432635 h 505145"/>
                <a:gd name="connsiteX11" fmla="*/ 121975 w 529156"/>
                <a:gd name="connsiteY11" fmla="*/ 502886 h 505145"/>
                <a:gd name="connsiteX12" fmla="*/ 93981 w 529156"/>
                <a:gd name="connsiteY12" fmla="*/ 482545 h 505145"/>
                <a:gd name="connsiteX13" fmla="*/ 119501 w 529156"/>
                <a:gd name="connsiteY13" fmla="*/ 333754 h 505145"/>
                <a:gd name="connsiteX14" fmla="*/ 113951 w 529156"/>
                <a:gd name="connsiteY14" fmla="*/ 316678 h 505145"/>
                <a:gd name="connsiteX15" fmla="*/ 5847 w 529156"/>
                <a:gd name="connsiteY15" fmla="*/ 211303 h 505145"/>
                <a:gd name="connsiteX16" fmla="*/ 16540 w 529156"/>
                <a:gd name="connsiteY16" fmla="*/ 178393 h 505145"/>
                <a:gd name="connsiteX17" fmla="*/ 165935 w 529156"/>
                <a:gd name="connsiteY17" fmla="*/ 156686 h 505145"/>
                <a:gd name="connsiteX18" fmla="*/ 180463 w 529156"/>
                <a:gd name="connsiteY18" fmla="*/ 146130 h 505145"/>
                <a:gd name="connsiteX19" fmla="*/ 247273 w 529156"/>
                <a:gd name="connsiteY19" fmla="*/ 10756 h 505145"/>
                <a:gd name="connsiteX20" fmla="*/ 281882 w 529156"/>
                <a:gd name="connsiteY20" fmla="*/ 10756 h 5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9156" h="505145">
                  <a:moveTo>
                    <a:pt x="281882" y="10756"/>
                  </a:moveTo>
                  <a:lnTo>
                    <a:pt x="348693" y="146130"/>
                  </a:lnTo>
                  <a:cubicBezTo>
                    <a:pt x="351504" y="151825"/>
                    <a:pt x="356936" y="155772"/>
                    <a:pt x="363220" y="156686"/>
                  </a:cubicBezTo>
                  <a:lnTo>
                    <a:pt x="512615" y="178393"/>
                  </a:lnTo>
                  <a:cubicBezTo>
                    <a:pt x="528440" y="180692"/>
                    <a:pt x="534761" y="200141"/>
                    <a:pt x="523308" y="211303"/>
                  </a:cubicBezTo>
                  <a:lnTo>
                    <a:pt x="415204" y="316678"/>
                  </a:lnTo>
                  <a:cubicBezTo>
                    <a:pt x="410656" y="321111"/>
                    <a:pt x="408582" y="327497"/>
                    <a:pt x="409654" y="333754"/>
                  </a:cubicBezTo>
                  <a:lnTo>
                    <a:pt x="435175" y="482545"/>
                  </a:lnTo>
                  <a:cubicBezTo>
                    <a:pt x="437877" y="498307"/>
                    <a:pt x="421335" y="510326"/>
                    <a:pt x="407180" y="502886"/>
                  </a:cubicBezTo>
                  <a:lnTo>
                    <a:pt x="273556" y="432635"/>
                  </a:lnTo>
                  <a:cubicBezTo>
                    <a:pt x="267935" y="429681"/>
                    <a:pt x="261220" y="429681"/>
                    <a:pt x="255599" y="432635"/>
                  </a:cubicBezTo>
                  <a:lnTo>
                    <a:pt x="121975" y="502886"/>
                  </a:lnTo>
                  <a:cubicBezTo>
                    <a:pt x="107820" y="510328"/>
                    <a:pt x="91276" y="498307"/>
                    <a:pt x="93981" y="482545"/>
                  </a:cubicBezTo>
                  <a:lnTo>
                    <a:pt x="119501" y="333754"/>
                  </a:lnTo>
                  <a:cubicBezTo>
                    <a:pt x="120573" y="327494"/>
                    <a:pt x="118499" y="321108"/>
                    <a:pt x="113951" y="316678"/>
                  </a:cubicBezTo>
                  <a:lnTo>
                    <a:pt x="5847" y="211303"/>
                  </a:lnTo>
                  <a:cubicBezTo>
                    <a:pt x="-5603" y="200141"/>
                    <a:pt x="715" y="180692"/>
                    <a:pt x="16540" y="178393"/>
                  </a:cubicBezTo>
                  <a:lnTo>
                    <a:pt x="165935" y="156686"/>
                  </a:lnTo>
                  <a:cubicBezTo>
                    <a:pt x="172220" y="155772"/>
                    <a:pt x="177651" y="151825"/>
                    <a:pt x="180463" y="146130"/>
                  </a:cubicBezTo>
                  <a:lnTo>
                    <a:pt x="247273" y="10756"/>
                  </a:lnTo>
                  <a:cubicBezTo>
                    <a:pt x="254356" y="-3585"/>
                    <a:pt x="274804" y="-3585"/>
                    <a:pt x="281882" y="1075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18621" t="21157" r="17195" b="1465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圆角矩形 8"/>
          <p:cNvSpPr/>
          <p:nvPr/>
        </p:nvSpPr>
        <p:spPr>
          <a:xfrm rot="16200000" flipH="1">
            <a:off x="2661547" y="-609616"/>
            <a:ext cx="4638422" cy="7745128"/>
          </a:xfrm>
          <a:prstGeom prst="roundRect">
            <a:avLst>
              <a:gd name="adj" fmla="val 13127"/>
            </a:avLst>
          </a:prstGeom>
          <a:solidFill>
            <a:schemeClr val="accent2">
              <a:lumMod val="20000"/>
              <a:lumOff val="80000"/>
            </a:schemeClr>
          </a:solidFill>
          <a:ln w="317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 rot="16200000" flipH="1">
            <a:off x="2241695" y="-454203"/>
            <a:ext cx="4715866" cy="7889240"/>
          </a:xfrm>
          <a:prstGeom prst="roundRect">
            <a:avLst>
              <a:gd name="adj" fmla="val 13127"/>
            </a:avLst>
          </a:prstGeom>
          <a:solidFill>
            <a:schemeClr val="bg1"/>
          </a:solidFill>
          <a:ln w="317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71255" y="4999209"/>
            <a:ext cx="2354495" cy="523867"/>
          </a:xfrm>
          <a:custGeom>
            <a:avLst/>
            <a:gdLst>
              <a:gd name="connsiteX0" fmla="*/ 2906758 w 3028635"/>
              <a:gd name="connsiteY0" fmla="*/ 742434 h 742433"/>
              <a:gd name="connsiteX1" fmla="*/ 121878 w 3028635"/>
              <a:gd name="connsiteY1" fmla="*/ 742434 h 742433"/>
              <a:gd name="connsiteX2" fmla="*/ 0 w 3028635"/>
              <a:gd name="connsiteY2" fmla="*/ 620556 h 742433"/>
              <a:gd name="connsiteX3" fmla="*/ 0 w 3028635"/>
              <a:gd name="connsiteY3" fmla="*/ 121878 h 742433"/>
              <a:gd name="connsiteX4" fmla="*/ 121878 w 3028635"/>
              <a:gd name="connsiteY4" fmla="*/ 0 h 742433"/>
              <a:gd name="connsiteX5" fmla="*/ 2906758 w 3028635"/>
              <a:gd name="connsiteY5" fmla="*/ 0 h 742433"/>
              <a:gd name="connsiteX6" fmla="*/ 3028636 w 3028635"/>
              <a:gd name="connsiteY6" fmla="*/ 121878 h 742433"/>
              <a:gd name="connsiteX7" fmla="*/ 3028636 w 3028635"/>
              <a:gd name="connsiteY7" fmla="*/ 620556 h 742433"/>
              <a:gd name="connsiteX8" fmla="*/ 2906758 w 3028635"/>
              <a:gd name="connsiteY8" fmla="*/ 742434 h 742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8635" h="742433">
                <a:moveTo>
                  <a:pt x="2906758" y="742434"/>
                </a:moveTo>
                <a:lnTo>
                  <a:pt x="121878" y="742434"/>
                </a:lnTo>
                <a:cubicBezTo>
                  <a:pt x="54565" y="742434"/>
                  <a:pt x="0" y="687866"/>
                  <a:pt x="0" y="620556"/>
                </a:cubicBezTo>
                <a:lnTo>
                  <a:pt x="0" y="121878"/>
                </a:lnTo>
                <a:cubicBezTo>
                  <a:pt x="0" y="54568"/>
                  <a:pt x="54568" y="0"/>
                  <a:pt x="121878" y="0"/>
                </a:cubicBezTo>
                <a:lnTo>
                  <a:pt x="2906758" y="0"/>
                </a:lnTo>
                <a:cubicBezTo>
                  <a:pt x="2974068" y="0"/>
                  <a:pt x="3028636" y="54568"/>
                  <a:pt x="3028636" y="121878"/>
                </a:cubicBezTo>
                <a:lnTo>
                  <a:pt x="3028636" y="620556"/>
                </a:lnTo>
                <a:cubicBezTo>
                  <a:pt x="3028638" y="687868"/>
                  <a:pt x="2974071" y="742434"/>
                  <a:pt x="2906758" y="74243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22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329373" y="5118108"/>
            <a:ext cx="271096" cy="271096"/>
            <a:chOff x="329373" y="5069693"/>
            <a:chExt cx="271096" cy="271096"/>
          </a:xfrm>
        </p:grpSpPr>
        <p:sp>
          <p:nvSpPr>
            <p:cNvPr id="22" name="任意多边形 21"/>
            <p:cNvSpPr/>
            <p:nvPr/>
          </p:nvSpPr>
          <p:spPr>
            <a:xfrm>
              <a:off x="329373" y="5069693"/>
              <a:ext cx="271096" cy="271096"/>
            </a:xfrm>
            <a:custGeom>
              <a:avLst/>
              <a:gdLst>
                <a:gd name="connsiteX0" fmla="*/ 388882 w 388881"/>
                <a:gd name="connsiteY0" fmla="*/ 194441 h 388881"/>
                <a:gd name="connsiteX1" fmla="*/ 194441 w 388881"/>
                <a:gd name="connsiteY1" fmla="*/ 388882 h 388881"/>
                <a:gd name="connsiteX2" fmla="*/ 0 w 388881"/>
                <a:gd name="connsiteY2" fmla="*/ 194441 h 388881"/>
                <a:gd name="connsiteX3" fmla="*/ 194441 w 388881"/>
                <a:gd name="connsiteY3" fmla="*/ 0 h 388881"/>
                <a:gd name="connsiteX4" fmla="*/ 388882 w 388881"/>
                <a:gd name="connsiteY4" fmla="*/ 194441 h 38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881" h="388881">
                  <a:moveTo>
                    <a:pt x="388882" y="194441"/>
                  </a:moveTo>
                  <a:cubicBezTo>
                    <a:pt x="388882" y="301828"/>
                    <a:pt x="301828" y="388882"/>
                    <a:pt x="194441" y="388882"/>
                  </a:cubicBezTo>
                  <a:cubicBezTo>
                    <a:pt x="87054" y="388882"/>
                    <a:pt x="0" y="301828"/>
                    <a:pt x="0" y="194441"/>
                  </a:cubicBezTo>
                  <a:cubicBezTo>
                    <a:pt x="0" y="87054"/>
                    <a:pt x="87054" y="0"/>
                    <a:pt x="194441" y="0"/>
                  </a:cubicBezTo>
                  <a:cubicBezTo>
                    <a:pt x="301827" y="0"/>
                    <a:pt x="388882" y="87054"/>
                    <a:pt x="388882" y="194441"/>
                  </a:cubicBezTo>
                  <a:close/>
                </a:path>
              </a:pathLst>
            </a:custGeom>
            <a:solidFill>
              <a:schemeClr val="accent2"/>
            </a:solidFill>
            <a:ln w="158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397151" y="5138187"/>
              <a:ext cx="135541" cy="134101"/>
              <a:chOff x="1134272" y="5232321"/>
              <a:chExt cx="194431" cy="192365"/>
            </a:xfrm>
            <a:solidFill>
              <a:srgbClr val="FFFFFF"/>
            </a:solidFill>
          </p:grpSpPr>
          <p:grpSp>
            <p:nvGrpSpPr>
              <p:cNvPr id="24" name="组合 23"/>
              <p:cNvGrpSpPr/>
              <p:nvPr/>
            </p:nvGrpSpPr>
            <p:grpSpPr>
              <a:xfrm>
                <a:off x="1134275" y="5232323"/>
                <a:ext cx="194428" cy="192363"/>
                <a:chOff x="1134275" y="5232323"/>
                <a:chExt cx="194428" cy="192363"/>
              </a:xfrm>
              <a:solidFill>
                <a:srgbClr val="FFFFFF"/>
              </a:solidFill>
            </p:grpSpPr>
            <p:sp>
              <p:nvSpPr>
                <p:cNvPr id="28" name="任意多边形 27"/>
                <p:cNvSpPr/>
                <p:nvPr/>
              </p:nvSpPr>
              <p:spPr>
                <a:xfrm>
                  <a:off x="1146676" y="5244726"/>
                  <a:ext cx="169620" cy="167554"/>
                </a:xfrm>
                <a:custGeom>
                  <a:avLst/>
                  <a:gdLst>
                    <a:gd name="connsiteX0" fmla="*/ 0 w 169620"/>
                    <a:gd name="connsiteY0" fmla="*/ 0 h 167554"/>
                    <a:gd name="connsiteX1" fmla="*/ 169620 w 169620"/>
                    <a:gd name="connsiteY1" fmla="*/ 167555 h 167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9620" h="167554">
                      <a:moveTo>
                        <a:pt x="0" y="0"/>
                      </a:moveTo>
                      <a:lnTo>
                        <a:pt x="169620" y="167555"/>
                      </a:lnTo>
                    </a:path>
                  </a:pathLst>
                </a:custGeom>
                <a:ln w="27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任意多边形 28"/>
                <p:cNvSpPr/>
                <p:nvPr/>
              </p:nvSpPr>
              <p:spPr>
                <a:xfrm>
                  <a:off x="1134275" y="5232323"/>
                  <a:ext cx="194428" cy="192363"/>
                </a:xfrm>
                <a:custGeom>
                  <a:avLst/>
                  <a:gdLst>
                    <a:gd name="connsiteX0" fmla="*/ 182022 w 194428"/>
                    <a:gd name="connsiteY0" fmla="*/ 192363 h 192363"/>
                    <a:gd name="connsiteX1" fmla="*/ 173304 w 194428"/>
                    <a:gd name="connsiteY1" fmla="*/ 188783 h 192363"/>
                    <a:gd name="connsiteX2" fmla="*/ 3686 w 194428"/>
                    <a:gd name="connsiteY2" fmla="*/ 21229 h 192363"/>
                    <a:gd name="connsiteX3" fmla="*/ 3579 w 194428"/>
                    <a:gd name="connsiteY3" fmla="*/ 3688 h 192363"/>
                    <a:gd name="connsiteX4" fmla="*/ 21122 w 194428"/>
                    <a:gd name="connsiteY4" fmla="*/ 3579 h 192363"/>
                    <a:gd name="connsiteX5" fmla="*/ 190742 w 194428"/>
                    <a:gd name="connsiteY5" fmla="*/ 171134 h 192363"/>
                    <a:gd name="connsiteX6" fmla="*/ 190849 w 194428"/>
                    <a:gd name="connsiteY6" fmla="*/ 188673 h 192363"/>
                    <a:gd name="connsiteX7" fmla="*/ 182022 w 194428"/>
                    <a:gd name="connsiteY7" fmla="*/ 192363 h 192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4428" h="192363">
                      <a:moveTo>
                        <a:pt x="182022" y="192363"/>
                      </a:moveTo>
                      <a:cubicBezTo>
                        <a:pt x="178872" y="192363"/>
                        <a:pt x="175723" y="191170"/>
                        <a:pt x="173304" y="188783"/>
                      </a:cubicBezTo>
                      <a:lnTo>
                        <a:pt x="3686" y="21229"/>
                      </a:lnTo>
                      <a:cubicBezTo>
                        <a:pt x="-1186" y="16414"/>
                        <a:pt x="-1235" y="8558"/>
                        <a:pt x="3579" y="3688"/>
                      </a:cubicBezTo>
                      <a:cubicBezTo>
                        <a:pt x="8393" y="-1192"/>
                        <a:pt x="16244" y="-1230"/>
                        <a:pt x="21122" y="3579"/>
                      </a:cubicBezTo>
                      <a:lnTo>
                        <a:pt x="190742" y="171134"/>
                      </a:lnTo>
                      <a:cubicBezTo>
                        <a:pt x="195614" y="175948"/>
                        <a:pt x="195663" y="183804"/>
                        <a:pt x="190849" y="188673"/>
                      </a:cubicBezTo>
                      <a:cubicBezTo>
                        <a:pt x="188419" y="191134"/>
                        <a:pt x="185217" y="192363"/>
                        <a:pt x="182022" y="19236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7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" name="组合 24"/>
              <p:cNvGrpSpPr/>
              <p:nvPr/>
            </p:nvGrpSpPr>
            <p:grpSpPr>
              <a:xfrm>
                <a:off x="1134272" y="5232321"/>
                <a:ext cx="194427" cy="192364"/>
                <a:chOff x="1134272" y="5232321"/>
                <a:chExt cx="194427" cy="192364"/>
              </a:xfrm>
              <a:solidFill>
                <a:srgbClr val="FFFFFF"/>
              </a:solidFill>
            </p:grpSpPr>
            <p:sp>
              <p:nvSpPr>
                <p:cNvPr id="26" name="任意多边形 25"/>
                <p:cNvSpPr/>
                <p:nvPr/>
              </p:nvSpPr>
              <p:spPr>
                <a:xfrm>
                  <a:off x="1146676" y="5244726"/>
                  <a:ext cx="169620" cy="167554"/>
                </a:xfrm>
                <a:custGeom>
                  <a:avLst/>
                  <a:gdLst>
                    <a:gd name="connsiteX0" fmla="*/ 0 w 169620"/>
                    <a:gd name="connsiteY0" fmla="*/ 167555 h 167554"/>
                    <a:gd name="connsiteX1" fmla="*/ 169620 w 169620"/>
                    <a:gd name="connsiteY1" fmla="*/ 0 h 167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9620" h="167554">
                      <a:moveTo>
                        <a:pt x="0" y="167555"/>
                      </a:moveTo>
                      <a:lnTo>
                        <a:pt x="169620" y="0"/>
                      </a:lnTo>
                    </a:path>
                  </a:pathLst>
                </a:custGeom>
                <a:ln w="27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 26"/>
                <p:cNvSpPr/>
                <p:nvPr/>
              </p:nvSpPr>
              <p:spPr>
                <a:xfrm>
                  <a:off x="1134272" y="5232322"/>
                  <a:ext cx="194426" cy="192364"/>
                </a:xfrm>
                <a:custGeom>
                  <a:avLst/>
                  <a:gdLst>
                    <a:gd name="connsiteX0" fmla="*/ 12404 w 194426"/>
                    <a:gd name="connsiteY0" fmla="*/ 192364 h 192364"/>
                    <a:gd name="connsiteX1" fmla="*/ 3579 w 194426"/>
                    <a:gd name="connsiteY1" fmla="*/ 188674 h 192364"/>
                    <a:gd name="connsiteX2" fmla="*/ 3686 w 194426"/>
                    <a:gd name="connsiteY2" fmla="*/ 171135 h 192364"/>
                    <a:gd name="connsiteX3" fmla="*/ 173304 w 194426"/>
                    <a:gd name="connsiteY3" fmla="*/ 3580 h 192364"/>
                    <a:gd name="connsiteX4" fmla="*/ 190846 w 194426"/>
                    <a:gd name="connsiteY4" fmla="*/ 3689 h 192364"/>
                    <a:gd name="connsiteX5" fmla="*/ 190739 w 194426"/>
                    <a:gd name="connsiteY5" fmla="*/ 21230 h 192364"/>
                    <a:gd name="connsiteX6" fmla="*/ 21119 w 194426"/>
                    <a:gd name="connsiteY6" fmla="*/ 188784 h 192364"/>
                    <a:gd name="connsiteX7" fmla="*/ 12404 w 194426"/>
                    <a:gd name="connsiteY7" fmla="*/ 192364 h 192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4426" h="192364">
                      <a:moveTo>
                        <a:pt x="12404" y="192364"/>
                      </a:moveTo>
                      <a:cubicBezTo>
                        <a:pt x="9203" y="192364"/>
                        <a:pt x="6007" y="191135"/>
                        <a:pt x="3579" y="188674"/>
                      </a:cubicBezTo>
                      <a:cubicBezTo>
                        <a:pt x="-1235" y="183805"/>
                        <a:pt x="-1186" y="175949"/>
                        <a:pt x="3686" y="171135"/>
                      </a:cubicBezTo>
                      <a:lnTo>
                        <a:pt x="173304" y="3580"/>
                      </a:lnTo>
                      <a:cubicBezTo>
                        <a:pt x="178181" y="-1229"/>
                        <a:pt x="186035" y="-1193"/>
                        <a:pt x="190846" y="3689"/>
                      </a:cubicBezTo>
                      <a:cubicBezTo>
                        <a:pt x="195661" y="8559"/>
                        <a:pt x="195614" y="16413"/>
                        <a:pt x="190739" y="21230"/>
                      </a:cubicBezTo>
                      <a:lnTo>
                        <a:pt x="21119" y="188784"/>
                      </a:lnTo>
                      <a:cubicBezTo>
                        <a:pt x="18702" y="191171"/>
                        <a:pt x="15553" y="192364"/>
                        <a:pt x="12404" y="1923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7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8" name="任意多边形 17"/>
          <p:cNvSpPr/>
          <p:nvPr/>
        </p:nvSpPr>
        <p:spPr>
          <a:xfrm>
            <a:off x="6810375" y="527579"/>
            <a:ext cx="962722" cy="962720"/>
          </a:xfrm>
          <a:custGeom>
            <a:avLst/>
            <a:gdLst>
              <a:gd name="connsiteX0" fmla="*/ 448859 w 448858"/>
              <a:gd name="connsiteY0" fmla="*/ 224429 h 448858"/>
              <a:gd name="connsiteX1" fmla="*/ 224429 w 448858"/>
              <a:gd name="connsiteY1" fmla="*/ 448859 h 448858"/>
              <a:gd name="connsiteX2" fmla="*/ 0 w 448858"/>
              <a:gd name="connsiteY2" fmla="*/ 224429 h 448858"/>
              <a:gd name="connsiteX3" fmla="*/ 224429 w 448858"/>
              <a:gd name="connsiteY3" fmla="*/ 0 h 448858"/>
              <a:gd name="connsiteX4" fmla="*/ 448859 w 448858"/>
              <a:gd name="connsiteY4" fmla="*/ 224429 h 44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8858" h="448858">
                <a:moveTo>
                  <a:pt x="448859" y="224429"/>
                </a:moveTo>
                <a:cubicBezTo>
                  <a:pt x="448859" y="348378"/>
                  <a:pt x="348378" y="448859"/>
                  <a:pt x="224429" y="448859"/>
                </a:cubicBezTo>
                <a:cubicBezTo>
                  <a:pt x="100480" y="448859"/>
                  <a:pt x="0" y="348378"/>
                  <a:pt x="0" y="224429"/>
                </a:cubicBezTo>
                <a:cubicBezTo>
                  <a:pt x="0" y="100480"/>
                  <a:pt x="100480" y="0"/>
                  <a:pt x="224429" y="0"/>
                </a:cubicBezTo>
                <a:cubicBezTo>
                  <a:pt x="348378" y="0"/>
                  <a:pt x="448859" y="100481"/>
                  <a:pt x="448859" y="22442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254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7064645" y="851276"/>
            <a:ext cx="443563" cy="315329"/>
            <a:chOff x="8481308" y="927275"/>
            <a:chExt cx="206806" cy="147019"/>
          </a:xfrm>
          <a:solidFill>
            <a:srgbClr val="FFFFFF"/>
          </a:solidFill>
        </p:grpSpPr>
        <p:sp>
          <p:nvSpPr>
            <p:cNvPr id="20" name="任意多边形 19"/>
            <p:cNvSpPr/>
            <p:nvPr/>
          </p:nvSpPr>
          <p:spPr>
            <a:xfrm>
              <a:off x="8481308" y="928589"/>
              <a:ext cx="87861" cy="143735"/>
            </a:xfrm>
            <a:custGeom>
              <a:avLst/>
              <a:gdLst>
                <a:gd name="connsiteX0" fmla="*/ 87861 w 87861"/>
                <a:gd name="connsiteY0" fmla="*/ 143735 h 143735"/>
                <a:gd name="connsiteX1" fmla="*/ 4180 w 87861"/>
                <a:gd name="connsiteY1" fmla="*/ 143735 h 143735"/>
                <a:gd name="connsiteX2" fmla="*/ 4180 w 87861"/>
                <a:gd name="connsiteY2" fmla="*/ 126003 h 143735"/>
                <a:gd name="connsiteX3" fmla="*/ 38424 w 87861"/>
                <a:gd name="connsiteY3" fmla="*/ 126003 h 143735"/>
                <a:gd name="connsiteX4" fmla="*/ 38424 w 87861"/>
                <a:gd name="connsiteY4" fmla="*/ 21567 h 143735"/>
                <a:gd name="connsiteX5" fmla="*/ 6523 w 87861"/>
                <a:gd name="connsiteY5" fmla="*/ 40174 h 143735"/>
                <a:gd name="connsiteX6" fmla="*/ 0 w 87861"/>
                <a:gd name="connsiteY6" fmla="*/ 23976 h 143735"/>
                <a:gd name="connsiteX7" fmla="*/ 42402 w 87861"/>
                <a:gd name="connsiteY7" fmla="*/ 0 h 143735"/>
                <a:gd name="connsiteX8" fmla="*/ 58098 w 87861"/>
                <a:gd name="connsiteY8" fmla="*/ 0 h 143735"/>
                <a:gd name="connsiteX9" fmla="*/ 58098 w 87861"/>
                <a:gd name="connsiteY9" fmla="*/ 126003 h 143735"/>
                <a:gd name="connsiteX10" fmla="*/ 87861 w 87861"/>
                <a:gd name="connsiteY10" fmla="*/ 126003 h 143735"/>
                <a:gd name="connsiteX11" fmla="*/ 87861 w 87861"/>
                <a:gd name="connsiteY11" fmla="*/ 143735 h 14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7861" h="143735">
                  <a:moveTo>
                    <a:pt x="87861" y="143735"/>
                  </a:moveTo>
                  <a:lnTo>
                    <a:pt x="4180" y="143735"/>
                  </a:lnTo>
                  <a:lnTo>
                    <a:pt x="4180" y="126003"/>
                  </a:lnTo>
                  <a:lnTo>
                    <a:pt x="38424" y="126003"/>
                  </a:lnTo>
                  <a:lnTo>
                    <a:pt x="38424" y="21567"/>
                  </a:lnTo>
                  <a:lnTo>
                    <a:pt x="6523" y="40174"/>
                  </a:lnTo>
                  <a:lnTo>
                    <a:pt x="0" y="23976"/>
                  </a:lnTo>
                  <a:lnTo>
                    <a:pt x="42402" y="0"/>
                  </a:lnTo>
                  <a:lnTo>
                    <a:pt x="58098" y="0"/>
                  </a:lnTo>
                  <a:lnTo>
                    <a:pt x="58098" y="126003"/>
                  </a:lnTo>
                  <a:lnTo>
                    <a:pt x="87861" y="126003"/>
                  </a:lnTo>
                  <a:lnTo>
                    <a:pt x="87861" y="143735"/>
                  </a:lnTo>
                  <a:close/>
                </a:path>
              </a:pathLst>
            </a:custGeom>
            <a:solidFill>
              <a:srgbClr val="FFFFFF"/>
            </a:solidFill>
            <a:ln w="27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8591285" y="927275"/>
              <a:ext cx="96829" cy="147019"/>
            </a:xfrm>
            <a:custGeom>
              <a:avLst/>
              <a:gdLst>
                <a:gd name="connsiteX0" fmla="*/ 96830 w 96829"/>
                <a:gd name="connsiteY0" fmla="*/ 73564 h 147019"/>
                <a:gd name="connsiteX1" fmla="*/ 93774 w 96829"/>
                <a:gd name="connsiteY1" fmla="*/ 103506 h 147019"/>
                <a:gd name="connsiteX2" fmla="*/ 84499 w 96829"/>
                <a:gd name="connsiteY2" fmla="*/ 126714 h 147019"/>
                <a:gd name="connsiteX3" fmla="*/ 69058 w 96829"/>
                <a:gd name="connsiteY3" fmla="*/ 141714 h 147019"/>
                <a:gd name="connsiteX4" fmla="*/ 47397 w 96829"/>
                <a:gd name="connsiteY4" fmla="*/ 147019 h 147019"/>
                <a:gd name="connsiteX5" fmla="*/ 27932 w 96829"/>
                <a:gd name="connsiteY5" fmla="*/ 142696 h 147019"/>
                <a:gd name="connsiteX6" fmla="*/ 12945 w 96829"/>
                <a:gd name="connsiteY6" fmla="*/ 129397 h 147019"/>
                <a:gd name="connsiteX7" fmla="*/ 3366 w 96829"/>
                <a:gd name="connsiteY7" fmla="*/ 106516 h 147019"/>
                <a:gd name="connsiteX8" fmla="*/ 0 w 96829"/>
                <a:gd name="connsiteY8" fmla="*/ 73564 h 147019"/>
                <a:gd name="connsiteX9" fmla="*/ 3108 w 96829"/>
                <a:gd name="connsiteY9" fmla="*/ 43567 h 147019"/>
                <a:gd name="connsiteX10" fmla="*/ 12383 w 96829"/>
                <a:gd name="connsiteY10" fmla="*/ 20308 h 147019"/>
                <a:gd name="connsiteX11" fmla="*/ 27824 w 96829"/>
                <a:gd name="connsiteY11" fmla="*/ 5308 h 147019"/>
                <a:gd name="connsiteX12" fmla="*/ 49435 w 96829"/>
                <a:gd name="connsiteY12" fmla="*/ 0 h 147019"/>
                <a:gd name="connsiteX13" fmla="*/ 68901 w 96829"/>
                <a:gd name="connsiteY13" fmla="*/ 4323 h 147019"/>
                <a:gd name="connsiteX14" fmla="*/ 83882 w 96829"/>
                <a:gd name="connsiteY14" fmla="*/ 17680 h 147019"/>
                <a:gd name="connsiteX15" fmla="*/ 93464 w 96829"/>
                <a:gd name="connsiteY15" fmla="*/ 40616 h 147019"/>
                <a:gd name="connsiteX16" fmla="*/ 96830 w 96829"/>
                <a:gd name="connsiteY16" fmla="*/ 73564 h 147019"/>
                <a:gd name="connsiteX17" fmla="*/ 17941 w 96829"/>
                <a:gd name="connsiteY17" fmla="*/ 72906 h 147019"/>
                <a:gd name="connsiteX18" fmla="*/ 17990 w 96829"/>
                <a:gd name="connsiteY18" fmla="*/ 79695 h 147019"/>
                <a:gd name="connsiteX19" fmla="*/ 18346 w 96829"/>
                <a:gd name="connsiteY19" fmla="*/ 86263 h 147019"/>
                <a:gd name="connsiteX20" fmla="*/ 74711 w 96829"/>
                <a:gd name="connsiteY20" fmla="*/ 41488 h 147019"/>
                <a:gd name="connsiteX21" fmla="*/ 70838 w 96829"/>
                <a:gd name="connsiteY21" fmla="*/ 31308 h 147019"/>
                <a:gd name="connsiteX22" fmla="*/ 65233 w 96829"/>
                <a:gd name="connsiteY22" fmla="*/ 23369 h 147019"/>
                <a:gd name="connsiteX23" fmla="*/ 57794 w 96829"/>
                <a:gd name="connsiteY23" fmla="*/ 18171 h 147019"/>
                <a:gd name="connsiteX24" fmla="*/ 48415 w 96829"/>
                <a:gd name="connsiteY24" fmla="*/ 16308 h 147019"/>
                <a:gd name="connsiteX25" fmla="*/ 35826 w 96829"/>
                <a:gd name="connsiteY25" fmla="*/ 19921 h 147019"/>
                <a:gd name="connsiteX26" fmla="*/ 26198 w 96829"/>
                <a:gd name="connsiteY26" fmla="*/ 30705 h 147019"/>
                <a:gd name="connsiteX27" fmla="*/ 20080 w 96829"/>
                <a:gd name="connsiteY27" fmla="*/ 48442 h 147019"/>
                <a:gd name="connsiteX28" fmla="*/ 17941 w 96829"/>
                <a:gd name="connsiteY28" fmla="*/ 72906 h 147019"/>
                <a:gd name="connsiteX29" fmla="*/ 78894 w 96829"/>
                <a:gd name="connsiteY29" fmla="*/ 74223 h 147019"/>
                <a:gd name="connsiteX30" fmla="*/ 78637 w 96829"/>
                <a:gd name="connsiteY30" fmla="*/ 66833 h 147019"/>
                <a:gd name="connsiteX31" fmla="*/ 78077 w 96829"/>
                <a:gd name="connsiteY31" fmla="*/ 59662 h 147019"/>
                <a:gd name="connsiteX32" fmla="*/ 21713 w 96829"/>
                <a:gd name="connsiteY32" fmla="*/ 104653 h 147019"/>
                <a:gd name="connsiteX33" fmla="*/ 25586 w 96829"/>
                <a:gd name="connsiteY33" fmla="*/ 115165 h 147019"/>
                <a:gd name="connsiteX34" fmla="*/ 31245 w 96829"/>
                <a:gd name="connsiteY34" fmla="*/ 123430 h 147019"/>
                <a:gd name="connsiteX35" fmla="*/ 38789 w 96829"/>
                <a:gd name="connsiteY35" fmla="*/ 128793 h 147019"/>
                <a:gd name="connsiteX36" fmla="*/ 48418 w 96829"/>
                <a:gd name="connsiteY36" fmla="*/ 130708 h 147019"/>
                <a:gd name="connsiteX37" fmla="*/ 61006 w 96829"/>
                <a:gd name="connsiteY37" fmla="*/ 127095 h 147019"/>
                <a:gd name="connsiteX38" fmla="*/ 70637 w 96829"/>
                <a:gd name="connsiteY38" fmla="*/ 116369 h 147019"/>
                <a:gd name="connsiteX39" fmla="*/ 76755 w 96829"/>
                <a:gd name="connsiteY39" fmla="*/ 98689 h 147019"/>
                <a:gd name="connsiteX40" fmla="*/ 78894 w 96829"/>
                <a:gd name="connsiteY40" fmla="*/ 74223 h 14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6829" h="147019">
                  <a:moveTo>
                    <a:pt x="96830" y="73564"/>
                  </a:moveTo>
                  <a:cubicBezTo>
                    <a:pt x="96830" y="84512"/>
                    <a:pt x="95812" y="94492"/>
                    <a:pt x="93774" y="103506"/>
                  </a:cubicBezTo>
                  <a:cubicBezTo>
                    <a:pt x="91733" y="112521"/>
                    <a:pt x="88638" y="120254"/>
                    <a:pt x="84499" y="126714"/>
                  </a:cubicBezTo>
                  <a:cubicBezTo>
                    <a:pt x="80351" y="133174"/>
                    <a:pt x="75205" y="138172"/>
                    <a:pt x="69058" y="141714"/>
                  </a:cubicBezTo>
                  <a:cubicBezTo>
                    <a:pt x="62907" y="145250"/>
                    <a:pt x="55687" y="147019"/>
                    <a:pt x="47397" y="147019"/>
                  </a:cubicBezTo>
                  <a:cubicBezTo>
                    <a:pt x="40262" y="147019"/>
                    <a:pt x="33772" y="145579"/>
                    <a:pt x="27932" y="142696"/>
                  </a:cubicBezTo>
                  <a:cubicBezTo>
                    <a:pt x="22086" y="139815"/>
                    <a:pt x="17090" y="135382"/>
                    <a:pt x="12945" y="129397"/>
                  </a:cubicBezTo>
                  <a:cubicBezTo>
                    <a:pt x="8800" y="123411"/>
                    <a:pt x="5608" y="115788"/>
                    <a:pt x="3366" y="106516"/>
                  </a:cubicBezTo>
                  <a:cubicBezTo>
                    <a:pt x="1122" y="97252"/>
                    <a:pt x="0" y="86263"/>
                    <a:pt x="0" y="73564"/>
                  </a:cubicBezTo>
                  <a:cubicBezTo>
                    <a:pt x="0" y="62616"/>
                    <a:pt x="1037" y="52620"/>
                    <a:pt x="3108" y="43567"/>
                  </a:cubicBezTo>
                  <a:cubicBezTo>
                    <a:pt x="5180" y="34520"/>
                    <a:pt x="8271" y="26763"/>
                    <a:pt x="12383" y="20308"/>
                  </a:cubicBezTo>
                  <a:cubicBezTo>
                    <a:pt x="16495" y="13848"/>
                    <a:pt x="21642" y="8850"/>
                    <a:pt x="27824" y="5308"/>
                  </a:cubicBezTo>
                  <a:cubicBezTo>
                    <a:pt x="34005" y="1772"/>
                    <a:pt x="41209" y="0"/>
                    <a:pt x="49435" y="0"/>
                  </a:cubicBezTo>
                  <a:cubicBezTo>
                    <a:pt x="56568" y="0"/>
                    <a:pt x="63055" y="1443"/>
                    <a:pt x="68901" y="4323"/>
                  </a:cubicBezTo>
                  <a:cubicBezTo>
                    <a:pt x="74744" y="7209"/>
                    <a:pt x="79737" y="11659"/>
                    <a:pt x="83882" y="17680"/>
                  </a:cubicBezTo>
                  <a:cubicBezTo>
                    <a:pt x="88027" y="23701"/>
                    <a:pt x="91220" y="31347"/>
                    <a:pt x="93464" y="40616"/>
                  </a:cubicBezTo>
                  <a:cubicBezTo>
                    <a:pt x="95713" y="49882"/>
                    <a:pt x="96830" y="60866"/>
                    <a:pt x="96830" y="73564"/>
                  </a:cubicBezTo>
                  <a:close/>
                  <a:moveTo>
                    <a:pt x="17941" y="72906"/>
                  </a:moveTo>
                  <a:cubicBezTo>
                    <a:pt x="17941" y="75172"/>
                    <a:pt x="17955" y="77432"/>
                    <a:pt x="17990" y="79695"/>
                  </a:cubicBezTo>
                  <a:cubicBezTo>
                    <a:pt x="18026" y="81959"/>
                    <a:pt x="18144" y="84148"/>
                    <a:pt x="18346" y="86263"/>
                  </a:cubicBezTo>
                  <a:lnTo>
                    <a:pt x="74711" y="41488"/>
                  </a:lnTo>
                  <a:cubicBezTo>
                    <a:pt x="73693" y="37766"/>
                    <a:pt x="72399" y="34375"/>
                    <a:pt x="70838" y="31308"/>
                  </a:cubicBezTo>
                  <a:cubicBezTo>
                    <a:pt x="69272" y="28241"/>
                    <a:pt x="67409" y="25600"/>
                    <a:pt x="65233" y="23369"/>
                  </a:cubicBezTo>
                  <a:cubicBezTo>
                    <a:pt x="63058" y="21147"/>
                    <a:pt x="60578" y="19414"/>
                    <a:pt x="57794" y="18171"/>
                  </a:cubicBezTo>
                  <a:cubicBezTo>
                    <a:pt x="55007" y="16931"/>
                    <a:pt x="51880" y="16308"/>
                    <a:pt x="48415" y="16308"/>
                  </a:cubicBezTo>
                  <a:cubicBezTo>
                    <a:pt x="43795" y="16308"/>
                    <a:pt x="39601" y="17513"/>
                    <a:pt x="35826" y="19921"/>
                  </a:cubicBezTo>
                  <a:cubicBezTo>
                    <a:pt x="32057" y="22330"/>
                    <a:pt x="28845" y="25929"/>
                    <a:pt x="26198" y="30705"/>
                  </a:cubicBezTo>
                  <a:cubicBezTo>
                    <a:pt x="23545" y="35486"/>
                    <a:pt x="21507" y="41398"/>
                    <a:pt x="20080" y="48442"/>
                  </a:cubicBezTo>
                  <a:cubicBezTo>
                    <a:pt x="18657" y="55484"/>
                    <a:pt x="17941" y="63642"/>
                    <a:pt x="17941" y="72906"/>
                  </a:cubicBezTo>
                  <a:close/>
                  <a:moveTo>
                    <a:pt x="78894" y="74223"/>
                  </a:moveTo>
                  <a:cubicBezTo>
                    <a:pt x="78894" y="71743"/>
                    <a:pt x="78809" y="69277"/>
                    <a:pt x="78637" y="66833"/>
                  </a:cubicBezTo>
                  <a:cubicBezTo>
                    <a:pt x="78469" y="64388"/>
                    <a:pt x="78283" y="61999"/>
                    <a:pt x="78077" y="59662"/>
                  </a:cubicBezTo>
                  <a:lnTo>
                    <a:pt x="21713" y="104653"/>
                  </a:lnTo>
                  <a:cubicBezTo>
                    <a:pt x="22736" y="108452"/>
                    <a:pt x="24025" y="111953"/>
                    <a:pt x="25586" y="115165"/>
                  </a:cubicBezTo>
                  <a:cubicBezTo>
                    <a:pt x="27153" y="118377"/>
                    <a:pt x="29034" y="121131"/>
                    <a:pt x="31245" y="123430"/>
                  </a:cubicBezTo>
                  <a:cubicBezTo>
                    <a:pt x="33451" y="125726"/>
                    <a:pt x="35964" y="127518"/>
                    <a:pt x="38789" y="128793"/>
                  </a:cubicBezTo>
                  <a:cubicBezTo>
                    <a:pt x="41609" y="130072"/>
                    <a:pt x="44816" y="130708"/>
                    <a:pt x="48418" y="130708"/>
                  </a:cubicBezTo>
                  <a:cubicBezTo>
                    <a:pt x="53037" y="130708"/>
                    <a:pt x="57237" y="129504"/>
                    <a:pt x="61006" y="127095"/>
                  </a:cubicBezTo>
                  <a:cubicBezTo>
                    <a:pt x="64778" y="124687"/>
                    <a:pt x="67988" y="121115"/>
                    <a:pt x="70637" y="116369"/>
                  </a:cubicBezTo>
                  <a:cubicBezTo>
                    <a:pt x="73290" y="111623"/>
                    <a:pt x="75325" y="105731"/>
                    <a:pt x="76755" y="98689"/>
                  </a:cubicBezTo>
                  <a:cubicBezTo>
                    <a:pt x="78179" y="91648"/>
                    <a:pt x="78894" y="83489"/>
                    <a:pt x="78894" y="74223"/>
                  </a:cubicBezTo>
                  <a:close/>
                </a:path>
              </a:pathLst>
            </a:custGeom>
            <a:solidFill>
              <a:srgbClr val="FFFFFF"/>
            </a:solidFill>
            <a:ln w="27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rcRect l="45702"/>
          <a:stretch>
            <a:fillRect/>
          </a:stretch>
        </p:blipFill>
        <p:spPr>
          <a:xfrm>
            <a:off x="5571956" y="0"/>
            <a:ext cx="6620044" cy="6858000"/>
          </a:xfrm>
          <a:custGeom>
            <a:avLst/>
            <a:gdLst>
              <a:gd name="connsiteX0" fmla="*/ 0 w 6620044"/>
              <a:gd name="connsiteY0" fmla="*/ 0 h 6858000"/>
              <a:gd name="connsiteX1" fmla="*/ 6620044 w 6620044"/>
              <a:gd name="connsiteY1" fmla="*/ 0 h 6858000"/>
              <a:gd name="connsiteX2" fmla="*/ 6620044 w 6620044"/>
              <a:gd name="connsiteY2" fmla="*/ 6858000 h 6858000"/>
              <a:gd name="connsiteX3" fmla="*/ 0 w 662004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0044" h="6858000">
                <a:moveTo>
                  <a:pt x="0" y="0"/>
                </a:moveTo>
                <a:lnTo>
                  <a:pt x="6620044" y="0"/>
                </a:lnTo>
                <a:lnTo>
                  <a:pt x="662004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995795" y="1550504"/>
            <a:ext cx="5668392" cy="2716696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6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 hasCustomPrompt="1"/>
          </p:nvPr>
        </p:nvSpPr>
        <p:spPr>
          <a:xfrm>
            <a:off x="1008823" y="5130331"/>
            <a:ext cx="1749286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Presenter name</a:t>
            </a:r>
            <a:endParaRPr 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3231471" y="5130331"/>
            <a:ext cx="1749286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20XX.XX.XX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ide Master">
    <p:bg>
      <p:bgPr>
        <a:solidFill>
          <a:schemeClr val="accent1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294284"/>
            <a:ext cx="12192000" cy="6563716"/>
            <a:chOff x="0" y="294284"/>
            <a:chExt cx="12192000" cy="6563716"/>
          </a:xfrm>
        </p:grpSpPr>
        <p:sp>
          <p:nvSpPr>
            <p:cNvPr id="31" name="任意多边形 30"/>
            <p:cNvSpPr/>
            <p:nvPr/>
          </p:nvSpPr>
          <p:spPr>
            <a:xfrm flipH="1">
              <a:off x="0" y="4488459"/>
              <a:ext cx="12192000" cy="2369541"/>
            </a:xfrm>
            <a:custGeom>
              <a:avLst/>
              <a:gdLst>
                <a:gd name="connsiteX0" fmla="*/ 12192000 w 12192000"/>
                <a:gd name="connsiteY0" fmla="*/ 0 h 2369541"/>
                <a:gd name="connsiteX1" fmla="*/ 12157299 w 12192000"/>
                <a:gd name="connsiteY1" fmla="*/ 3606 h 2369541"/>
                <a:gd name="connsiteX2" fmla="*/ 10631319 w 12192000"/>
                <a:gd name="connsiteY2" fmla="*/ 451775 h 2369541"/>
                <a:gd name="connsiteX3" fmla="*/ 5874240 w 12192000"/>
                <a:gd name="connsiteY3" fmla="*/ 484490 h 2369541"/>
                <a:gd name="connsiteX4" fmla="*/ 3743309 w 12192000"/>
                <a:gd name="connsiteY4" fmla="*/ 1035615 h 2369541"/>
                <a:gd name="connsiteX5" fmla="*/ 3848355 w 12192000"/>
                <a:gd name="connsiteY5" fmla="*/ 1654687 h 2369541"/>
                <a:gd name="connsiteX6" fmla="*/ 108729 w 12192000"/>
                <a:gd name="connsiteY6" fmla="*/ 1671608 h 2369541"/>
                <a:gd name="connsiteX7" fmla="*/ 0 w 12192000"/>
                <a:gd name="connsiteY7" fmla="*/ 1671800 h 2369541"/>
                <a:gd name="connsiteX8" fmla="*/ 0 w 12192000"/>
                <a:gd name="connsiteY8" fmla="*/ 2369541 h 2369541"/>
                <a:gd name="connsiteX9" fmla="*/ 12192000 w 12192000"/>
                <a:gd name="connsiteY9" fmla="*/ 2369541 h 236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000" h="2369541">
                  <a:moveTo>
                    <a:pt x="12192000" y="0"/>
                  </a:moveTo>
                  <a:lnTo>
                    <a:pt x="12157299" y="3606"/>
                  </a:lnTo>
                  <a:cubicBezTo>
                    <a:pt x="11709917" y="69500"/>
                    <a:pt x="11627849" y="375099"/>
                    <a:pt x="10631319" y="451775"/>
                  </a:cubicBezTo>
                  <a:cubicBezTo>
                    <a:pt x="9568354" y="533563"/>
                    <a:pt x="7022242" y="387183"/>
                    <a:pt x="5874240" y="484490"/>
                  </a:cubicBezTo>
                  <a:cubicBezTo>
                    <a:pt x="4726239" y="581796"/>
                    <a:pt x="4080957" y="840582"/>
                    <a:pt x="3743309" y="1035615"/>
                  </a:cubicBezTo>
                  <a:cubicBezTo>
                    <a:pt x="3405661" y="1230647"/>
                    <a:pt x="4583676" y="1546894"/>
                    <a:pt x="3848355" y="1654687"/>
                  </a:cubicBezTo>
                  <a:cubicBezTo>
                    <a:pt x="3250906" y="1742268"/>
                    <a:pt x="1395311" y="1674793"/>
                    <a:pt x="108729" y="1671608"/>
                  </a:cubicBezTo>
                  <a:lnTo>
                    <a:pt x="0" y="1671800"/>
                  </a:lnTo>
                  <a:lnTo>
                    <a:pt x="0" y="2369541"/>
                  </a:lnTo>
                  <a:lnTo>
                    <a:pt x="12192000" y="236954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 rot="16200000" flipH="1">
              <a:off x="2931617" y="-2272844"/>
              <a:ext cx="6316066" cy="11450321"/>
            </a:xfrm>
            <a:prstGeom prst="roundRect">
              <a:avLst>
                <a:gd name="adj" fmla="val 7396"/>
              </a:avLst>
            </a:prstGeom>
            <a:solidFill>
              <a:schemeClr val="bg1"/>
            </a:solidFill>
            <a:ln w="222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1155075" y="615124"/>
              <a:ext cx="341187" cy="341186"/>
              <a:chOff x="329373" y="5069693"/>
              <a:chExt cx="271096" cy="271096"/>
            </a:xfrm>
          </p:grpSpPr>
          <p:sp>
            <p:nvSpPr>
              <p:cNvPr id="22" name="任意多边形 21"/>
              <p:cNvSpPr/>
              <p:nvPr/>
            </p:nvSpPr>
            <p:spPr>
              <a:xfrm>
                <a:off x="329373" y="5069693"/>
                <a:ext cx="271096" cy="271096"/>
              </a:xfrm>
              <a:custGeom>
                <a:avLst/>
                <a:gdLst>
                  <a:gd name="connsiteX0" fmla="*/ 388882 w 388881"/>
                  <a:gd name="connsiteY0" fmla="*/ 194441 h 388881"/>
                  <a:gd name="connsiteX1" fmla="*/ 194441 w 388881"/>
                  <a:gd name="connsiteY1" fmla="*/ 388882 h 388881"/>
                  <a:gd name="connsiteX2" fmla="*/ 0 w 388881"/>
                  <a:gd name="connsiteY2" fmla="*/ 194441 h 388881"/>
                  <a:gd name="connsiteX3" fmla="*/ 194441 w 388881"/>
                  <a:gd name="connsiteY3" fmla="*/ 0 h 388881"/>
                  <a:gd name="connsiteX4" fmla="*/ 388882 w 388881"/>
                  <a:gd name="connsiteY4" fmla="*/ 194441 h 388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8881" h="388881">
                    <a:moveTo>
                      <a:pt x="388882" y="194441"/>
                    </a:moveTo>
                    <a:cubicBezTo>
                      <a:pt x="388882" y="301828"/>
                      <a:pt x="301828" y="388882"/>
                      <a:pt x="194441" y="388882"/>
                    </a:cubicBezTo>
                    <a:cubicBezTo>
                      <a:pt x="87054" y="388882"/>
                      <a:pt x="0" y="301828"/>
                      <a:pt x="0" y="194441"/>
                    </a:cubicBezTo>
                    <a:cubicBezTo>
                      <a:pt x="0" y="87054"/>
                      <a:pt x="87054" y="0"/>
                      <a:pt x="194441" y="0"/>
                    </a:cubicBezTo>
                    <a:cubicBezTo>
                      <a:pt x="301827" y="0"/>
                      <a:pt x="388882" y="87054"/>
                      <a:pt x="388882" y="19444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587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397151" y="5138187"/>
                <a:ext cx="135541" cy="134101"/>
                <a:chOff x="1134272" y="5232321"/>
                <a:chExt cx="194431" cy="192365"/>
              </a:xfrm>
              <a:solidFill>
                <a:srgbClr val="FFFFFF"/>
              </a:solidFill>
            </p:grpSpPr>
            <p:grpSp>
              <p:nvGrpSpPr>
                <p:cNvPr id="24" name="组合 23"/>
                <p:cNvGrpSpPr/>
                <p:nvPr/>
              </p:nvGrpSpPr>
              <p:grpSpPr>
                <a:xfrm>
                  <a:off x="1134275" y="5232323"/>
                  <a:ext cx="194428" cy="192363"/>
                  <a:chOff x="1134275" y="5232323"/>
                  <a:chExt cx="194428" cy="192363"/>
                </a:xfrm>
                <a:solidFill>
                  <a:srgbClr val="FFFFFF"/>
                </a:solidFill>
              </p:grpSpPr>
              <p:sp>
                <p:nvSpPr>
                  <p:cNvPr id="28" name="任意多边形 27"/>
                  <p:cNvSpPr/>
                  <p:nvPr/>
                </p:nvSpPr>
                <p:spPr>
                  <a:xfrm>
                    <a:off x="1146676" y="5244726"/>
                    <a:ext cx="169620" cy="167554"/>
                  </a:xfrm>
                  <a:custGeom>
                    <a:avLst/>
                    <a:gdLst>
                      <a:gd name="connsiteX0" fmla="*/ 0 w 169620"/>
                      <a:gd name="connsiteY0" fmla="*/ 0 h 167554"/>
                      <a:gd name="connsiteX1" fmla="*/ 169620 w 169620"/>
                      <a:gd name="connsiteY1" fmla="*/ 167555 h 1675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9620" h="167554">
                        <a:moveTo>
                          <a:pt x="0" y="0"/>
                        </a:moveTo>
                        <a:lnTo>
                          <a:pt x="169620" y="167555"/>
                        </a:lnTo>
                      </a:path>
                    </a:pathLst>
                  </a:custGeom>
                  <a:ln w="27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" name="任意多边形 28"/>
                  <p:cNvSpPr/>
                  <p:nvPr/>
                </p:nvSpPr>
                <p:spPr>
                  <a:xfrm>
                    <a:off x="1134275" y="5232323"/>
                    <a:ext cx="194428" cy="192363"/>
                  </a:xfrm>
                  <a:custGeom>
                    <a:avLst/>
                    <a:gdLst>
                      <a:gd name="connsiteX0" fmla="*/ 182022 w 194428"/>
                      <a:gd name="connsiteY0" fmla="*/ 192363 h 192363"/>
                      <a:gd name="connsiteX1" fmla="*/ 173304 w 194428"/>
                      <a:gd name="connsiteY1" fmla="*/ 188783 h 192363"/>
                      <a:gd name="connsiteX2" fmla="*/ 3686 w 194428"/>
                      <a:gd name="connsiteY2" fmla="*/ 21229 h 192363"/>
                      <a:gd name="connsiteX3" fmla="*/ 3579 w 194428"/>
                      <a:gd name="connsiteY3" fmla="*/ 3688 h 192363"/>
                      <a:gd name="connsiteX4" fmla="*/ 21122 w 194428"/>
                      <a:gd name="connsiteY4" fmla="*/ 3579 h 192363"/>
                      <a:gd name="connsiteX5" fmla="*/ 190742 w 194428"/>
                      <a:gd name="connsiteY5" fmla="*/ 171134 h 192363"/>
                      <a:gd name="connsiteX6" fmla="*/ 190849 w 194428"/>
                      <a:gd name="connsiteY6" fmla="*/ 188673 h 192363"/>
                      <a:gd name="connsiteX7" fmla="*/ 182022 w 194428"/>
                      <a:gd name="connsiteY7" fmla="*/ 192363 h 192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4428" h="192363">
                        <a:moveTo>
                          <a:pt x="182022" y="192363"/>
                        </a:moveTo>
                        <a:cubicBezTo>
                          <a:pt x="178872" y="192363"/>
                          <a:pt x="175723" y="191170"/>
                          <a:pt x="173304" y="188783"/>
                        </a:cubicBezTo>
                        <a:lnTo>
                          <a:pt x="3686" y="21229"/>
                        </a:lnTo>
                        <a:cubicBezTo>
                          <a:pt x="-1186" y="16414"/>
                          <a:pt x="-1235" y="8558"/>
                          <a:pt x="3579" y="3688"/>
                        </a:cubicBezTo>
                        <a:cubicBezTo>
                          <a:pt x="8393" y="-1192"/>
                          <a:pt x="16244" y="-1230"/>
                          <a:pt x="21122" y="3579"/>
                        </a:cubicBezTo>
                        <a:lnTo>
                          <a:pt x="190742" y="171134"/>
                        </a:lnTo>
                        <a:cubicBezTo>
                          <a:pt x="195614" y="175948"/>
                          <a:pt x="195663" y="183804"/>
                          <a:pt x="190849" y="188673"/>
                        </a:cubicBezTo>
                        <a:cubicBezTo>
                          <a:pt x="188419" y="191134"/>
                          <a:pt x="185217" y="192363"/>
                          <a:pt x="182022" y="19236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7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5" name="组合 24"/>
                <p:cNvGrpSpPr/>
                <p:nvPr/>
              </p:nvGrpSpPr>
              <p:grpSpPr>
                <a:xfrm>
                  <a:off x="1134272" y="5232321"/>
                  <a:ext cx="194427" cy="192364"/>
                  <a:chOff x="1134272" y="5232321"/>
                  <a:chExt cx="194427" cy="192364"/>
                </a:xfrm>
                <a:solidFill>
                  <a:srgbClr val="FFFFFF"/>
                </a:solidFill>
              </p:grpSpPr>
              <p:sp>
                <p:nvSpPr>
                  <p:cNvPr id="26" name="任意多边形 25"/>
                  <p:cNvSpPr/>
                  <p:nvPr/>
                </p:nvSpPr>
                <p:spPr>
                  <a:xfrm>
                    <a:off x="1146676" y="5244726"/>
                    <a:ext cx="169620" cy="167554"/>
                  </a:xfrm>
                  <a:custGeom>
                    <a:avLst/>
                    <a:gdLst>
                      <a:gd name="connsiteX0" fmla="*/ 0 w 169620"/>
                      <a:gd name="connsiteY0" fmla="*/ 167555 h 167554"/>
                      <a:gd name="connsiteX1" fmla="*/ 169620 w 169620"/>
                      <a:gd name="connsiteY1" fmla="*/ 0 h 1675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9620" h="167554">
                        <a:moveTo>
                          <a:pt x="0" y="167555"/>
                        </a:moveTo>
                        <a:lnTo>
                          <a:pt x="169620" y="0"/>
                        </a:lnTo>
                      </a:path>
                    </a:pathLst>
                  </a:custGeom>
                  <a:ln w="27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" name="任意多边形 26"/>
                  <p:cNvSpPr/>
                  <p:nvPr/>
                </p:nvSpPr>
                <p:spPr>
                  <a:xfrm>
                    <a:off x="1134272" y="5232322"/>
                    <a:ext cx="194426" cy="192364"/>
                  </a:xfrm>
                  <a:custGeom>
                    <a:avLst/>
                    <a:gdLst>
                      <a:gd name="connsiteX0" fmla="*/ 12404 w 194426"/>
                      <a:gd name="connsiteY0" fmla="*/ 192364 h 192364"/>
                      <a:gd name="connsiteX1" fmla="*/ 3579 w 194426"/>
                      <a:gd name="connsiteY1" fmla="*/ 188674 h 192364"/>
                      <a:gd name="connsiteX2" fmla="*/ 3686 w 194426"/>
                      <a:gd name="connsiteY2" fmla="*/ 171135 h 192364"/>
                      <a:gd name="connsiteX3" fmla="*/ 173304 w 194426"/>
                      <a:gd name="connsiteY3" fmla="*/ 3580 h 192364"/>
                      <a:gd name="connsiteX4" fmla="*/ 190846 w 194426"/>
                      <a:gd name="connsiteY4" fmla="*/ 3689 h 192364"/>
                      <a:gd name="connsiteX5" fmla="*/ 190739 w 194426"/>
                      <a:gd name="connsiteY5" fmla="*/ 21230 h 192364"/>
                      <a:gd name="connsiteX6" fmla="*/ 21119 w 194426"/>
                      <a:gd name="connsiteY6" fmla="*/ 188784 h 192364"/>
                      <a:gd name="connsiteX7" fmla="*/ 12404 w 194426"/>
                      <a:gd name="connsiteY7" fmla="*/ 192364 h 19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4426" h="192364">
                        <a:moveTo>
                          <a:pt x="12404" y="192364"/>
                        </a:moveTo>
                        <a:cubicBezTo>
                          <a:pt x="9203" y="192364"/>
                          <a:pt x="6007" y="191135"/>
                          <a:pt x="3579" y="188674"/>
                        </a:cubicBezTo>
                        <a:cubicBezTo>
                          <a:pt x="-1235" y="183805"/>
                          <a:pt x="-1186" y="175949"/>
                          <a:pt x="3686" y="171135"/>
                        </a:cubicBezTo>
                        <a:lnTo>
                          <a:pt x="173304" y="3580"/>
                        </a:lnTo>
                        <a:cubicBezTo>
                          <a:pt x="178181" y="-1229"/>
                          <a:pt x="186035" y="-1193"/>
                          <a:pt x="190846" y="3689"/>
                        </a:cubicBezTo>
                        <a:cubicBezTo>
                          <a:pt x="195661" y="8559"/>
                          <a:pt x="195614" y="16413"/>
                          <a:pt x="190739" y="21230"/>
                        </a:cubicBezTo>
                        <a:lnTo>
                          <a:pt x="21119" y="188784"/>
                        </a:lnTo>
                        <a:cubicBezTo>
                          <a:pt x="18702" y="191171"/>
                          <a:pt x="15553" y="192364"/>
                          <a:pt x="12404" y="1923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7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4" r:id="rId5"/>
    <p:sldLayoutId id="2147483655" r:id="rId6"/>
    <p:sldLayoutId id="2147483657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9.jpg"/><Relationship Id="rId7" Type="http://schemas.openxmlformats.org/officeDocument/2006/relationships/image" Target="../media/image11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10.jpg"/><Relationship Id="rId5" Type="http://schemas.openxmlformats.org/officeDocument/2006/relationships/image" Target="../media/image4.jp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3.jpg"/><Relationship Id="rId7" Type="http://schemas.openxmlformats.org/officeDocument/2006/relationships/image" Target="../media/image16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6.jpe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4.jp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 smtClean="0"/>
              <a:t>“网”罗万象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园区网络设计</a:t>
            </a:r>
            <a:endParaRPr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zh-CN" dirty="0"/>
              <a:t>广东松山职业技术学院 计算机与信息工程学院</a:t>
            </a:r>
            <a:endParaRPr 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 hasCustomPrompt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汇报人：曾庆庆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r>
              <a:rPr lang="zh-CN" altLang="en-US" dirty="0"/>
              <a:t>2025/11/14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8a48597c-6204-4079-be67-74789727e6ff.source.6.zh-Hans.pptx">
            <a:extLst>
              <a:ext uri="{FF2B5EF4-FFF2-40B4-BE49-F238E27FC236}">
                <a16:creationId xmlns:a16="http://schemas.microsoft.com/office/drawing/2014/main" id="{29789455-2737-3993-732E-E92E63AD7DCD}"/>
              </a:ext>
            </a:extLst>
          </p:cNvPr>
          <p:cNvGrpSpPr/>
          <p:nvPr/>
        </p:nvGrpSpPr>
        <p:grpSpPr>
          <a:xfrm>
            <a:off x="660400" y="1130301"/>
            <a:ext cx="10858501" cy="5003799"/>
            <a:chOff x="660400" y="1130301"/>
            <a:chExt cx="10858501" cy="5003799"/>
          </a:xfrm>
        </p:grpSpPr>
        <p:sp>
          <p:nvSpPr>
            <p:cNvPr id="8" name="任意多边形: 形状 1">
              <a:extLst>
                <a:ext uri="{FF2B5EF4-FFF2-40B4-BE49-F238E27FC236}">
                  <a16:creationId xmlns:a16="http://schemas.microsoft.com/office/drawing/2014/main" id="{CBBBFD78-6D87-760A-55B7-D6E877281441}"/>
                </a:ext>
              </a:extLst>
            </p:cNvPr>
            <p:cNvSpPr/>
            <p:nvPr/>
          </p:nvSpPr>
          <p:spPr>
            <a:xfrm>
              <a:off x="4249777" y="2065501"/>
              <a:ext cx="2477439" cy="2401107"/>
            </a:xfrm>
            <a:custGeom>
              <a:avLst/>
              <a:gdLst>
                <a:gd name="connsiteX0" fmla="*/ 607132 w 1252678"/>
                <a:gd name="connsiteY0" fmla="*/ 923175 h 1214084"/>
                <a:gd name="connsiteX1" fmla="*/ 807845 w 1252678"/>
                <a:gd name="connsiteY1" fmla="*/ 852052 h 1214084"/>
                <a:gd name="connsiteX2" fmla="*/ 1013371 w 1252678"/>
                <a:gd name="connsiteY2" fmla="*/ 1057578 h 1214084"/>
                <a:gd name="connsiteX3" fmla="*/ 607132 w 1252678"/>
                <a:gd name="connsiteY3" fmla="*/ 1214085 h 1214084"/>
                <a:gd name="connsiteX4" fmla="*/ 0 w 1252678"/>
                <a:gd name="connsiteY4" fmla="*/ 607132 h 1214084"/>
                <a:gd name="connsiteX5" fmla="*/ 607132 w 1252678"/>
                <a:gd name="connsiteY5" fmla="*/ 0 h 1214084"/>
                <a:gd name="connsiteX6" fmla="*/ 1090912 w 1252678"/>
                <a:gd name="connsiteY6" fmla="*/ 241890 h 1214084"/>
                <a:gd name="connsiteX7" fmla="*/ 1193764 w 1252678"/>
                <a:gd name="connsiteY7" fmla="*/ 164350 h 1214084"/>
                <a:gd name="connsiteX8" fmla="*/ 1223711 w 1252678"/>
                <a:gd name="connsiteY8" fmla="*/ 159537 h 1214084"/>
                <a:gd name="connsiteX9" fmla="*/ 1252231 w 1252678"/>
                <a:gd name="connsiteY9" fmla="*/ 200713 h 1214084"/>
                <a:gd name="connsiteX10" fmla="*/ 1200003 w 1252678"/>
                <a:gd name="connsiteY10" fmla="*/ 583246 h 1214084"/>
                <a:gd name="connsiteX11" fmla="*/ 1158826 w 1252678"/>
                <a:gd name="connsiteY11" fmla="*/ 613192 h 1214084"/>
                <a:gd name="connsiteX12" fmla="*/ 776294 w 1252678"/>
                <a:gd name="connsiteY12" fmla="*/ 559360 h 1214084"/>
                <a:gd name="connsiteX13" fmla="*/ 744743 w 1252678"/>
                <a:gd name="connsiteY13" fmla="*/ 519787 h 1214084"/>
                <a:gd name="connsiteX14" fmla="*/ 759004 w 1252678"/>
                <a:gd name="connsiteY14" fmla="*/ 491267 h 1214084"/>
                <a:gd name="connsiteX15" fmla="*/ 860252 w 1252678"/>
                <a:gd name="connsiteY15" fmla="*/ 415331 h 1214084"/>
                <a:gd name="connsiteX16" fmla="*/ 607310 w 1252678"/>
                <a:gd name="connsiteY16" fmla="*/ 288771 h 1214084"/>
                <a:gd name="connsiteX17" fmla="*/ 289484 w 1252678"/>
                <a:gd name="connsiteY17" fmla="*/ 606597 h 1214084"/>
                <a:gd name="connsiteX18" fmla="*/ 607132 w 1252678"/>
                <a:gd name="connsiteY18" fmla="*/ 923175 h 121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2678" h="1214084">
                  <a:moveTo>
                    <a:pt x="607132" y="923175"/>
                  </a:moveTo>
                  <a:cubicBezTo>
                    <a:pt x="683068" y="923175"/>
                    <a:pt x="754191" y="896259"/>
                    <a:pt x="807845" y="852052"/>
                  </a:cubicBezTo>
                  <a:lnTo>
                    <a:pt x="1013371" y="1057578"/>
                  </a:lnTo>
                  <a:cubicBezTo>
                    <a:pt x="905884" y="1154013"/>
                    <a:pt x="763638" y="1214085"/>
                    <a:pt x="607132" y="1214085"/>
                  </a:cubicBezTo>
                  <a:cubicBezTo>
                    <a:pt x="271837" y="1214085"/>
                    <a:pt x="0" y="942248"/>
                    <a:pt x="0" y="607132"/>
                  </a:cubicBezTo>
                  <a:cubicBezTo>
                    <a:pt x="0" y="271837"/>
                    <a:pt x="271837" y="0"/>
                    <a:pt x="607132" y="0"/>
                  </a:cubicBezTo>
                  <a:cubicBezTo>
                    <a:pt x="804636" y="0"/>
                    <a:pt x="980216" y="94831"/>
                    <a:pt x="1090912" y="241890"/>
                  </a:cubicBezTo>
                  <a:lnTo>
                    <a:pt x="1193764" y="164350"/>
                  </a:lnTo>
                  <a:cubicBezTo>
                    <a:pt x="1203211" y="159537"/>
                    <a:pt x="1212659" y="156507"/>
                    <a:pt x="1223711" y="159537"/>
                  </a:cubicBezTo>
                  <a:cubicBezTo>
                    <a:pt x="1242605" y="162745"/>
                    <a:pt x="1255261" y="181640"/>
                    <a:pt x="1252231" y="200713"/>
                  </a:cubicBezTo>
                  <a:lnTo>
                    <a:pt x="1200003" y="583246"/>
                  </a:lnTo>
                  <a:cubicBezTo>
                    <a:pt x="1196794" y="602140"/>
                    <a:pt x="1177899" y="616401"/>
                    <a:pt x="1158826" y="613192"/>
                  </a:cubicBezTo>
                  <a:cubicBezTo>
                    <a:pt x="1030840" y="595723"/>
                    <a:pt x="904280" y="576828"/>
                    <a:pt x="776294" y="559360"/>
                  </a:cubicBezTo>
                  <a:cubicBezTo>
                    <a:pt x="757399" y="556151"/>
                    <a:pt x="743139" y="538860"/>
                    <a:pt x="744743" y="519787"/>
                  </a:cubicBezTo>
                  <a:cubicBezTo>
                    <a:pt x="744743" y="507131"/>
                    <a:pt x="750982" y="499288"/>
                    <a:pt x="759004" y="491267"/>
                  </a:cubicBezTo>
                  <a:lnTo>
                    <a:pt x="860252" y="415331"/>
                  </a:lnTo>
                  <a:cubicBezTo>
                    <a:pt x="803389" y="337790"/>
                    <a:pt x="709984" y="288771"/>
                    <a:pt x="607310" y="288771"/>
                  </a:cubicBezTo>
                  <a:cubicBezTo>
                    <a:pt x="431908" y="288771"/>
                    <a:pt x="289484" y="431017"/>
                    <a:pt x="289484" y="606597"/>
                  </a:cubicBezTo>
                  <a:cubicBezTo>
                    <a:pt x="289305" y="782533"/>
                    <a:pt x="431552" y="923175"/>
                    <a:pt x="607132" y="923175"/>
                  </a:cubicBez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pPr algn="ctr">
                <a:lnSpc>
                  <a:spcPct val="120000"/>
                </a:lnSpc>
                <a:buSzPct val="25000"/>
              </a:pPr>
              <a:endParaRPr lang="zh-CN" altLang="en-US" sz="2400" b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3581115B-34ED-3E4C-86F9-3A6F056B27B2}"/>
                </a:ext>
              </a:extLst>
            </p:cNvPr>
            <p:cNvSpPr/>
            <p:nvPr/>
          </p:nvSpPr>
          <p:spPr>
            <a:xfrm>
              <a:off x="5464782" y="3356833"/>
              <a:ext cx="2477439" cy="2401459"/>
            </a:xfrm>
            <a:custGeom>
              <a:avLst/>
              <a:gdLst>
                <a:gd name="connsiteX0" fmla="*/ 645726 w 1252678"/>
                <a:gd name="connsiteY0" fmla="*/ 289305 h 1214262"/>
                <a:gd name="connsiteX1" fmla="*/ 445012 w 1252678"/>
                <a:gd name="connsiteY1" fmla="*/ 362033 h 1214262"/>
                <a:gd name="connsiteX2" fmla="*/ 239308 w 1252678"/>
                <a:gd name="connsiteY2" fmla="*/ 156507 h 1214262"/>
                <a:gd name="connsiteX3" fmla="*/ 645547 w 1252678"/>
                <a:gd name="connsiteY3" fmla="*/ 0 h 1214262"/>
                <a:gd name="connsiteX4" fmla="*/ 1252679 w 1252678"/>
                <a:gd name="connsiteY4" fmla="*/ 607132 h 1214262"/>
                <a:gd name="connsiteX5" fmla="*/ 645547 w 1252678"/>
                <a:gd name="connsiteY5" fmla="*/ 1214263 h 1214262"/>
                <a:gd name="connsiteX6" fmla="*/ 161767 w 1252678"/>
                <a:gd name="connsiteY6" fmla="*/ 972373 h 1214262"/>
                <a:gd name="connsiteX7" fmla="*/ 60519 w 1252678"/>
                <a:gd name="connsiteY7" fmla="*/ 1049913 h 1214262"/>
                <a:gd name="connsiteX8" fmla="*/ 28969 w 1252678"/>
                <a:gd name="connsiteY8" fmla="*/ 1054726 h 1214262"/>
                <a:gd name="connsiteX9" fmla="*/ 448 w 1252678"/>
                <a:gd name="connsiteY9" fmla="*/ 1013550 h 1214262"/>
                <a:gd name="connsiteX10" fmla="*/ 54280 w 1252678"/>
                <a:gd name="connsiteY10" fmla="*/ 631017 h 1214262"/>
                <a:gd name="connsiteX11" fmla="*/ 93853 w 1252678"/>
                <a:gd name="connsiteY11" fmla="*/ 600893 h 1214262"/>
                <a:gd name="connsiteX12" fmla="*/ 476385 w 1252678"/>
                <a:gd name="connsiteY12" fmla="*/ 654725 h 1214262"/>
                <a:gd name="connsiteX13" fmla="*/ 507936 w 1252678"/>
                <a:gd name="connsiteY13" fmla="*/ 694298 h 1214262"/>
                <a:gd name="connsiteX14" fmla="*/ 493675 w 1252678"/>
                <a:gd name="connsiteY14" fmla="*/ 721214 h 1214262"/>
                <a:gd name="connsiteX15" fmla="*/ 392427 w 1252678"/>
                <a:gd name="connsiteY15" fmla="*/ 798754 h 1214262"/>
                <a:gd name="connsiteX16" fmla="*/ 645369 w 1252678"/>
                <a:gd name="connsiteY16" fmla="*/ 925314 h 1214262"/>
                <a:gd name="connsiteX17" fmla="*/ 963195 w 1252678"/>
                <a:gd name="connsiteY17" fmla="*/ 607488 h 1214262"/>
                <a:gd name="connsiteX18" fmla="*/ 645726 w 1252678"/>
                <a:gd name="connsiteY18" fmla="*/ 289305 h 1214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52678" h="1214262">
                  <a:moveTo>
                    <a:pt x="645726" y="289305"/>
                  </a:moveTo>
                  <a:cubicBezTo>
                    <a:pt x="569790" y="289305"/>
                    <a:pt x="500271" y="317826"/>
                    <a:pt x="445012" y="362033"/>
                  </a:cubicBezTo>
                  <a:lnTo>
                    <a:pt x="239308" y="156507"/>
                  </a:lnTo>
                  <a:cubicBezTo>
                    <a:pt x="346795" y="60071"/>
                    <a:pt x="489041" y="0"/>
                    <a:pt x="645547" y="0"/>
                  </a:cubicBezTo>
                  <a:cubicBezTo>
                    <a:pt x="980664" y="0"/>
                    <a:pt x="1252679" y="271837"/>
                    <a:pt x="1252679" y="607132"/>
                  </a:cubicBezTo>
                  <a:cubicBezTo>
                    <a:pt x="1252679" y="942248"/>
                    <a:pt x="980842" y="1214263"/>
                    <a:pt x="645547" y="1214263"/>
                  </a:cubicBezTo>
                  <a:cubicBezTo>
                    <a:pt x="447864" y="1214263"/>
                    <a:pt x="272463" y="1119432"/>
                    <a:pt x="161767" y="972373"/>
                  </a:cubicBezTo>
                  <a:lnTo>
                    <a:pt x="60519" y="1049913"/>
                  </a:lnTo>
                  <a:cubicBezTo>
                    <a:pt x="51072" y="1054726"/>
                    <a:pt x="40020" y="1057756"/>
                    <a:pt x="28969" y="1054726"/>
                  </a:cubicBezTo>
                  <a:cubicBezTo>
                    <a:pt x="10074" y="1051518"/>
                    <a:pt x="-2582" y="1032623"/>
                    <a:pt x="448" y="1013550"/>
                  </a:cubicBezTo>
                  <a:lnTo>
                    <a:pt x="54280" y="631017"/>
                  </a:lnTo>
                  <a:cubicBezTo>
                    <a:pt x="57489" y="612123"/>
                    <a:pt x="74780" y="597862"/>
                    <a:pt x="93853" y="600893"/>
                  </a:cubicBezTo>
                  <a:cubicBezTo>
                    <a:pt x="221839" y="618361"/>
                    <a:pt x="348399" y="637256"/>
                    <a:pt x="476385" y="654725"/>
                  </a:cubicBezTo>
                  <a:cubicBezTo>
                    <a:pt x="495280" y="657934"/>
                    <a:pt x="509540" y="675224"/>
                    <a:pt x="507936" y="694298"/>
                  </a:cubicBezTo>
                  <a:cubicBezTo>
                    <a:pt x="507936" y="706954"/>
                    <a:pt x="503123" y="714797"/>
                    <a:pt x="493675" y="721214"/>
                  </a:cubicBezTo>
                  <a:lnTo>
                    <a:pt x="392427" y="798754"/>
                  </a:lnTo>
                  <a:cubicBezTo>
                    <a:pt x="450895" y="874690"/>
                    <a:pt x="542695" y="925314"/>
                    <a:pt x="645369" y="925314"/>
                  </a:cubicBezTo>
                  <a:cubicBezTo>
                    <a:pt x="820771" y="925314"/>
                    <a:pt x="963195" y="783068"/>
                    <a:pt x="963195" y="607488"/>
                  </a:cubicBezTo>
                  <a:cubicBezTo>
                    <a:pt x="963374" y="431552"/>
                    <a:pt x="821127" y="289305"/>
                    <a:pt x="645726" y="2893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926C0ECA-1C0F-A54F-2B8E-DD576E206166}"/>
                </a:ext>
              </a:extLst>
            </p:cNvPr>
            <p:cNvGrpSpPr/>
            <p:nvPr/>
          </p:nvGrpSpPr>
          <p:grpSpPr>
            <a:xfrm>
              <a:off x="660400" y="1130301"/>
              <a:ext cx="10858501" cy="5003799"/>
              <a:chOff x="660400" y="1130301"/>
              <a:chExt cx="10858501" cy="5003799"/>
            </a:xfrm>
          </p:grpSpPr>
          <p:sp>
            <p:nvSpPr>
              <p:cNvPr id="3" name="Title">
                <a:extLst>
                  <a:ext uri="{FF2B5EF4-FFF2-40B4-BE49-F238E27FC236}">
                    <a16:creationId xmlns:a16="http://schemas.microsoft.com/office/drawing/2014/main" id="{588AF9B8-1461-EA47-C3DE-CE0EDC1F45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0400" y="1130301"/>
                <a:ext cx="10858500" cy="466042"/>
              </a:xfrm>
              <a:prstGeom prst="rect">
                <a:avLst/>
              </a:prstGeom>
              <a:noFill/>
              <a:ln w="762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实现跨网段通信与动态路由协议部署</a:t>
                </a:r>
                <a:endParaRPr lang="en-US" dirty="0"/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49178D88-E148-5A7B-99A5-F94E0099769D}"/>
                  </a:ext>
                </a:extLst>
              </p:cNvPr>
              <p:cNvGrpSpPr/>
              <p:nvPr/>
            </p:nvGrpSpPr>
            <p:grpSpPr>
              <a:xfrm>
                <a:off x="660400" y="1651003"/>
                <a:ext cx="4510800" cy="1436504"/>
                <a:chOff x="660400" y="1651003"/>
                <a:chExt cx="4510800" cy="1436504"/>
              </a:xfrm>
            </p:grpSpPr>
            <p:sp>
              <p:nvSpPr>
                <p:cNvPr id="4" name="Bullet1">
                  <a:extLst>
                    <a:ext uri="{FF2B5EF4-FFF2-40B4-BE49-F238E27FC236}">
                      <a16:creationId xmlns:a16="http://schemas.microsoft.com/office/drawing/2014/main" id="{6C0494D5-B6BB-72DA-5701-45E8BAB10AD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0400" y="1651003"/>
                  <a:ext cx="3325813" cy="3966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 lnSpcReduction="10000"/>
                </a:bodyPr>
                <a:lstStyle>
                  <a:defPPr>
                    <a:defRPr lang="en-US"/>
                  </a:defPPr>
                  <a:lvl1pPr marR="0" lvl="0" indent="0" defTabSz="913765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 kumimoji="0" b="1" i="0" u="none" strike="noStrike" cap="none" spc="0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dirty="0">
                      <a:ea typeface="微软雅黑" panose="020B0503020204020204" pitchFamily="34" charset="-122"/>
                      <a:sym typeface="Arial" panose="020B0604020202020204" pitchFamily="34" charset="0"/>
                    </a:rPr>
                    <a:t>IP地址段统一规划</a:t>
                  </a:r>
                  <a:endParaRPr lang="en-US" dirty="0"/>
                </a:p>
              </p:txBody>
            </p:sp>
            <p:sp>
              <p:nvSpPr>
                <p:cNvPr id="5" name="Text1">
                  <a:extLst>
                    <a:ext uri="{FF2B5EF4-FFF2-40B4-BE49-F238E27FC236}">
                      <a16:creationId xmlns:a16="http://schemas.microsoft.com/office/drawing/2014/main" id="{3EBD00B8-34D8-D99B-0968-3B927EF568F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0400" y="2053043"/>
                  <a:ext cx="3325813" cy="10344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  <a:sym typeface="Arial" panose="020B0604020202020204" pitchFamily="34" charset="0"/>
                    </a:rPr>
                    <a:t>使用192.168.0.0/16私有地址空间，按楼层和功能划分子网，避免地址冲突，便于扩展。</a:t>
                  </a:r>
                  <a:endParaRPr lang="en-US" dirty="0"/>
                </a:p>
              </p:txBody>
            </p:sp>
            <p:sp>
              <p:nvSpPr>
                <p:cNvPr id="19" name="Number1">
                  <a:extLst>
                    <a:ext uri="{FF2B5EF4-FFF2-40B4-BE49-F238E27FC236}">
                      <a16:creationId xmlns:a16="http://schemas.microsoft.com/office/drawing/2014/main" id="{625AA760-2553-F6C5-182C-63A0AF62EA4B}"/>
                    </a:ext>
                  </a:extLst>
                </p:cNvPr>
                <p:cNvSpPr/>
                <p:nvPr/>
              </p:nvSpPr>
              <p:spPr>
                <a:xfrm flipH="1">
                  <a:off x="4671662" y="1960466"/>
                  <a:ext cx="499538" cy="499538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rgbClr val="FFFFF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>
                  <a:norm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1</a:t>
                  </a:r>
                  <a:endParaRPr sz="14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1DC83C50-0415-57EF-3BBA-1F321255181B}"/>
                  </a:ext>
                </a:extLst>
              </p:cNvPr>
              <p:cNvGrpSpPr/>
              <p:nvPr/>
            </p:nvGrpSpPr>
            <p:grpSpPr>
              <a:xfrm>
                <a:off x="6453732" y="1651003"/>
                <a:ext cx="5065169" cy="1436503"/>
                <a:chOff x="6453732" y="1651003"/>
                <a:chExt cx="5065169" cy="1436503"/>
              </a:xfrm>
            </p:grpSpPr>
            <p:sp>
              <p:nvSpPr>
                <p:cNvPr id="24" name="Bullet2">
                  <a:extLst>
                    <a:ext uri="{FF2B5EF4-FFF2-40B4-BE49-F238E27FC236}">
                      <a16:creationId xmlns:a16="http://schemas.microsoft.com/office/drawing/2014/main" id="{49941621-DE0C-DE55-8602-99D09D4DF77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 flipH="1">
                  <a:off x="8193088" y="1651003"/>
                  <a:ext cx="3325813" cy="3966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 lnSpcReduction="10000"/>
                </a:bodyPr>
                <a:lstStyle>
                  <a:defPPr>
                    <a:defRPr lang="en-US"/>
                  </a:defPPr>
                  <a:lvl1pPr marR="0" lvl="0" indent="0" defTabSz="913765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 kumimoji="0" b="1" i="0" u="none" strike="noStrike" cap="none" spc="0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dirty="0">
                      <a:ea typeface="微软雅黑" panose="020B0503020204020204" pitchFamily="34" charset="-122"/>
                      <a:sym typeface="Arial" panose="020B0604020202020204" pitchFamily="34" charset="0"/>
                    </a:rPr>
                    <a:t>静态与DHCP混合分配</a:t>
                  </a:r>
                  <a:endParaRPr lang="en-US" dirty="0"/>
                </a:p>
              </p:txBody>
            </p:sp>
            <p:sp>
              <p:nvSpPr>
                <p:cNvPr id="25" name="Text2">
                  <a:extLst>
                    <a:ext uri="{FF2B5EF4-FFF2-40B4-BE49-F238E27FC236}">
                      <a16:creationId xmlns:a16="http://schemas.microsoft.com/office/drawing/2014/main" id="{ABD62F4D-A9F9-573B-2332-EA711CBBA92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 flipH="1">
                  <a:off x="8193088" y="2053042"/>
                  <a:ext cx="3325813" cy="10344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  <a:sym typeface="Arial" panose="020B0604020202020204" pitchFamily="34" charset="0"/>
                    </a:rPr>
                    <a:t>管理设备采用静态IP（如192.168.1.0/24），普通终端通过DHCP自动获取地址（由LSW8/9/10或AGG设备提供服务）。</a:t>
                  </a:r>
                  <a:endParaRPr lang="en-US" dirty="0"/>
                </a:p>
              </p:txBody>
            </p:sp>
            <p:sp>
              <p:nvSpPr>
                <p:cNvPr id="23" name="Number2">
                  <a:extLst>
                    <a:ext uri="{FF2B5EF4-FFF2-40B4-BE49-F238E27FC236}">
                      <a16:creationId xmlns:a16="http://schemas.microsoft.com/office/drawing/2014/main" id="{C94BFC52-5E9B-509F-AD02-54657DF00B8A}"/>
                    </a:ext>
                  </a:extLst>
                </p:cNvPr>
                <p:cNvSpPr/>
                <p:nvPr/>
              </p:nvSpPr>
              <p:spPr>
                <a:xfrm>
                  <a:off x="6453732" y="2149805"/>
                  <a:ext cx="499538" cy="499538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rgbClr val="FFFFF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>
                  <a:norm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2</a:t>
                  </a:r>
                  <a:endParaRPr sz="14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7669BA4F-2CBF-51ED-60E5-6289F8A70606}"/>
                  </a:ext>
                </a:extLst>
              </p:cNvPr>
              <p:cNvGrpSpPr/>
              <p:nvPr/>
            </p:nvGrpSpPr>
            <p:grpSpPr>
              <a:xfrm>
                <a:off x="7150100" y="3179656"/>
                <a:ext cx="4368801" cy="1431147"/>
                <a:chOff x="7150100" y="3179656"/>
                <a:chExt cx="4368801" cy="1431147"/>
              </a:xfrm>
            </p:grpSpPr>
            <p:sp>
              <p:nvSpPr>
                <p:cNvPr id="29" name="Bullet3">
                  <a:extLst>
                    <a:ext uri="{FF2B5EF4-FFF2-40B4-BE49-F238E27FC236}">
                      <a16:creationId xmlns:a16="http://schemas.microsoft.com/office/drawing/2014/main" id="{633136AE-C37E-5903-4F86-FB8D43E77FA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 flipH="1">
                  <a:off x="8193088" y="3179656"/>
                  <a:ext cx="3325813" cy="3966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 lnSpcReduction="10000"/>
                </a:bodyPr>
                <a:lstStyle>
                  <a:defPPr>
                    <a:defRPr lang="en-US"/>
                  </a:defPPr>
                  <a:lvl1pPr marR="0" lvl="0" indent="0" defTabSz="913765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 kumimoji="0" b="1" i="0" u="none" strike="noStrike" cap="none" spc="0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dirty="0">
                      <a:ea typeface="微软雅黑" panose="020B0503020204020204" pitchFamily="34" charset="-122"/>
                      <a:sym typeface="Arial" panose="020B0604020202020204" pitchFamily="34" charset="0"/>
                    </a:rPr>
                    <a:t>默认路由配置</a:t>
                  </a:r>
                  <a:endParaRPr lang="en-US" dirty="0"/>
                </a:p>
              </p:txBody>
            </p:sp>
            <p:sp>
              <p:nvSpPr>
                <p:cNvPr id="30" name="Text3">
                  <a:extLst>
                    <a:ext uri="{FF2B5EF4-FFF2-40B4-BE49-F238E27FC236}">
                      <a16:creationId xmlns:a16="http://schemas.microsoft.com/office/drawing/2014/main" id="{F4A57E9D-1C89-A77C-0454-7A5F13809AA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 flipH="1">
                  <a:off x="8193088" y="3576339"/>
                  <a:ext cx="3325813" cy="10344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  <a:sym typeface="Arial" panose="020B0604020202020204" pitchFamily="34" charset="0"/>
                    </a:rPr>
                    <a:t>各楼层管理网段（如192.168.1.0/24）默认路由指向对应汇聚交换机或核心交换机，确保本地通信优先处理。</a:t>
                  </a:r>
                  <a:endParaRPr lang="en-US" dirty="0"/>
                </a:p>
              </p:txBody>
            </p:sp>
            <p:sp>
              <p:nvSpPr>
                <p:cNvPr id="28" name="Number3">
                  <a:extLst>
                    <a:ext uri="{FF2B5EF4-FFF2-40B4-BE49-F238E27FC236}">
                      <a16:creationId xmlns:a16="http://schemas.microsoft.com/office/drawing/2014/main" id="{2637D1C7-D442-16FE-BFF2-DC51CCCC5AF7}"/>
                    </a:ext>
                  </a:extLst>
                </p:cNvPr>
                <p:cNvSpPr/>
                <p:nvPr/>
              </p:nvSpPr>
              <p:spPr>
                <a:xfrm>
                  <a:off x="7150100" y="3326571"/>
                  <a:ext cx="499538" cy="499538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rgbClr val="FFFFF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>
                  <a:norm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3</a:t>
                  </a:r>
                  <a:endParaRPr sz="14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9533EFB4-93A2-041D-B280-0A1CD8EBF986}"/>
                  </a:ext>
                </a:extLst>
              </p:cNvPr>
              <p:cNvGrpSpPr/>
              <p:nvPr/>
            </p:nvGrpSpPr>
            <p:grpSpPr>
              <a:xfrm>
                <a:off x="7536268" y="4703269"/>
                <a:ext cx="3982633" cy="1430831"/>
                <a:chOff x="7536268" y="4703269"/>
                <a:chExt cx="3982633" cy="1430831"/>
              </a:xfrm>
            </p:grpSpPr>
            <p:sp>
              <p:nvSpPr>
                <p:cNvPr id="34" name="Bullet4">
                  <a:extLst>
                    <a:ext uri="{FF2B5EF4-FFF2-40B4-BE49-F238E27FC236}">
                      <a16:creationId xmlns:a16="http://schemas.microsoft.com/office/drawing/2014/main" id="{9F5C75F2-A157-2C2F-A238-00B87AB34B7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 flipH="1">
                  <a:off x="8193088" y="4703269"/>
                  <a:ext cx="3325813" cy="3966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 lnSpcReduction="10000"/>
                </a:bodyPr>
                <a:lstStyle>
                  <a:defPPr>
                    <a:defRPr lang="en-US"/>
                  </a:defPPr>
                  <a:lvl1pPr marR="0" lvl="0" indent="0" defTabSz="913765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 kumimoji="0" b="1" i="0" u="none" strike="noStrike" cap="none" spc="0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dirty="0">
                      <a:ea typeface="微软雅黑" panose="020B0503020204020204" pitchFamily="34" charset="-122"/>
                      <a:sym typeface="Arial" panose="020B0604020202020204" pitchFamily="34" charset="0"/>
                    </a:rPr>
                    <a:t>OSPF动态路由部署</a:t>
                  </a:r>
                  <a:endParaRPr lang="en-US" dirty="0"/>
                </a:p>
              </p:txBody>
            </p:sp>
            <p:sp>
              <p:nvSpPr>
                <p:cNvPr id="35" name="Text4">
                  <a:extLst>
                    <a:ext uri="{FF2B5EF4-FFF2-40B4-BE49-F238E27FC236}">
                      <a16:creationId xmlns:a16="http://schemas.microsoft.com/office/drawing/2014/main" id="{16B9CD26-8EB3-72F9-ECF8-26BF4013253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 flipH="1">
                  <a:off x="8193088" y="5099636"/>
                  <a:ext cx="3325813" cy="10344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  <a:sym typeface="Arial" panose="020B0604020202020204" pitchFamily="34" charset="0"/>
                    </a:rPr>
                    <a:t>在核心设备（CORE）、汇聚层（F2-AGG1/F3-AGG1）和路由器（Router）上启用OSPF协议，实现全网自动学习路由表。</a:t>
                  </a:r>
                  <a:endParaRPr lang="en-US" dirty="0"/>
                </a:p>
              </p:txBody>
            </p:sp>
            <p:sp>
              <p:nvSpPr>
                <p:cNvPr id="33" name="Number4">
                  <a:extLst>
                    <a:ext uri="{FF2B5EF4-FFF2-40B4-BE49-F238E27FC236}">
                      <a16:creationId xmlns:a16="http://schemas.microsoft.com/office/drawing/2014/main" id="{8BB39170-979E-7C01-A21F-65E5A31B04CF}"/>
                    </a:ext>
                  </a:extLst>
                </p:cNvPr>
                <p:cNvSpPr/>
                <p:nvPr/>
              </p:nvSpPr>
              <p:spPr>
                <a:xfrm>
                  <a:off x="7536268" y="4849868"/>
                  <a:ext cx="499538" cy="499538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rgbClr val="FFFFF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>
                  <a:norm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4</a:t>
                  </a:r>
                  <a:endParaRPr sz="14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CEFBB7D0-8966-972D-B7BC-F7DEF4CEE78B}"/>
                  </a:ext>
                </a:extLst>
              </p:cNvPr>
              <p:cNvGrpSpPr/>
              <p:nvPr/>
            </p:nvGrpSpPr>
            <p:grpSpPr>
              <a:xfrm>
                <a:off x="660400" y="4703269"/>
                <a:ext cx="5086510" cy="1430831"/>
                <a:chOff x="660400" y="4703269"/>
                <a:chExt cx="5086510" cy="1430831"/>
              </a:xfrm>
            </p:grpSpPr>
            <p:sp>
              <p:nvSpPr>
                <p:cNvPr id="44" name="Bullet5">
                  <a:extLst>
                    <a:ext uri="{FF2B5EF4-FFF2-40B4-BE49-F238E27FC236}">
                      <a16:creationId xmlns:a16="http://schemas.microsoft.com/office/drawing/2014/main" id="{73019687-0E24-717B-3D12-F6E528347BE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0400" y="4703269"/>
                  <a:ext cx="3325813" cy="3966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 lnSpcReduction="10000"/>
                </a:bodyPr>
                <a:lstStyle>
                  <a:defPPr>
                    <a:defRPr lang="en-US"/>
                  </a:defPPr>
                  <a:lvl1pPr marR="0" lvl="0" indent="0" defTabSz="913765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 kumimoji="0" b="1" i="0" u="none" strike="noStrike" cap="none" spc="0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dirty="0">
                      <a:ea typeface="微软雅黑" panose="020B0503020204020204" pitchFamily="34" charset="-122"/>
                      <a:sym typeface="Arial" panose="020B0604020202020204" pitchFamily="34" charset="0"/>
                    </a:rPr>
                    <a:t>互联网段路由宣告</a:t>
                  </a:r>
                  <a:endParaRPr lang="en-US" dirty="0"/>
                </a:p>
              </p:txBody>
            </p:sp>
            <p:sp>
              <p:nvSpPr>
                <p:cNvPr id="45" name="Text5">
                  <a:extLst>
                    <a:ext uri="{FF2B5EF4-FFF2-40B4-BE49-F238E27FC236}">
                      <a16:creationId xmlns:a16="http://schemas.microsoft.com/office/drawing/2014/main" id="{F7CE2DAF-5FC5-9944-C3CB-CA0D92D78A5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0400" y="5099636"/>
                  <a:ext cx="3325813" cy="10344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  <a:sym typeface="Arial" panose="020B0604020202020204" pitchFamily="34" charset="0"/>
                    </a:rPr>
                    <a:t>将192.168.201.0/24~192.168.204.0/24等互联网段在OSPF中宣告，确保骨干链路可达性。</a:t>
                  </a:r>
                  <a:endParaRPr lang="en-US" dirty="0"/>
                </a:p>
              </p:txBody>
            </p:sp>
            <p:sp>
              <p:nvSpPr>
                <p:cNvPr id="43" name="Number5">
                  <a:extLst>
                    <a:ext uri="{FF2B5EF4-FFF2-40B4-BE49-F238E27FC236}">
                      <a16:creationId xmlns:a16="http://schemas.microsoft.com/office/drawing/2014/main" id="{234B3303-09C8-217D-AD8D-8764429185D3}"/>
                    </a:ext>
                  </a:extLst>
                </p:cNvPr>
                <p:cNvSpPr/>
                <p:nvPr/>
              </p:nvSpPr>
              <p:spPr>
                <a:xfrm flipH="1">
                  <a:off x="5247372" y="4849868"/>
                  <a:ext cx="499538" cy="499538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rgbClr val="FFFFF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>
                  <a:norm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5</a:t>
                  </a:r>
                  <a:endParaRPr sz="14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017688CD-F17B-DC41-E022-7755CD4C1EF9}"/>
                  </a:ext>
                </a:extLst>
              </p:cNvPr>
              <p:cNvGrpSpPr/>
              <p:nvPr/>
            </p:nvGrpSpPr>
            <p:grpSpPr>
              <a:xfrm>
                <a:off x="660400" y="3179656"/>
                <a:ext cx="3871505" cy="1431147"/>
                <a:chOff x="660400" y="3179656"/>
                <a:chExt cx="3871505" cy="1431147"/>
              </a:xfrm>
            </p:grpSpPr>
            <p:sp>
              <p:nvSpPr>
                <p:cNvPr id="49" name="Bullet6">
                  <a:extLst>
                    <a:ext uri="{FF2B5EF4-FFF2-40B4-BE49-F238E27FC236}">
                      <a16:creationId xmlns:a16="http://schemas.microsoft.com/office/drawing/2014/main" id="{18A9A6C3-5204-3F72-7B3F-1CA35C43ECE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0400" y="3179656"/>
                  <a:ext cx="3325813" cy="3966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ctr" anchorCtr="0">
                  <a:normAutofit lnSpcReduction="10000"/>
                </a:bodyPr>
                <a:lstStyle>
                  <a:defPPr>
                    <a:defRPr lang="en-US"/>
                  </a:defPPr>
                  <a:lvl1pPr marR="0" lvl="0" indent="0" defTabSz="913765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 kumimoji="0" b="1" i="0" u="none" strike="noStrike" cap="none" spc="0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dirty="0">
                      <a:ea typeface="微软雅黑" panose="020B0503020204020204" pitchFamily="34" charset="-122"/>
                      <a:sym typeface="Arial" panose="020B0604020202020204" pitchFamily="34" charset="0"/>
                    </a:rPr>
                    <a:t>网关设备角色定义</a:t>
                  </a:r>
                  <a:endParaRPr lang="en-US" dirty="0"/>
                </a:p>
              </p:txBody>
            </p:sp>
            <p:sp>
              <p:nvSpPr>
                <p:cNvPr id="50" name="Text6">
                  <a:extLst>
                    <a:ext uri="{FF2B5EF4-FFF2-40B4-BE49-F238E27FC236}">
                      <a16:creationId xmlns:a16="http://schemas.microsoft.com/office/drawing/2014/main" id="{6EB45A83-E8EB-4342-1627-C6617E6388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0400" y="3576339"/>
                  <a:ext cx="3325813" cy="10344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marL="0" marR="0" lvl="0" indent="0" defTabSz="913765" rtl="0" eaLnBrk="1" fontAlgn="auto" latinLnBrk="0" hangingPunct="1">
                    <a:lnSpc>
                      <a:spcPct val="120000"/>
                    </a:lnSpc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  <a:sym typeface="Arial" panose="020B0604020202020204" pitchFamily="34" charset="0"/>
                    </a:rPr>
                    <a:t>LSW8、LSW9、LSW10分别作为行政部、市场部、研发部及无线终端的网关，减轻核心设备负担，提升响应速度。</a:t>
                  </a:r>
                  <a:endParaRPr lang="en-US" dirty="0"/>
                </a:p>
              </p:txBody>
            </p:sp>
            <p:sp>
              <p:nvSpPr>
                <p:cNvPr id="48" name="Number6">
                  <a:extLst>
                    <a:ext uri="{FF2B5EF4-FFF2-40B4-BE49-F238E27FC236}">
                      <a16:creationId xmlns:a16="http://schemas.microsoft.com/office/drawing/2014/main" id="{41EEC053-C8BC-B7AB-DA93-D53024236891}"/>
                    </a:ext>
                  </a:extLst>
                </p:cNvPr>
                <p:cNvSpPr/>
                <p:nvPr/>
              </p:nvSpPr>
              <p:spPr>
                <a:xfrm flipH="1">
                  <a:off x="4032367" y="3326571"/>
                  <a:ext cx="499538" cy="499538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rgbClr val="FFFFF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>
                  <a:normAutofit/>
                </a:bodyPr>
                <a:lstStyle/>
                <a:p>
                  <a:pPr algn="ctr"/>
                  <a:r>
                    <a:rPr lang="en-US" sz="1400" b="1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6</a:t>
                  </a:r>
                  <a:endParaRPr sz="14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三层网络设计与路由规划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80a5a50-99dc-44fe-b7b9-7febc9711b92.source.6.zh-Hans.pptx">
            <a:extLst>
              <a:ext uri="{FF2B5EF4-FFF2-40B4-BE49-F238E27FC236}">
                <a16:creationId xmlns:a16="http://schemas.microsoft.com/office/drawing/2014/main" id="{A262A7E4-F11B-3422-B72F-C628D1090AF2}"/>
              </a:ext>
            </a:extLst>
          </p:cNvPr>
          <p:cNvGrpSpPr/>
          <p:nvPr/>
        </p:nvGrpSpPr>
        <p:grpSpPr>
          <a:xfrm>
            <a:off x="660400" y="1130299"/>
            <a:ext cx="10858500" cy="5003802"/>
            <a:chOff x="660400" y="1130299"/>
            <a:chExt cx="10858500" cy="5003802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86ADC067-D07F-8A8D-6E46-ABAD8B744D22}"/>
                </a:ext>
              </a:extLst>
            </p:cNvPr>
            <p:cNvGrpSpPr/>
            <p:nvPr/>
          </p:nvGrpSpPr>
          <p:grpSpPr>
            <a:xfrm>
              <a:off x="660400" y="1825757"/>
              <a:ext cx="5336206" cy="4308344"/>
              <a:chOff x="960506" y="1825757"/>
              <a:chExt cx="5336206" cy="4308344"/>
            </a:xfrm>
          </p:grpSpPr>
          <p:grpSp>
            <p:nvGrpSpPr>
              <p:cNvPr id="6" name="组合 1">
                <a:extLst>
                  <a:ext uri="{FF2B5EF4-FFF2-40B4-BE49-F238E27FC236}">
                    <a16:creationId xmlns:a16="http://schemas.microsoft.com/office/drawing/2014/main" id="{59A25830-3C3A-0D29-AF2A-2F3ED99D9FCB}"/>
                  </a:ext>
                </a:extLst>
              </p:cNvPr>
              <p:cNvGrpSpPr/>
              <p:nvPr/>
            </p:nvGrpSpPr>
            <p:grpSpPr>
              <a:xfrm flipH="1">
                <a:off x="960506" y="1825757"/>
                <a:ext cx="5336206" cy="1332477"/>
                <a:chOff x="6320794" y="4001989"/>
                <a:chExt cx="5882308" cy="1468842"/>
              </a:xfrm>
            </p:grpSpPr>
            <p:sp>
              <p:nvSpPr>
                <p:cNvPr id="3" name="Picture1">
                  <a:extLst>
                    <a:ext uri="{FF2B5EF4-FFF2-40B4-BE49-F238E27FC236}">
                      <a16:creationId xmlns:a16="http://schemas.microsoft.com/office/drawing/2014/main" id="{FC968939-E234-C8F9-D92D-46FBA3E262F8}"/>
                    </a:ext>
                  </a:extLst>
                </p:cNvPr>
                <p:cNvSpPr/>
                <p:nvPr/>
              </p:nvSpPr>
              <p:spPr>
                <a:xfrm flipH="1">
                  <a:off x="6320794" y="4001989"/>
                  <a:ext cx="2142012" cy="1468841"/>
                </a:xfrm>
                <a:prstGeom prst="roundRect">
                  <a:avLst>
                    <a:gd name="adj" fmla="val 8000"/>
                  </a:avLst>
                </a:prstGeom>
                <a:blipFill>
                  <a:blip r:embed="rId3"/>
                  <a:srcRect/>
                  <a:stretch>
                    <a:fillRect l="-1429" r="-1429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  <a:cs typeface="+mn-ea"/>
                    <a:sym typeface="+mn-lt"/>
                  </a:endParaRPr>
                </a:p>
              </p:txBody>
            </p:sp>
            <p:grpSp>
              <p:nvGrpSpPr>
                <p:cNvPr id="4" name="组合 3">
                  <a:extLst>
                    <a:ext uri="{FF2B5EF4-FFF2-40B4-BE49-F238E27FC236}">
                      <a16:creationId xmlns:a16="http://schemas.microsoft.com/office/drawing/2014/main" id="{145870F5-AFD2-DFE3-D0F0-685C5E9D0F1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8594825" y="4001989"/>
                  <a:ext cx="3608277" cy="1468842"/>
                  <a:chOff x="2608437" y="2712768"/>
                  <a:chExt cx="3608277" cy="1468842"/>
                </a:xfrm>
              </p:grpSpPr>
              <p:sp>
                <p:nvSpPr>
                  <p:cNvPr id="7" name="Bullet1">
                    <a:extLst>
                      <a:ext uri="{FF2B5EF4-FFF2-40B4-BE49-F238E27FC236}">
                        <a16:creationId xmlns:a16="http://schemas.microsoft.com/office/drawing/2014/main" id="{A58896D6-68A2-CBF2-D20F-C3AAB2B2D84D}"/>
                      </a:ext>
                    </a:extLst>
                  </p:cNvPr>
                  <p:cNvSpPr/>
                  <p:nvPr/>
                </p:nvSpPr>
                <p:spPr>
                  <a:xfrm>
                    <a:off x="2608437" y="2712768"/>
                    <a:ext cx="3608277" cy="39514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normAutofit lnSpcReduction="10000"/>
                  </a:bodyPr>
                  <a:lstStyle/>
                  <a:p>
                    <a:r>
                      <a:rPr kumimoji="1" lang="zh-CN" altLang="en-US" b="1" dirty="0">
                        <a:solidFill>
                          <a:schemeClr val="tx1"/>
                        </a:solidFill>
                        <a:cs typeface="+mn-ea"/>
                        <a:sym typeface="+mn-lt"/>
                      </a:rPr>
                      <a:t>AP部署策略</a:t>
                    </a:r>
                    <a:endParaRPr lang="en-US" dirty="0"/>
                  </a:p>
                </p:txBody>
              </p:sp>
              <p:sp>
                <p:nvSpPr>
                  <p:cNvPr id="8" name="Text1">
                    <a:extLst>
                      <a:ext uri="{FF2B5EF4-FFF2-40B4-BE49-F238E27FC236}">
                        <a16:creationId xmlns:a16="http://schemas.microsoft.com/office/drawing/2014/main" id="{430AC518-B9E2-C209-08D5-30D604E57749}"/>
                      </a:ext>
                    </a:extLst>
                  </p:cNvPr>
                  <p:cNvSpPr/>
                  <p:nvPr/>
                </p:nvSpPr>
                <p:spPr>
                  <a:xfrm>
                    <a:off x="2608437" y="3107914"/>
                    <a:ext cx="3608277" cy="10736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  <a:cs typeface="+mn-ea"/>
                        <a:sym typeface="+mn-lt"/>
                      </a:rPr>
                      <a:t>每层至少部署3台双频AP（ZQQ F1-AP/F2-AP/F3-AP），确保信号无死角覆盖，单客户端速率不低于2Mbit/s。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8EC1A2F5-DD4E-A943-224C-65DF15CAD515}"/>
                  </a:ext>
                </a:extLst>
              </p:cNvPr>
              <p:cNvGrpSpPr/>
              <p:nvPr/>
            </p:nvGrpSpPr>
            <p:grpSpPr>
              <a:xfrm flipH="1">
                <a:off x="960506" y="3313691"/>
                <a:ext cx="5336206" cy="1332477"/>
                <a:chOff x="6320794" y="4001989"/>
                <a:chExt cx="5882308" cy="1468842"/>
              </a:xfrm>
            </p:grpSpPr>
            <p:sp>
              <p:nvSpPr>
                <p:cNvPr id="11" name="Picture2">
                  <a:extLst>
                    <a:ext uri="{FF2B5EF4-FFF2-40B4-BE49-F238E27FC236}">
                      <a16:creationId xmlns:a16="http://schemas.microsoft.com/office/drawing/2014/main" id="{756FF948-2923-52CE-B0A5-E23DD28ACEDF}"/>
                    </a:ext>
                  </a:extLst>
                </p:cNvPr>
                <p:cNvSpPr/>
                <p:nvPr/>
              </p:nvSpPr>
              <p:spPr>
                <a:xfrm flipH="1">
                  <a:off x="6320794" y="4001989"/>
                  <a:ext cx="2142012" cy="1468841"/>
                </a:xfrm>
                <a:prstGeom prst="roundRect">
                  <a:avLst>
                    <a:gd name="adj" fmla="val 8000"/>
                  </a:avLst>
                </a:prstGeom>
                <a:blipFill>
                  <a:blip r:embed="rId4"/>
                  <a:srcRect/>
                  <a:stretch>
                    <a:fillRect l="-1429" r="-1429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  <a:cs typeface="+mn-ea"/>
                    <a:sym typeface="+mn-lt"/>
                  </a:endParaRPr>
                </a:p>
              </p:txBody>
            </p:sp>
            <p:grpSp>
              <p:nvGrpSpPr>
                <p:cNvPr id="13" name="组合 12">
                  <a:extLst>
                    <a:ext uri="{FF2B5EF4-FFF2-40B4-BE49-F238E27FC236}">
                      <a16:creationId xmlns:a16="http://schemas.microsoft.com/office/drawing/2014/main" id="{5B6192A3-A145-EC74-2FCF-1DF15C3547F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8594825" y="4001989"/>
                  <a:ext cx="3608277" cy="1468842"/>
                  <a:chOff x="2608437" y="2712768"/>
                  <a:chExt cx="3608277" cy="1468842"/>
                </a:xfrm>
              </p:grpSpPr>
              <p:sp>
                <p:nvSpPr>
                  <p:cNvPr id="15" name="Bullet2">
                    <a:extLst>
                      <a:ext uri="{FF2B5EF4-FFF2-40B4-BE49-F238E27FC236}">
                        <a16:creationId xmlns:a16="http://schemas.microsoft.com/office/drawing/2014/main" id="{418095E8-9097-4A86-7CF1-05ED74FAF6C5}"/>
                      </a:ext>
                    </a:extLst>
                  </p:cNvPr>
                  <p:cNvSpPr/>
                  <p:nvPr/>
                </p:nvSpPr>
                <p:spPr>
                  <a:xfrm>
                    <a:off x="2608437" y="2712768"/>
                    <a:ext cx="3608277" cy="39514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normAutofit lnSpcReduction="10000"/>
                  </a:bodyPr>
                  <a:lstStyle/>
                  <a:p>
                    <a:r>
                      <a:rPr kumimoji="1" lang="zh-CN" altLang="en-US" b="1" dirty="0">
                        <a:solidFill>
                          <a:schemeClr val="tx1"/>
                        </a:solidFill>
                        <a:cs typeface="+mn-ea"/>
                        <a:sym typeface="+mn-lt"/>
                      </a:rPr>
                      <a:t>无线管理VLAN配置</a:t>
                    </a:r>
                    <a:endParaRPr lang="en-US" dirty="0"/>
                  </a:p>
                </p:txBody>
              </p:sp>
              <p:sp>
                <p:nvSpPr>
                  <p:cNvPr id="16" name="Text2">
                    <a:extLst>
                      <a:ext uri="{FF2B5EF4-FFF2-40B4-BE49-F238E27FC236}">
                        <a16:creationId xmlns:a16="http://schemas.microsoft.com/office/drawing/2014/main" id="{0BD5957A-0E67-D822-4FD3-BE324DAAB424}"/>
                      </a:ext>
                    </a:extLst>
                  </p:cNvPr>
                  <p:cNvSpPr/>
                  <p:nvPr/>
                </p:nvSpPr>
                <p:spPr>
                  <a:xfrm>
                    <a:off x="2608437" y="3107914"/>
                    <a:ext cx="3608277" cy="10736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  <a:cs typeface="+mn-ea"/>
                        <a:sym typeface="+mn-lt"/>
                      </a:rPr>
                      <a:t>各楼层AP通过专用管理VLAN接入AC：一楼使用VLAN205（IP:192.168.205.253/24），实现跨三层注册。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D58A3AC0-6D05-7704-811D-133FF4C304B1}"/>
                  </a:ext>
                </a:extLst>
              </p:cNvPr>
              <p:cNvGrpSpPr/>
              <p:nvPr/>
            </p:nvGrpSpPr>
            <p:grpSpPr>
              <a:xfrm flipH="1">
                <a:off x="960506" y="4801624"/>
                <a:ext cx="5336206" cy="1332477"/>
                <a:chOff x="6320794" y="4001989"/>
                <a:chExt cx="5882308" cy="1468842"/>
              </a:xfrm>
            </p:grpSpPr>
            <p:sp>
              <p:nvSpPr>
                <p:cNvPr id="22" name="Picture3">
                  <a:extLst>
                    <a:ext uri="{FF2B5EF4-FFF2-40B4-BE49-F238E27FC236}">
                      <a16:creationId xmlns:a16="http://schemas.microsoft.com/office/drawing/2014/main" id="{A5DBE70D-C4C3-01BA-33B6-D006343CE7CE}"/>
                    </a:ext>
                  </a:extLst>
                </p:cNvPr>
                <p:cNvSpPr/>
                <p:nvPr/>
              </p:nvSpPr>
              <p:spPr>
                <a:xfrm flipH="1">
                  <a:off x="6320794" y="4001989"/>
                  <a:ext cx="2142012" cy="1468841"/>
                </a:xfrm>
                <a:prstGeom prst="roundRect">
                  <a:avLst>
                    <a:gd name="adj" fmla="val 8000"/>
                  </a:avLst>
                </a:prstGeom>
                <a:blipFill>
                  <a:blip r:embed="rId5"/>
                  <a:srcRect/>
                  <a:stretch>
                    <a:fillRect l="-1429" r="-1429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  <a:cs typeface="+mn-ea"/>
                    <a:sym typeface="+mn-lt"/>
                  </a:endParaRPr>
                </a:p>
              </p:txBody>
            </p:sp>
            <p:grpSp>
              <p:nvGrpSpPr>
                <p:cNvPr id="23" name="组合 22">
                  <a:extLst>
                    <a:ext uri="{FF2B5EF4-FFF2-40B4-BE49-F238E27FC236}">
                      <a16:creationId xmlns:a16="http://schemas.microsoft.com/office/drawing/2014/main" id="{029E31E4-99C5-9835-E28D-9DD74A0C2C2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8594825" y="4001989"/>
                  <a:ext cx="3608277" cy="1468842"/>
                  <a:chOff x="2608437" y="2712768"/>
                  <a:chExt cx="3608277" cy="1468842"/>
                </a:xfrm>
              </p:grpSpPr>
              <p:sp>
                <p:nvSpPr>
                  <p:cNvPr id="25" name="Bullet3">
                    <a:extLst>
                      <a:ext uri="{FF2B5EF4-FFF2-40B4-BE49-F238E27FC236}">
                        <a16:creationId xmlns:a16="http://schemas.microsoft.com/office/drawing/2014/main" id="{00432FC5-EDE8-E41F-9251-4E7F0216F080}"/>
                      </a:ext>
                    </a:extLst>
                  </p:cNvPr>
                  <p:cNvSpPr/>
                  <p:nvPr/>
                </p:nvSpPr>
                <p:spPr>
                  <a:xfrm>
                    <a:off x="2608437" y="2712768"/>
                    <a:ext cx="3608277" cy="39514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normAutofit lnSpcReduction="10000"/>
                  </a:bodyPr>
                  <a:lstStyle/>
                  <a:p>
                    <a:r>
                      <a:rPr kumimoji="1" lang="zh-CN" altLang="en-US" b="1" dirty="0">
                        <a:solidFill>
                          <a:schemeClr val="tx1"/>
                        </a:solidFill>
                        <a:cs typeface="+mn-ea"/>
                        <a:sym typeface="+mn-lt"/>
                      </a:rPr>
                      <a:t>SSID与密码差异化设置</a:t>
                    </a:r>
                    <a:endParaRPr lang="en-US" dirty="0"/>
                  </a:p>
                </p:txBody>
              </p:sp>
              <p:sp>
                <p:nvSpPr>
                  <p:cNvPr id="26" name="Text3">
                    <a:extLst>
                      <a:ext uri="{FF2B5EF4-FFF2-40B4-BE49-F238E27FC236}">
                        <a16:creationId xmlns:a16="http://schemas.microsoft.com/office/drawing/2014/main" id="{780FD019-1C49-3818-4D8D-F2DC97CB1737}"/>
                      </a:ext>
                    </a:extLst>
                  </p:cNvPr>
                  <p:cNvSpPr/>
                  <p:nvPr/>
                </p:nvSpPr>
                <p:spPr>
                  <a:xfrm>
                    <a:off x="2608437" y="3107914"/>
                    <a:ext cx="3608277" cy="10736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  <a:cs typeface="+mn-ea"/>
                        <a:sym typeface="+mn-lt"/>
                      </a:rPr>
                      <a:t>不同楼层设置独立SSID：WLAN-F1（访客）、WLAN-F2（员工）、WLAN-F3（管理层），密码分别为WLAN@Guest123、WLAN@Employee2、WLAN@ Employee3。</a:t>
                    </a:r>
                    <a:endParaRPr lang="en-US" dirty="0"/>
                  </a:p>
                </p:txBody>
              </p:sp>
            </p:grpSp>
          </p:grp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05797F1E-E585-9647-092A-951032F66BC1}"/>
                </a:ext>
              </a:extLst>
            </p:cNvPr>
            <p:cNvGrpSpPr/>
            <p:nvPr/>
          </p:nvGrpSpPr>
          <p:grpSpPr>
            <a:xfrm>
              <a:off x="6178487" y="1825757"/>
              <a:ext cx="5336207" cy="1332477"/>
              <a:chOff x="6320793" y="4001989"/>
              <a:chExt cx="5882309" cy="1468842"/>
            </a:xfrm>
          </p:grpSpPr>
          <p:sp>
            <p:nvSpPr>
              <p:cNvPr id="32" name="Picture4">
                <a:extLst>
                  <a:ext uri="{FF2B5EF4-FFF2-40B4-BE49-F238E27FC236}">
                    <a16:creationId xmlns:a16="http://schemas.microsoft.com/office/drawing/2014/main" id="{B8536753-94B2-D679-79EE-10F66C3064D7}"/>
                  </a:ext>
                </a:extLst>
              </p:cNvPr>
              <p:cNvSpPr/>
              <p:nvPr/>
            </p:nvSpPr>
            <p:spPr>
              <a:xfrm>
                <a:off x="6320793" y="4001989"/>
                <a:ext cx="2142012" cy="1468841"/>
              </a:xfrm>
              <a:prstGeom prst="roundRect">
                <a:avLst>
                  <a:gd name="adj" fmla="val 8000"/>
                </a:avLst>
              </a:prstGeom>
              <a:blipFill>
                <a:blip r:embed="rId6"/>
                <a:srcRect/>
                <a:stretch>
                  <a:fillRect l="-11177" r="-11177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161F8E3C-E7E0-08F2-F9E1-F3AA67FF872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8594825" y="4001989"/>
                <a:ext cx="3608277" cy="1468842"/>
                <a:chOff x="2608437" y="2712768"/>
                <a:chExt cx="3608277" cy="1468842"/>
              </a:xfrm>
            </p:grpSpPr>
            <p:sp>
              <p:nvSpPr>
                <p:cNvPr id="35" name="Bullet4">
                  <a:extLst>
                    <a:ext uri="{FF2B5EF4-FFF2-40B4-BE49-F238E27FC236}">
                      <a16:creationId xmlns:a16="http://schemas.microsoft.com/office/drawing/2014/main" id="{D8742AA0-52CD-4DA4-924F-AAEAFA20414A}"/>
                    </a:ext>
                  </a:extLst>
                </p:cNvPr>
                <p:cNvSpPr/>
                <p:nvPr/>
              </p:nvSpPr>
              <p:spPr>
                <a:xfrm>
                  <a:off x="2608437" y="2712768"/>
                  <a:ext cx="3608277" cy="39514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 lnSpcReduction="10000"/>
                </a:bodyPr>
                <a:lstStyle/>
                <a:p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安全策略统一实施</a:t>
                  </a:r>
                  <a:endParaRPr lang="en-US" dirty="0"/>
                </a:p>
              </p:txBody>
            </p:sp>
            <p:sp>
              <p:nvSpPr>
                <p:cNvPr id="38" name="Text4">
                  <a:extLst>
                    <a:ext uri="{FF2B5EF4-FFF2-40B4-BE49-F238E27FC236}">
                      <a16:creationId xmlns:a16="http://schemas.microsoft.com/office/drawing/2014/main" id="{1854E864-C96F-7E40-8624-1F3A24DEF747}"/>
                    </a:ext>
                  </a:extLst>
                </p:cNvPr>
                <p:cNvSpPr/>
                <p:nvPr/>
              </p:nvSpPr>
              <p:spPr>
                <a:xfrm>
                  <a:off x="2608437" y="3107914"/>
                  <a:ext cx="3608277" cy="107369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所有无线网络启用WPA-WPA2+PSK+AES加密方式，防止非法接入，保障无线通信安全性。</a:t>
                  </a:r>
                  <a:endParaRPr lang="en-US" dirty="0"/>
                </a:p>
              </p:txBody>
            </p:sp>
          </p:grp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E2A12987-0697-6DBA-FEE5-77081D9EFAB2}"/>
                </a:ext>
              </a:extLst>
            </p:cNvPr>
            <p:cNvGrpSpPr/>
            <p:nvPr/>
          </p:nvGrpSpPr>
          <p:grpSpPr>
            <a:xfrm>
              <a:off x="6178487" y="3313691"/>
              <a:ext cx="5336207" cy="1332477"/>
              <a:chOff x="6320793" y="4001989"/>
              <a:chExt cx="5882309" cy="1468842"/>
            </a:xfrm>
          </p:grpSpPr>
          <p:sp>
            <p:nvSpPr>
              <p:cNvPr id="40" name="Picture5">
                <a:extLst>
                  <a:ext uri="{FF2B5EF4-FFF2-40B4-BE49-F238E27FC236}">
                    <a16:creationId xmlns:a16="http://schemas.microsoft.com/office/drawing/2014/main" id="{58FF425D-214F-8EE4-6B29-C4E9ED2FB1A7}"/>
                  </a:ext>
                </a:extLst>
              </p:cNvPr>
              <p:cNvSpPr/>
              <p:nvPr/>
            </p:nvSpPr>
            <p:spPr>
              <a:xfrm>
                <a:off x="6320793" y="4001989"/>
                <a:ext cx="2142012" cy="1468841"/>
              </a:xfrm>
              <a:prstGeom prst="roundRect">
                <a:avLst>
                  <a:gd name="adj" fmla="val 8000"/>
                </a:avLst>
              </a:prstGeom>
              <a:blipFill>
                <a:blip r:embed="rId7"/>
                <a:srcRect/>
                <a:stretch>
                  <a:fillRect l="-11177" r="-11177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52BF5D8-04CB-A1C6-DA86-9D76FFDB50D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8594825" y="4001989"/>
                <a:ext cx="3608277" cy="1468842"/>
                <a:chOff x="2608437" y="2712768"/>
                <a:chExt cx="3608277" cy="1468842"/>
              </a:xfrm>
            </p:grpSpPr>
            <p:sp>
              <p:nvSpPr>
                <p:cNvPr id="47" name="Bullet5">
                  <a:extLst>
                    <a:ext uri="{FF2B5EF4-FFF2-40B4-BE49-F238E27FC236}">
                      <a16:creationId xmlns:a16="http://schemas.microsoft.com/office/drawing/2014/main" id="{72C66462-055B-4EC2-89C1-E52E9043A97D}"/>
                    </a:ext>
                  </a:extLst>
                </p:cNvPr>
                <p:cNvSpPr/>
                <p:nvPr/>
              </p:nvSpPr>
              <p:spPr>
                <a:xfrm>
                  <a:off x="2608437" y="2712768"/>
                  <a:ext cx="3608277" cy="39514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 lnSpcReduction="10000"/>
                </a:bodyPr>
                <a:lstStyle/>
                <a:p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VAP模板灵活引用</a:t>
                  </a:r>
                  <a:endParaRPr lang="en-US" dirty="0"/>
                </a:p>
              </p:txBody>
            </p:sp>
            <p:sp>
              <p:nvSpPr>
                <p:cNvPr id="49" name="Text5">
                  <a:extLst>
                    <a:ext uri="{FF2B5EF4-FFF2-40B4-BE49-F238E27FC236}">
                      <a16:creationId xmlns:a16="http://schemas.microsoft.com/office/drawing/2014/main" id="{C0C98649-FAF1-45B3-8F42-F7A372D07577}"/>
                    </a:ext>
                  </a:extLst>
                </p:cNvPr>
                <p:cNvSpPr/>
                <p:nvPr/>
              </p:nvSpPr>
              <p:spPr>
                <a:xfrm>
                  <a:off x="2608437" y="3107914"/>
                  <a:ext cx="3608277" cy="107369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每层配置独立VAP模板，转发模式设为“直接转发”，业务VLAN绑定对应STA VLAN（如VLAN105），提升效率。</a:t>
                  </a:r>
                  <a:endParaRPr lang="en-US" dirty="0"/>
                </a:p>
              </p:txBody>
            </p:sp>
          </p:grp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603B1612-DCC4-6749-5CEC-7525ED556E67}"/>
                </a:ext>
              </a:extLst>
            </p:cNvPr>
            <p:cNvGrpSpPr/>
            <p:nvPr/>
          </p:nvGrpSpPr>
          <p:grpSpPr>
            <a:xfrm>
              <a:off x="6178487" y="4801624"/>
              <a:ext cx="5340413" cy="1332477"/>
              <a:chOff x="6320793" y="4001989"/>
              <a:chExt cx="5886945" cy="1468842"/>
            </a:xfrm>
          </p:grpSpPr>
          <p:sp>
            <p:nvSpPr>
              <p:cNvPr id="59" name="Picture6">
                <a:extLst>
                  <a:ext uri="{FF2B5EF4-FFF2-40B4-BE49-F238E27FC236}">
                    <a16:creationId xmlns:a16="http://schemas.microsoft.com/office/drawing/2014/main" id="{E21ECC5B-76AA-BA2B-48F9-41966D135BB0}"/>
                  </a:ext>
                </a:extLst>
              </p:cNvPr>
              <p:cNvSpPr/>
              <p:nvPr/>
            </p:nvSpPr>
            <p:spPr>
              <a:xfrm>
                <a:off x="6320793" y="4001989"/>
                <a:ext cx="2142012" cy="1468841"/>
              </a:xfrm>
              <a:prstGeom prst="roundRect">
                <a:avLst>
                  <a:gd name="adj" fmla="val 8000"/>
                </a:avLst>
              </a:prstGeom>
              <a:blipFill>
                <a:blip r:embed="rId8"/>
                <a:srcRect/>
                <a:stretch>
                  <a:fillRect l="-1429" r="-1429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B631BEC5-C2A1-9877-2C91-F9401C4CA0E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8594826" y="4001989"/>
                <a:ext cx="3612912" cy="1468842"/>
                <a:chOff x="2608438" y="2712768"/>
                <a:chExt cx="3612912" cy="1468842"/>
              </a:xfrm>
            </p:grpSpPr>
            <p:sp>
              <p:nvSpPr>
                <p:cNvPr id="67" name="Bullet6">
                  <a:extLst>
                    <a:ext uri="{FF2B5EF4-FFF2-40B4-BE49-F238E27FC236}">
                      <a16:creationId xmlns:a16="http://schemas.microsoft.com/office/drawing/2014/main" id="{18466142-0861-7FA0-9FF1-80DBEC67A5D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663641" y="2712768"/>
                  <a:ext cx="3557709" cy="39514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normAutofit lnSpcReduction="10000"/>
                </a:bodyPr>
                <a:lstStyle/>
                <a:p>
                  <a:r>
                    <a:rPr kumimoji="1" lang="zh-CN" altLang="en-US" b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DHCP服务器分布部署</a:t>
                  </a:r>
                  <a:endParaRPr lang="en-US" dirty="0"/>
                </a:p>
              </p:txBody>
            </p:sp>
            <p:sp>
              <p:nvSpPr>
                <p:cNvPr id="68" name="Text6">
                  <a:extLst>
                    <a:ext uri="{FF2B5EF4-FFF2-40B4-BE49-F238E27FC236}">
                      <a16:creationId xmlns:a16="http://schemas.microsoft.com/office/drawing/2014/main" id="{B802E96B-13FE-636B-8744-D5DD58A7AC1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608438" y="3107914"/>
                  <a:ext cx="3608277" cy="107369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一楼由CORE分配地址，二楼由F2-AGG1分配，三楼由F3-AGG1分配，减轻中心压力，提高响应速度。</a:t>
                  </a:r>
                  <a:endParaRPr lang="en-US" dirty="0"/>
                </a:p>
              </p:txBody>
            </p:sp>
          </p:grpSp>
        </p:grpSp>
        <p:sp>
          <p:nvSpPr>
            <p:cNvPr id="69" name="Title">
              <a:extLst>
                <a:ext uri="{FF2B5EF4-FFF2-40B4-BE49-F238E27FC236}">
                  <a16:creationId xmlns:a16="http://schemas.microsoft.com/office/drawing/2014/main" id="{D9B1EF54-A2D7-9FAD-9027-EF39D12ECF5C}"/>
                </a:ext>
              </a:extLst>
            </p:cNvPr>
            <p:cNvSpPr txBox="1"/>
            <p:nvPr/>
          </p:nvSpPr>
          <p:spPr>
            <a:xfrm>
              <a:off x="660400" y="1130299"/>
              <a:ext cx="10858500" cy="5400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zh-CN" altLang="en-US" sz="2400" b="1" dirty="0">
                  <a:cs typeface="+mn-ea"/>
                  <a:sym typeface="+mn-lt"/>
                </a:rPr>
                <a:t>实现全覆盖、高安全、易管理的无线接入环境</a:t>
              </a:r>
              <a:endParaRPr 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WLAN无线网络设计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739206cb-dc7f-4be6-84d2-6a61f8dbccb3.source.6.zh-Hans.pptx">
            <a:extLst>
              <a:ext uri="{FF2B5EF4-FFF2-40B4-BE49-F238E27FC236}">
                <a16:creationId xmlns:a16="http://schemas.microsoft.com/office/drawing/2014/main" id="{5048CF6F-5D2B-5D3C-6A40-A296A18A2B4D}"/>
              </a:ext>
            </a:extLst>
          </p:cNvPr>
          <p:cNvGrpSpPr/>
          <p:nvPr/>
        </p:nvGrpSpPr>
        <p:grpSpPr>
          <a:xfrm>
            <a:off x="660400" y="1130300"/>
            <a:ext cx="10858500" cy="5003800"/>
            <a:chOff x="660400" y="1130300"/>
            <a:chExt cx="10858500" cy="5003800"/>
          </a:xfrm>
        </p:grpSpPr>
        <p:sp>
          <p:nvSpPr>
            <p:cNvPr id="19" name="Title">
              <a:extLst>
                <a:ext uri="{FF2B5EF4-FFF2-40B4-BE49-F238E27FC236}">
                  <a16:creationId xmlns:a16="http://schemas.microsoft.com/office/drawing/2014/main" id="{26D2CB26-9B0B-578D-25C0-A5B12DF1D748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609600"/>
            </a:xfrm>
            <a:prstGeom prst="rect">
              <a:avLst/>
            </a:prstGeom>
            <a:noFill/>
          </p:spPr>
          <p:txBody>
            <a:bodyPr vert="horz" wrap="square" rtlCol="0" anchor="ctr" anchorCtr="0">
              <a:normAutofit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构建多层次网络安全防护体系</a:t>
              </a:r>
              <a:endParaRPr lang="en-US" dirty="0"/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045A9FE-EA5C-1E0E-8A05-E2C99C303936}"/>
                </a:ext>
              </a:extLst>
            </p:cNvPr>
            <p:cNvGrpSpPr/>
            <p:nvPr/>
          </p:nvGrpSpPr>
          <p:grpSpPr>
            <a:xfrm>
              <a:off x="660400" y="1816824"/>
              <a:ext cx="5397361" cy="1400086"/>
              <a:chOff x="660400" y="1816824"/>
              <a:chExt cx="5397361" cy="1400086"/>
            </a:xfrm>
          </p:grpSpPr>
          <p:sp>
            <p:nvSpPr>
              <p:cNvPr id="7" name="Picture1">
                <a:extLst>
                  <a:ext uri="{FF2B5EF4-FFF2-40B4-BE49-F238E27FC236}">
                    <a16:creationId xmlns:a16="http://schemas.microsoft.com/office/drawing/2014/main" id="{7DCE1696-E508-CE21-A3A2-419CF0603F69}"/>
                  </a:ext>
                </a:extLst>
              </p:cNvPr>
              <p:cNvSpPr/>
              <p:nvPr/>
            </p:nvSpPr>
            <p:spPr>
              <a:xfrm>
                <a:off x="4189400" y="1816824"/>
                <a:ext cx="1868361" cy="1395189"/>
              </a:xfrm>
              <a:prstGeom prst="roundRect">
                <a:avLst>
                  <a:gd name="adj" fmla="val 5200"/>
                </a:avLst>
              </a:prstGeom>
              <a:blipFill>
                <a:blip r:embed="rId3"/>
                <a:srcRect/>
                <a:stretch>
                  <a:fillRect l="-16621" r="-16621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1" name="Bullet1">
                <a:extLst>
                  <a:ext uri="{FF2B5EF4-FFF2-40B4-BE49-F238E27FC236}">
                    <a16:creationId xmlns:a16="http://schemas.microsoft.com/office/drawing/2014/main" id="{8F1FFBAC-DDBC-DCD0-5864-B499A76D91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8038" y="1835262"/>
                <a:ext cx="3162300" cy="518746"/>
              </a:xfrm>
              <a:prstGeom prst="rect">
                <a:avLst/>
              </a:prstGeom>
            </p:spPr>
            <p:txBody>
              <a:bodyPr vert="horz" wrap="square" lIns="91440" tIns="45720" rIns="91440" bIns="4572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kern="900" dirty="0">
                    <a:cs typeface="+mn-ea"/>
                    <a:sym typeface="+mn-lt"/>
                  </a:rPr>
                  <a:t>VLAN隔离与访问控制</a:t>
                </a:r>
                <a:endParaRPr lang="en-US" dirty="0"/>
              </a:p>
            </p:txBody>
          </p:sp>
          <p:sp>
            <p:nvSpPr>
              <p:cNvPr id="12" name="Text1">
                <a:extLst>
                  <a:ext uri="{FF2B5EF4-FFF2-40B4-BE49-F238E27FC236}">
                    <a16:creationId xmlns:a16="http://schemas.microsoft.com/office/drawing/2014/main" id="{10836AAA-07C5-9842-C899-688E10218ADA}"/>
                  </a:ext>
                </a:extLst>
              </p:cNvPr>
              <p:cNvSpPr txBox="1"/>
              <p:nvPr/>
            </p:nvSpPr>
            <p:spPr>
              <a:xfrm>
                <a:off x="948038" y="2354006"/>
                <a:ext cx="3162300" cy="862904"/>
              </a:xfrm>
              <a:prstGeom prst="rect">
                <a:avLst/>
              </a:prstGeom>
            </p:spPr>
            <p:txBody>
              <a:bodyPr vert="horz" wrap="square" lIns="91440" tIns="45720" rIns="91440" bIns="4572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通过VLAN划分实现部门间逻辑隔离，在核心交换机（CORE）上配置traffic-filter ACL，禁止一楼访客访问内部网络。</a:t>
                </a:r>
                <a:endParaRPr lang="en-US" dirty="0"/>
              </a:p>
            </p:txBody>
          </p:sp>
          <p:sp>
            <p:nvSpPr>
              <p:cNvPr id="13" name="Number1">
                <a:extLst>
                  <a:ext uri="{FF2B5EF4-FFF2-40B4-BE49-F238E27FC236}">
                    <a16:creationId xmlns:a16="http://schemas.microsoft.com/office/drawing/2014/main" id="{8F9D2BF3-BB09-FF4C-CB6F-E2A473A51E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1835262"/>
                <a:ext cx="287338" cy="524106"/>
              </a:xfrm>
              <a:prstGeom prst="rect">
                <a:avLst/>
              </a:prstGeom>
              <a:noFill/>
              <a:effectLst/>
            </p:spPr>
            <p:txBody>
              <a:bodyPr wrap="non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>
                  <a:defRPr sz="3200" b="1">
                    <a:gradFill>
                      <a:gsLst>
                        <a:gs pos="0">
                          <a:schemeClr val="accent3">
                            <a:lumMod val="60000"/>
                            <a:lumOff val="40000"/>
                          </a:schemeClr>
                        </a:gs>
                        <a:gs pos="60000">
                          <a:schemeClr val="accent3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3">
                          <a:alpha val="20000"/>
                        </a:schemeClr>
                      </a:outerShdw>
                    </a:effectLst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en-US" altLang="zh-CN" sz="2400" dirty="0">
                    <a:solidFill>
                      <a:schemeClr val="accent1"/>
                    </a:solidFill>
                    <a:effectLst/>
                    <a:cs typeface="+mn-ea"/>
                    <a:sym typeface="+mn-lt"/>
                  </a:rPr>
                  <a:t>1</a:t>
                </a: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9791D99-A9D4-08F7-60EC-64E5737D126D}"/>
                </a:ext>
              </a:extLst>
            </p:cNvPr>
            <p:cNvGrpSpPr/>
            <p:nvPr/>
          </p:nvGrpSpPr>
          <p:grpSpPr>
            <a:xfrm>
              <a:off x="660400" y="3277868"/>
              <a:ext cx="5397361" cy="1397637"/>
              <a:chOff x="660400" y="3277868"/>
              <a:chExt cx="5397361" cy="1397637"/>
            </a:xfrm>
          </p:grpSpPr>
          <p:sp>
            <p:nvSpPr>
              <p:cNvPr id="9" name="Picture2">
                <a:extLst>
                  <a:ext uri="{FF2B5EF4-FFF2-40B4-BE49-F238E27FC236}">
                    <a16:creationId xmlns:a16="http://schemas.microsoft.com/office/drawing/2014/main" id="{A0CA4200-D226-125F-CE9F-67E3ED859009}"/>
                  </a:ext>
                </a:extLst>
              </p:cNvPr>
              <p:cNvSpPr/>
              <p:nvPr/>
            </p:nvSpPr>
            <p:spPr>
              <a:xfrm>
                <a:off x="4189400" y="3277868"/>
                <a:ext cx="1868361" cy="1395188"/>
              </a:xfrm>
              <a:prstGeom prst="roundRect">
                <a:avLst>
                  <a:gd name="adj" fmla="val 5200"/>
                </a:avLst>
              </a:prstGeom>
              <a:blipFill>
                <a:blip r:embed="rId4"/>
                <a:stretch>
                  <a:fillRect l="-15340" r="-1534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9" name="Bullet2">
                <a:extLst>
                  <a:ext uri="{FF2B5EF4-FFF2-40B4-BE49-F238E27FC236}">
                    <a16:creationId xmlns:a16="http://schemas.microsoft.com/office/drawing/2014/main" id="{7033D66C-D8DA-ADED-ABEA-AA1E6DEF94C2}"/>
                  </a:ext>
                </a:extLst>
              </p:cNvPr>
              <p:cNvSpPr txBox="1"/>
              <p:nvPr/>
            </p:nvSpPr>
            <p:spPr>
              <a:xfrm>
                <a:off x="948038" y="3293857"/>
                <a:ext cx="3162300" cy="518746"/>
              </a:xfrm>
              <a:prstGeom prst="rect">
                <a:avLst/>
              </a:prstGeom>
            </p:spPr>
            <p:txBody>
              <a:bodyPr vert="horz" wrap="square" lIns="91440" tIns="45720" rIns="91440" bIns="4572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kern="900" dirty="0">
                    <a:cs typeface="+mn-ea"/>
                    <a:sym typeface="+mn-lt"/>
                  </a:rPr>
                  <a:t>NAT地址转换配置</a:t>
                </a:r>
                <a:endParaRPr lang="en-US" dirty="0"/>
              </a:p>
            </p:txBody>
          </p:sp>
          <p:sp>
            <p:nvSpPr>
              <p:cNvPr id="30" name="Text2">
                <a:extLst>
                  <a:ext uri="{FF2B5EF4-FFF2-40B4-BE49-F238E27FC236}">
                    <a16:creationId xmlns:a16="http://schemas.microsoft.com/office/drawing/2014/main" id="{35112BED-B823-7E70-6B9D-6A4B5C021EBE}"/>
                  </a:ext>
                </a:extLst>
              </p:cNvPr>
              <p:cNvSpPr txBox="1"/>
              <p:nvPr/>
            </p:nvSpPr>
            <p:spPr>
              <a:xfrm>
                <a:off x="948038" y="3812601"/>
                <a:ext cx="3162300" cy="862904"/>
              </a:xfrm>
              <a:prstGeom prst="rect">
                <a:avLst/>
              </a:prstGeom>
            </p:spPr>
            <p:txBody>
              <a:bodyPr vert="horz" wrap="square" lIns="91440" tIns="45720" rIns="91440" bIns="45720" anchor="t" anchorCtr="0">
                <a:normAutofit fontScale="925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在出口路由器（Router）上配置NAT，实现内网终端访问Internet；同时配置NAT Server，将Web服务器（192.168.100.1:80）对外发布。</a:t>
                </a:r>
                <a:endParaRPr lang="en-US" dirty="0"/>
              </a:p>
            </p:txBody>
          </p:sp>
          <p:sp>
            <p:nvSpPr>
              <p:cNvPr id="15" name="Number2">
                <a:extLst>
                  <a:ext uri="{FF2B5EF4-FFF2-40B4-BE49-F238E27FC236}">
                    <a16:creationId xmlns:a16="http://schemas.microsoft.com/office/drawing/2014/main" id="{D26307C3-3241-7B18-A159-8D3213A27B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3288497"/>
                <a:ext cx="287338" cy="524106"/>
              </a:xfrm>
              <a:prstGeom prst="rect">
                <a:avLst/>
              </a:prstGeom>
              <a:noFill/>
              <a:effectLst/>
            </p:spPr>
            <p:txBody>
              <a:bodyPr wrap="non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>
                  <a:defRPr sz="3200" b="1">
                    <a:gradFill>
                      <a:gsLst>
                        <a:gs pos="0">
                          <a:schemeClr val="accent3">
                            <a:lumMod val="60000"/>
                            <a:lumOff val="40000"/>
                          </a:schemeClr>
                        </a:gs>
                        <a:gs pos="60000">
                          <a:schemeClr val="accent3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3">
                          <a:alpha val="20000"/>
                        </a:schemeClr>
                      </a:outerShdw>
                    </a:effectLst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en-US" altLang="zh-CN" sz="2400" dirty="0">
                    <a:solidFill>
                      <a:schemeClr val="accent1"/>
                    </a:solidFill>
                    <a:effectLst/>
                    <a:cs typeface="+mn-ea"/>
                    <a:sym typeface="+mn-lt"/>
                  </a:rPr>
                  <a:t>2</a:t>
                </a: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1CAD9EC-423E-BE4D-1F44-0E210B1CA9FE}"/>
                </a:ext>
              </a:extLst>
            </p:cNvPr>
            <p:cNvGrpSpPr/>
            <p:nvPr/>
          </p:nvGrpSpPr>
          <p:grpSpPr>
            <a:xfrm>
              <a:off x="660400" y="4738912"/>
              <a:ext cx="5397361" cy="1395188"/>
              <a:chOff x="660400" y="4738912"/>
              <a:chExt cx="5397361" cy="1395188"/>
            </a:xfrm>
          </p:grpSpPr>
          <p:sp>
            <p:nvSpPr>
              <p:cNvPr id="3" name="Picture3">
                <a:extLst>
                  <a:ext uri="{FF2B5EF4-FFF2-40B4-BE49-F238E27FC236}">
                    <a16:creationId xmlns:a16="http://schemas.microsoft.com/office/drawing/2014/main" id="{4F97880F-EDD8-DEC1-E57B-195103DA68B4}"/>
                  </a:ext>
                </a:extLst>
              </p:cNvPr>
              <p:cNvSpPr/>
              <p:nvPr/>
            </p:nvSpPr>
            <p:spPr>
              <a:xfrm>
                <a:off x="4189400" y="4738912"/>
                <a:ext cx="1868361" cy="1395188"/>
              </a:xfrm>
              <a:prstGeom prst="roundRect">
                <a:avLst>
                  <a:gd name="adj" fmla="val 5200"/>
                </a:avLst>
              </a:prstGeom>
              <a:blipFill>
                <a:blip r:embed="rId5"/>
                <a:stretch>
                  <a:fillRect t="-3565" b="-3565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2" name="Bullet3">
                <a:extLst>
                  <a:ext uri="{FF2B5EF4-FFF2-40B4-BE49-F238E27FC236}">
                    <a16:creationId xmlns:a16="http://schemas.microsoft.com/office/drawing/2014/main" id="{9B751DBD-E950-8E40-9848-404249996D42}"/>
                  </a:ext>
                </a:extLst>
              </p:cNvPr>
              <p:cNvSpPr txBox="1"/>
              <p:nvPr/>
            </p:nvSpPr>
            <p:spPr>
              <a:xfrm>
                <a:off x="948038" y="4752452"/>
                <a:ext cx="3162300" cy="518746"/>
              </a:xfrm>
              <a:prstGeom prst="rect">
                <a:avLst/>
              </a:prstGeom>
            </p:spPr>
            <p:txBody>
              <a:bodyPr vert="horz" wrap="square" lIns="91440" tIns="45720" rIns="91440" bIns="4572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kern="900" dirty="0">
                    <a:cs typeface="+mn-ea"/>
                    <a:sym typeface="+mn-lt"/>
                  </a:rPr>
                  <a:t>访客网络独立管控</a:t>
                </a:r>
                <a:endParaRPr lang="en-US" dirty="0"/>
              </a:p>
            </p:txBody>
          </p:sp>
          <p:sp>
            <p:nvSpPr>
              <p:cNvPr id="33" name="Text3">
                <a:extLst>
                  <a:ext uri="{FF2B5EF4-FFF2-40B4-BE49-F238E27FC236}">
                    <a16:creationId xmlns:a16="http://schemas.microsoft.com/office/drawing/2014/main" id="{CB66DF9D-3DD8-0E60-1FCE-D98295A3C08A}"/>
                  </a:ext>
                </a:extLst>
              </p:cNvPr>
              <p:cNvSpPr txBox="1"/>
              <p:nvPr/>
            </p:nvSpPr>
            <p:spPr>
              <a:xfrm>
                <a:off x="948038" y="5271196"/>
                <a:ext cx="3162300" cy="862904"/>
              </a:xfrm>
              <a:prstGeom prst="rect">
                <a:avLst/>
              </a:prstGeom>
            </p:spPr>
            <p:txBody>
              <a:bodyPr vert="horz" wrap="square" lIns="91440" tIns="45720" rIns="91440" bIns="4572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一楼访客SSID仅允许访问Internet，无法访问行政部、研发部等敏感区域，有效防范横向渗透风险。</a:t>
                </a:r>
                <a:endParaRPr lang="en-US" dirty="0"/>
              </a:p>
            </p:txBody>
          </p:sp>
          <p:sp>
            <p:nvSpPr>
              <p:cNvPr id="16" name="Number3">
                <a:extLst>
                  <a:ext uri="{FF2B5EF4-FFF2-40B4-BE49-F238E27FC236}">
                    <a16:creationId xmlns:a16="http://schemas.microsoft.com/office/drawing/2014/main" id="{7C5C7E93-C84E-DAA7-EBF0-02F4728E44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4747092"/>
                <a:ext cx="287338" cy="524106"/>
              </a:xfrm>
              <a:prstGeom prst="rect">
                <a:avLst/>
              </a:prstGeom>
              <a:noFill/>
              <a:effectLst/>
            </p:spPr>
            <p:txBody>
              <a:bodyPr wrap="non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>
                  <a:defRPr sz="3200" b="1">
                    <a:gradFill>
                      <a:gsLst>
                        <a:gs pos="0">
                          <a:schemeClr val="accent3">
                            <a:lumMod val="60000"/>
                            <a:lumOff val="40000"/>
                          </a:schemeClr>
                        </a:gs>
                        <a:gs pos="60000">
                          <a:schemeClr val="accent3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3">
                          <a:alpha val="20000"/>
                        </a:schemeClr>
                      </a:outerShdw>
                    </a:effectLst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en-US" altLang="zh-CN" sz="2400" dirty="0">
                    <a:solidFill>
                      <a:schemeClr val="accent1"/>
                    </a:solidFill>
                    <a:effectLst/>
                    <a:cs typeface="+mn-ea"/>
                    <a:sym typeface="+mn-lt"/>
                  </a:rPr>
                  <a:t>3</a:t>
                </a: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578AB775-C1D6-0171-67F9-5C1CB5821880}"/>
                </a:ext>
              </a:extLst>
            </p:cNvPr>
            <p:cNvGrpSpPr/>
            <p:nvPr/>
          </p:nvGrpSpPr>
          <p:grpSpPr>
            <a:xfrm>
              <a:off x="6121539" y="1816824"/>
              <a:ext cx="5397361" cy="1400086"/>
              <a:chOff x="6121539" y="1816824"/>
              <a:chExt cx="5397361" cy="1400086"/>
            </a:xfrm>
          </p:grpSpPr>
          <p:sp>
            <p:nvSpPr>
              <p:cNvPr id="8" name="Picture4">
                <a:extLst>
                  <a:ext uri="{FF2B5EF4-FFF2-40B4-BE49-F238E27FC236}">
                    <a16:creationId xmlns:a16="http://schemas.microsoft.com/office/drawing/2014/main" id="{C6C5F89F-C2FA-CFF2-A588-2D109E76F6B3}"/>
                  </a:ext>
                </a:extLst>
              </p:cNvPr>
              <p:cNvSpPr/>
              <p:nvPr/>
            </p:nvSpPr>
            <p:spPr>
              <a:xfrm>
                <a:off x="6121539" y="1816824"/>
                <a:ext cx="1868361" cy="1395189"/>
              </a:xfrm>
              <a:prstGeom prst="roundRect">
                <a:avLst>
                  <a:gd name="adj" fmla="val 5200"/>
                </a:avLst>
              </a:prstGeom>
              <a:blipFill>
                <a:blip r:embed="rId6"/>
                <a:srcRect/>
                <a:stretch>
                  <a:fillRect l="-6005" r="-6005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7" name="Bullet4">
                <a:extLst>
                  <a:ext uri="{FF2B5EF4-FFF2-40B4-BE49-F238E27FC236}">
                    <a16:creationId xmlns:a16="http://schemas.microsoft.com/office/drawing/2014/main" id="{6ADA7DB5-CABE-C765-1DD5-DA0F21611C8D}"/>
                  </a:ext>
                </a:extLst>
              </p:cNvPr>
              <p:cNvSpPr txBox="1"/>
              <p:nvPr/>
            </p:nvSpPr>
            <p:spPr>
              <a:xfrm>
                <a:off x="8356600" y="1835262"/>
                <a:ext cx="3162300" cy="518746"/>
              </a:xfrm>
              <a:prstGeom prst="rect">
                <a:avLst/>
              </a:prstGeom>
            </p:spPr>
            <p:txBody>
              <a:bodyPr vert="horz" wrap="square" lIns="91440" tIns="45720" rIns="91440" bIns="4572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kern="900" dirty="0">
                    <a:cs typeface="+mn-ea"/>
                    <a:sym typeface="+mn-lt"/>
                  </a:rPr>
                  <a:t>SNMPv3安全管理</a:t>
                </a:r>
                <a:endParaRPr lang="en-US" dirty="0"/>
              </a:p>
            </p:txBody>
          </p:sp>
          <p:sp>
            <p:nvSpPr>
              <p:cNvPr id="38" name="Text4">
                <a:extLst>
                  <a:ext uri="{FF2B5EF4-FFF2-40B4-BE49-F238E27FC236}">
                    <a16:creationId xmlns:a16="http://schemas.microsoft.com/office/drawing/2014/main" id="{B0423CD2-950A-E75A-C675-3504505217F0}"/>
                  </a:ext>
                </a:extLst>
              </p:cNvPr>
              <p:cNvSpPr txBox="1"/>
              <p:nvPr/>
            </p:nvSpPr>
            <p:spPr>
              <a:xfrm>
                <a:off x="8356600" y="2354006"/>
                <a:ext cx="3162300" cy="862904"/>
              </a:xfrm>
              <a:prstGeom prst="rect">
                <a:avLst/>
              </a:prstGeom>
            </p:spPr>
            <p:txBody>
              <a:bodyPr vert="horz" wrap="square" lIns="91440" tIns="45720" rIns="91440" bIns="4572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所有网络设备启用SNMPv3协议，配置认证与加密功能，确保网管系统（NMS, 192.168.100.2）与设备通信安全。</a:t>
                </a:r>
                <a:endParaRPr lang="en-US" dirty="0"/>
              </a:p>
            </p:txBody>
          </p:sp>
          <p:sp>
            <p:nvSpPr>
              <p:cNvPr id="17" name="Number4">
                <a:extLst>
                  <a:ext uri="{FF2B5EF4-FFF2-40B4-BE49-F238E27FC236}">
                    <a16:creationId xmlns:a16="http://schemas.microsoft.com/office/drawing/2014/main" id="{0004B0FB-1B39-5EE3-D817-4446F4DC36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1235" y="1835262"/>
                <a:ext cx="287338" cy="524106"/>
              </a:xfrm>
              <a:prstGeom prst="rect">
                <a:avLst/>
              </a:prstGeom>
              <a:noFill/>
              <a:effectLst/>
            </p:spPr>
            <p:txBody>
              <a:bodyPr wrap="non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>
                  <a:defRPr sz="3200" b="1">
                    <a:gradFill>
                      <a:gsLst>
                        <a:gs pos="0">
                          <a:schemeClr val="accent3">
                            <a:lumMod val="60000"/>
                            <a:lumOff val="40000"/>
                          </a:schemeClr>
                        </a:gs>
                        <a:gs pos="60000">
                          <a:schemeClr val="accent3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3">
                          <a:alpha val="20000"/>
                        </a:schemeClr>
                      </a:outerShdw>
                    </a:effectLst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en-US" altLang="zh-CN" sz="2400" dirty="0">
                    <a:solidFill>
                      <a:schemeClr val="accent1"/>
                    </a:solidFill>
                    <a:effectLst/>
                    <a:cs typeface="+mn-ea"/>
                    <a:sym typeface="+mn-lt"/>
                  </a:rPr>
                  <a:t>4</a:t>
                </a: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1BADCC1D-9570-6534-4FA0-5D78BC370F86}"/>
                </a:ext>
              </a:extLst>
            </p:cNvPr>
            <p:cNvGrpSpPr/>
            <p:nvPr/>
          </p:nvGrpSpPr>
          <p:grpSpPr>
            <a:xfrm>
              <a:off x="6121539" y="3277868"/>
              <a:ext cx="5397361" cy="1397637"/>
              <a:chOff x="6121539" y="3277868"/>
              <a:chExt cx="5397361" cy="1397637"/>
            </a:xfrm>
          </p:grpSpPr>
          <p:sp>
            <p:nvSpPr>
              <p:cNvPr id="10" name="Picture5">
                <a:extLst>
                  <a:ext uri="{FF2B5EF4-FFF2-40B4-BE49-F238E27FC236}">
                    <a16:creationId xmlns:a16="http://schemas.microsoft.com/office/drawing/2014/main" id="{DD0267BA-515F-2CA2-334E-ED4EE6C9C69B}"/>
                  </a:ext>
                </a:extLst>
              </p:cNvPr>
              <p:cNvSpPr/>
              <p:nvPr/>
            </p:nvSpPr>
            <p:spPr>
              <a:xfrm>
                <a:off x="6121539" y="3277868"/>
                <a:ext cx="1868361" cy="1395188"/>
              </a:xfrm>
              <a:prstGeom prst="roundRect">
                <a:avLst>
                  <a:gd name="adj" fmla="val 5200"/>
                </a:avLst>
              </a:prstGeom>
              <a:blipFill>
                <a:blip r:embed="rId7"/>
                <a:stretch>
                  <a:fillRect l="-16621" r="-16621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0" name="Bullet5">
                <a:extLst>
                  <a:ext uri="{FF2B5EF4-FFF2-40B4-BE49-F238E27FC236}">
                    <a16:creationId xmlns:a16="http://schemas.microsoft.com/office/drawing/2014/main" id="{2946C85A-E623-3979-6C4B-AC0A5A692EA4}"/>
                  </a:ext>
                </a:extLst>
              </p:cNvPr>
              <p:cNvSpPr txBox="1"/>
              <p:nvPr/>
            </p:nvSpPr>
            <p:spPr>
              <a:xfrm>
                <a:off x="8356600" y="3293857"/>
                <a:ext cx="3162300" cy="518746"/>
              </a:xfrm>
              <a:prstGeom prst="rect">
                <a:avLst/>
              </a:prstGeom>
            </p:spPr>
            <p:txBody>
              <a:bodyPr vert="horz" wrap="square" lIns="91440" tIns="45720" rIns="91440" bIns="4572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kern="900" dirty="0">
                    <a:cs typeface="+mn-ea"/>
                    <a:sym typeface="+mn-lt"/>
                  </a:rPr>
                  <a:t>设备告警主动上报</a:t>
                </a:r>
                <a:endParaRPr lang="en-US" dirty="0"/>
              </a:p>
            </p:txBody>
          </p:sp>
          <p:sp>
            <p:nvSpPr>
              <p:cNvPr id="41" name="Text5">
                <a:extLst>
                  <a:ext uri="{FF2B5EF4-FFF2-40B4-BE49-F238E27FC236}">
                    <a16:creationId xmlns:a16="http://schemas.microsoft.com/office/drawing/2014/main" id="{7CDF8CCE-9725-8F8A-D6A1-6CAC7EFDA761}"/>
                  </a:ext>
                </a:extLst>
              </p:cNvPr>
              <p:cNvSpPr txBox="1"/>
              <p:nvPr/>
            </p:nvSpPr>
            <p:spPr>
              <a:xfrm>
                <a:off x="8356600" y="3812601"/>
                <a:ext cx="3162300" cy="862904"/>
              </a:xfrm>
              <a:prstGeom prst="rect">
                <a:avLst/>
              </a:prstGeom>
            </p:spPr>
            <p:txBody>
              <a:bodyPr vert="horz" wrap="square" lIns="91440" tIns="45720" rIns="91440" bIns="4572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200" dirty="0">
                    <a:cs typeface="+mn-ea"/>
                    <a:sym typeface="+mn-lt"/>
                  </a:rPr>
                  <a:t>配置设备异常事件（如链路断开、CPU过高）主动发送Trap消息至NMS，实现故障快速响应。</a:t>
                </a:r>
                <a:endParaRPr lang="en-US" dirty="0"/>
              </a:p>
            </p:txBody>
          </p:sp>
          <p:sp>
            <p:nvSpPr>
              <p:cNvPr id="18" name="Number5">
                <a:extLst>
                  <a:ext uri="{FF2B5EF4-FFF2-40B4-BE49-F238E27FC236}">
                    <a16:creationId xmlns:a16="http://schemas.microsoft.com/office/drawing/2014/main" id="{35544EF7-6088-5222-D672-886EDCB3BD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1235" y="3288497"/>
                <a:ext cx="287338" cy="524106"/>
              </a:xfrm>
              <a:prstGeom prst="rect">
                <a:avLst/>
              </a:prstGeom>
              <a:noFill/>
              <a:effectLst/>
            </p:spPr>
            <p:txBody>
              <a:bodyPr wrap="non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>
                  <a:defRPr sz="3200" b="1">
                    <a:gradFill>
                      <a:gsLst>
                        <a:gs pos="0">
                          <a:schemeClr val="accent3">
                            <a:lumMod val="60000"/>
                            <a:lumOff val="40000"/>
                          </a:schemeClr>
                        </a:gs>
                        <a:gs pos="60000">
                          <a:schemeClr val="accent3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3">
                          <a:alpha val="20000"/>
                        </a:schemeClr>
                      </a:outerShdw>
                    </a:effectLst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en-US" altLang="zh-CN" sz="2400" dirty="0">
                    <a:solidFill>
                      <a:schemeClr val="accent1"/>
                    </a:solidFill>
                    <a:effectLst/>
                    <a:cs typeface="+mn-ea"/>
                    <a:sym typeface="+mn-lt"/>
                  </a:rPr>
                  <a:t>5</a:t>
                </a: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1A9EE387-7E1E-1E6B-AA9A-CEAB055CF8D9}"/>
                </a:ext>
              </a:extLst>
            </p:cNvPr>
            <p:cNvGrpSpPr/>
            <p:nvPr/>
          </p:nvGrpSpPr>
          <p:grpSpPr>
            <a:xfrm>
              <a:off x="6121539" y="4738912"/>
              <a:ext cx="5397361" cy="1395188"/>
              <a:chOff x="6121539" y="4738912"/>
              <a:chExt cx="5397361" cy="1395188"/>
            </a:xfrm>
          </p:grpSpPr>
          <p:sp>
            <p:nvSpPr>
              <p:cNvPr id="4" name="Picture6">
                <a:extLst>
                  <a:ext uri="{FF2B5EF4-FFF2-40B4-BE49-F238E27FC236}">
                    <a16:creationId xmlns:a16="http://schemas.microsoft.com/office/drawing/2014/main" id="{53A1A879-F28A-6D10-F6F0-0D4C037DCB59}"/>
                  </a:ext>
                </a:extLst>
              </p:cNvPr>
              <p:cNvSpPr/>
              <p:nvPr/>
            </p:nvSpPr>
            <p:spPr>
              <a:xfrm>
                <a:off x="6121539" y="4738912"/>
                <a:ext cx="1868361" cy="1395188"/>
              </a:xfrm>
              <a:prstGeom prst="roundRect">
                <a:avLst>
                  <a:gd name="adj" fmla="val 5200"/>
                </a:avLst>
              </a:prstGeom>
              <a:blipFill>
                <a:blip r:embed="rId8"/>
                <a:stretch>
                  <a:fillRect l="-6005" r="-6005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3" name="Bullet6">
                <a:extLst>
                  <a:ext uri="{FF2B5EF4-FFF2-40B4-BE49-F238E27FC236}">
                    <a16:creationId xmlns:a16="http://schemas.microsoft.com/office/drawing/2014/main" id="{453AFFFA-28D6-BAE7-102B-98477D22D0AE}"/>
                  </a:ext>
                </a:extLst>
              </p:cNvPr>
              <p:cNvSpPr txBox="1"/>
              <p:nvPr/>
            </p:nvSpPr>
            <p:spPr>
              <a:xfrm>
                <a:off x="8356600" y="4752452"/>
                <a:ext cx="3162300" cy="518746"/>
              </a:xfrm>
              <a:prstGeom prst="rect">
                <a:avLst/>
              </a:prstGeom>
            </p:spPr>
            <p:txBody>
              <a:bodyPr vert="horz" wrap="square" lIns="91440" tIns="45720" rIns="91440" bIns="4572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kern="900" dirty="0">
                    <a:cs typeface="+mn-ea"/>
                    <a:sym typeface="+mn-lt"/>
                  </a:rPr>
                  <a:t>流量过滤与行为监管</a:t>
                </a:r>
                <a:endParaRPr lang="en-US" dirty="0"/>
              </a:p>
            </p:txBody>
          </p:sp>
          <p:sp>
            <p:nvSpPr>
              <p:cNvPr id="44" name="Text6">
                <a:extLst>
                  <a:ext uri="{FF2B5EF4-FFF2-40B4-BE49-F238E27FC236}">
                    <a16:creationId xmlns:a16="http://schemas.microsoft.com/office/drawing/2014/main" id="{7D8FDEF0-6906-8C15-A00F-B3218F0662FE}"/>
                  </a:ext>
                </a:extLst>
              </p:cNvPr>
              <p:cNvSpPr txBox="1"/>
              <p:nvPr/>
            </p:nvSpPr>
            <p:spPr>
              <a:xfrm>
                <a:off x="8356600" y="5271196"/>
                <a:ext cx="3162300" cy="862904"/>
              </a:xfrm>
              <a:prstGeom prst="rect">
                <a:avLst/>
              </a:prstGeom>
            </p:spPr>
            <p:txBody>
              <a:bodyPr vert="horz" wrap="square" lIns="91440" tIns="45720" rIns="91440" bIns="4572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在CORE上部署traffic-filter策略，限制特定IP或端口的流量，防止滥用带宽或恶意攻击。</a:t>
                </a:r>
                <a:endParaRPr lang="en-US" dirty="0"/>
              </a:p>
            </p:txBody>
          </p:sp>
          <p:sp>
            <p:nvSpPr>
              <p:cNvPr id="20" name="Number6">
                <a:extLst>
                  <a:ext uri="{FF2B5EF4-FFF2-40B4-BE49-F238E27FC236}">
                    <a16:creationId xmlns:a16="http://schemas.microsoft.com/office/drawing/2014/main" id="{CB3ABFE8-6452-51FD-D439-6FBB9A2415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1235" y="4747092"/>
                <a:ext cx="287338" cy="524106"/>
              </a:xfrm>
              <a:prstGeom prst="rect">
                <a:avLst/>
              </a:prstGeom>
              <a:noFill/>
              <a:effectLst/>
            </p:spPr>
            <p:txBody>
              <a:bodyPr wrap="non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>
                  <a:defRPr sz="3200" b="1">
                    <a:gradFill>
                      <a:gsLst>
                        <a:gs pos="0">
                          <a:schemeClr val="accent3">
                            <a:lumMod val="60000"/>
                            <a:lumOff val="40000"/>
                          </a:schemeClr>
                        </a:gs>
                        <a:gs pos="60000">
                          <a:schemeClr val="accent3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3">
                          <a:alpha val="20000"/>
                        </a:schemeClr>
                      </a:outerShdw>
                    </a:effectLst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en-US" altLang="zh-CN" sz="2400" dirty="0">
                    <a:solidFill>
                      <a:schemeClr val="accent1"/>
                    </a:solidFill>
                    <a:effectLst/>
                    <a:cs typeface="+mn-ea"/>
                    <a:sym typeface="+mn-lt"/>
                  </a:rPr>
                  <a:t>6</a:t>
                </a: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安全策略与出口控制设计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网络部署与实施细节</a:t>
            </a:r>
            <a:endParaRPr 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zh-CN" altLang="en-US" dirty="0"/>
              <a:t>全面展示各设备的具体配置内容与实施步骤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016dcdd4-39e7-42ce-b9a4-c9d4ffe62628.source.8.zh-Hans.pptx">
            <a:extLst>
              <a:ext uri="{FF2B5EF4-FFF2-40B4-BE49-F238E27FC236}">
                <a16:creationId xmlns:a16="http://schemas.microsoft.com/office/drawing/2014/main" id="{89623872-2FDB-18F4-923A-1747404902F5}"/>
              </a:ext>
            </a:extLst>
          </p:cNvPr>
          <p:cNvGrpSpPr/>
          <p:nvPr/>
        </p:nvGrpSpPr>
        <p:grpSpPr>
          <a:xfrm>
            <a:off x="660400" y="1130300"/>
            <a:ext cx="10858500" cy="5003800"/>
            <a:chOff x="660400" y="1130300"/>
            <a:chExt cx="10858500" cy="500380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5F50FFA-A530-50A4-F22B-30701CA28985}"/>
                </a:ext>
              </a:extLst>
            </p:cNvPr>
            <p:cNvGrpSpPr/>
            <p:nvPr/>
          </p:nvGrpSpPr>
          <p:grpSpPr>
            <a:xfrm>
              <a:off x="660400" y="1905000"/>
              <a:ext cx="1246517" cy="4229100"/>
              <a:chOff x="660396" y="2904949"/>
              <a:chExt cx="3486871" cy="3822878"/>
            </a:xfrm>
          </p:grpSpPr>
          <p:sp>
            <p:nvSpPr>
              <p:cNvPr id="8" name="Text1">
                <a:extLst>
                  <a:ext uri="{FF2B5EF4-FFF2-40B4-BE49-F238E27FC236}">
                    <a16:creationId xmlns:a16="http://schemas.microsoft.com/office/drawing/2014/main" id="{42A09F85-21E5-D579-946F-B71AB49C0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399" y="4148665"/>
                <a:ext cx="3486868" cy="25791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配置主机名（ZQQ Router）、登录密码、Telnet远程访问权限，确保设备基本安全。</a:t>
                </a:r>
                <a:endParaRPr lang="en-US" dirty="0"/>
              </a:p>
            </p:txBody>
          </p:sp>
          <p:sp>
            <p:nvSpPr>
              <p:cNvPr id="9" name="Bullet1">
                <a:extLst>
                  <a:ext uri="{FF2B5EF4-FFF2-40B4-BE49-F238E27FC236}">
                    <a16:creationId xmlns:a16="http://schemas.microsoft.com/office/drawing/2014/main" id="{4E34910B-D4AF-7E14-22F7-4496CC200965}"/>
                  </a:ext>
                </a:extLst>
              </p:cNvPr>
              <p:cNvSpPr txBox="1"/>
              <p:nvPr/>
            </p:nvSpPr>
            <p:spPr>
              <a:xfrm>
                <a:off x="660396" y="3429000"/>
                <a:ext cx="3486863" cy="719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b="1" dirty="0">
                    <a:cs typeface="+mn-ea"/>
                    <a:sym typeface="+mn-lt"/>
                  </a:rPr>
                  <a:t>基础参数设置</a:t>
                </a:r>
                <a:endParaRPr lang="en-US" dirty="0"/>
              </a:p>
            </p:txBody>
          </p:sp>
          <p:sp>
            <p:nvSpPr>
              <p:cNvPr id="29" name="Number1">
                <a:extLst>
                  <a:ext uri="{FF2B5EF4-FFF2-40B4-BE49-F238E27FC236}">
                    <a16:creationId xmlns:a16="http://schemas.microsoft.com/office/drawing/2014/main" id="{FEB1C0B4-09E9-4028-F4F8-55DA48508E64}"/>
                  </a:ext>
                </a:extLst>
              </p:cNvPr>
              <p:cNvSpPr txBox="1"/>
              <p:nvPr/>
            </p:nvSpPr>
            <p:spPr>
              <a:xfrm>
                <a:off x="660399" y="2904949"/>
                <a:ext cx="3486863" cy="5240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b" anchorCtr="0">
                <a:normAutofit fontScale="92500" lnSpcReduction="10000"/>
              </a:bodyPr>
              <a:lstStyle/>
              <a:p>
                <a:pPr>
                  <a:buSzPct val="25000"/>
                </a:pPr>
                <a:r>
                  <a:rPr lang="en-US" altLang="zh-CN" sz="3600" dirty="0">
                    <a:solidFill>
                      <a:schemeClr val="accent1"/>
                    </a:solidFill>
                    <a:cs typeface="+mn-ea"/>
                    <a:sym typeface="+mn-lt"/>
                  </a:rPr>
                  <a:t>1</a:t>
                </a: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2161E2F-B24B-7C02-26A8-D95C1E508942}"/>
                </a:ext>
              </a:extLst>
            </p:cNvPr>
            <p:cNvGrpSpPr/>
            <p:nvPr/>
          </p:nvGrpSpPr>
          <p:grpSpPr>
            <a:xfrm>
              <a:off x="2033542" y="1905000"/>
              <a:ext cx="1246517" cy="4229100"/>
              <a:chOff x="4346213" y="2904949"/>
              <a:chExt cx="3486871" cy="3822878"/>
            </a:xfrm>
          </p:grpSpPr>
          <p:sp>
            <p:nvSpPr>
              <p:cNvPr id="25" name="Text2">
                <a:extLst>
                  <a:ext uri="{FF2B5EF4-FFF2-40B4-BE49-F238E27FC236}">
                    <a16:creationId xmlns:a16="http://schemas.microsoft.com/office/drawing/2014/main" id="{73C61F96-A54D-09C4-95DE-A46C826EC2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46216" y="4148665"/>
                <a:ext cx="3486868" cy="25791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G0/0/0连接CORE，IP为192.168.204.1/24；G0/0/1连接外网，IP为1.1.1.1/24；G0/0/2备用。</a:t>
                </a:r>
                <a:endParaRPr lang="en-US" dirty="0"/>
              </a:p>
            </p:txBody>
          </p:sp>
          <p:sp>
            <p:nvSpPr>
              <p:cNvPr id="26" name="Bullet2">
                <a:extLst>
                  <a:ext uri="{FF2B5EF4-FFF2-40B4-BE49-F238E27FC236}">
                    <a16:creationId xmlns:a16="http://schemas.microsoft.com/office/drawing/2014/main" id="{5D45070A-8596-56EC-2837-24D7C171A6B9}"/>
                  </a:ext>
                </a:extLst>
              </p:cNvPr>
              <p:cNvSpPr txBox="1"/>
              <p:nvPr/>
            </p:nvSpPr>
            <p:spPr>
              <a:xfrm>
                <a:off x="4346213" y="3429000"/>
                <a:ext cx="3486863" cy="719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b="1" dirty="0">
                    <a:cs typeface="+mn-ea"/>
                    <a:sym typeface="+mn-lt"/>
                  </a:rPr>
                  <a:t>接口IP地址分配</a:t>
                </a:r>
                <a:endParaRPr lang="en-US" dirty="0"/>
              </a:p>
            </p:txBody>
          </p:sp>
          <p:sp>
            <p:nvSpPr>
              <p:cNvPr id="27" name="Number2">
                <a:extLst>
                  <a:ext uri="{FF2B5EF4-FFF2-40B4-BE49-F238E27FC236}">
                    <a16:creationId xmlns:a16="http://schemas.microsoft.com/office/drawing/2014/main" id="{C0BD62BD-5B98-A63D-FBCB-3497A0A2192D}"/>
                  </a:ext>
                </a:extLst>
              </p:cNvPr>
              <p:cNvSpPr txBox="1"/>
              <p:nvPr/>
            </p:nvSpPr>
            <p:spPr>
              <a:xfrm>
                <a:off x="4346216" y="2904949"/>
                <a:ext cx="3486863" cy="5240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b" anchorCtr="0">
                <a:normAutofit fontScale="92500" lnSpcReduction="10000"/>
              </a:bodyPr>
              <a:lstStyle/>
              <a:p>
                <a:pPr>
                  <a:buSzPct val="25000"/>
                </a:pPr>
                <a:r>
                  <a:rPr lang="en-US" altLang="zh-CN" sz="3600" dirty="0">
                    <a:solidFill>
                      <a:schemeClr val="accent1"/>
                    </a:solidFill>
                    <a:cs typeface="+mn-ea"/>
                    <a:sym typeface="+mn-lt"/>
                  </a:rPr>
                  <a:t>2</a:t>
                </a: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429E87B2-B424-CEA2-98DA-4DD706AE4F7A}"/>
                </a:ext>
              </a:extLst>
            </p:cNvPr>
            <p:cNvGrpSpPr/>
            <p:nvPr/>
          </p:nvGrpSpPr>
          <p:grpSpPr>
            <a:xfrm>
              <a:off x="3406683" y="1905000"/>
              <a:ext cx="1246516" cy="4229100"/>
              <a:chOff x="8032028" y="2904949"/>
              <a:chExt cx="3486867" cy="3822878"/>
            </a:xfrm>
          </p:grpSpPr>
          <p:sp>
            <p:nvSpPr>
              <p:cNvPr id="45" name="Text3">
                <a:extLst>
                  <a:ext uri="{FF2B5EF4-FFF2-40B4-BE49-F238E27FC236}">
                    <a16:creationId xmlns:a16="http://schemas.microsoft.com/office/drawing/2014/main" id="{F9179235-2B9D-3539-43A8-AB998EDFCA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32028" y="4148665"/>
                <a:ext cx="3486867" cy="25791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启用OSPF进程1，Area 0，宣告192.168.204.0/24网段，与CORE建立邻居关系，同步路由表。</a:t>
                </a:r>
                <a:endParaRPr lang="en-US" dirty="0"/>
              </a:p>
            </p:txBody>
          </p:sp>
          <p:sp>
            <p:nvSpPr>
              <p:cNvPr id="46" name="Bullet3">
                <a:extLst>
                  <a:ext uri="{FF2B5EF4-FFF2-40B4-BE49-F238E27FC236}">
                    <a16:creationId xmlns:a16="http://schemas.microsoft.com/office/drawing/2014/main" id="{52A0CC82-6EBE-93B4-0FAC-287C9EF8CAA5}"/>
                  </a:ext>
                </a:extLst>
              </p:cNvPr>
              <p:cNvSpPr txBox="1"/>
              <p:nvPr/>
            </p:nvSpPr>
            <p:spPr>
              <a:xfrm>
                <a:off x="8032028" y="3429000"/>
                <a:ext cx="3486864" cy="719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b="1" dirty="0">
                    <a:cs typeface="+mn-ea"/>
                    <a:sym typeface="+mn-lt"/>
                  </a:rPr>
                  <a:t>OSPF区域配置</a:t>
                </a:r>
                <a:endParaRPr lang="en-US" dirty="0"/>
              </a:p>
            </p:txBody>
          </p:sp>
          <p:sp>
            <p:nvSpPr>
              <p:cNvPr id="47" name="Number3">
                <a:extLst>
                  <a:ext uri="{FF2B5EF4-FFF2-40B4-BE49-F238E27FC236}">
                    <a16:creationId xmlns:a16="http://schemas.microsoft.com/office/drawing/2014/main" id="{97D981FF-35A7-5952-FD97-75D14E885063}"/>
                  </a:ext>
                </a:extLst>
              </p:cNvPr>
              <p:cNvSpPr txBox="1"/>
              <p:nvPr/>
            </p:nvSpPr>
            <p:spPr>
              <a:xfrm>
                <a:off x="8032031" y="2904949"/>
                <a:ext cx="3486864" cy="5240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b" anchorCtr="0">
                <a:normAutofit fontScale="92500" lnSpcReduction="10000"/>
              </a:bodyPr>
              <a:lstStyle/>
              <a:p>
                <a:pPr>
                  <a:buSzPct val="25000"/>
                </a:pPr>
                <a:r>
                  <a:rPr lang="en-US" altLang="zh-CN" sz="3600" dirty="0">
                    <a:solidFill>
                      <a:schemeClr val="accent1"/>
                    </a:solidFill>
                    <a:cs typeface="+mn-ea"/>
                    <a:sym typeface="+mn-lt"/>
                  </a:rPr>
                  <a:t>3</a:t>
                </a: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E80F933-ACEA-F914-B2DA-D3AF26209C2D}"/>
                </a:ext>
              </a:extLst>
            </p:cNvPr>
            <p:cNvGrpSpPr/>
            <p:nvPr/>
          </p:nvGrpSpPr>
          <p:grpSpPr>
            <a:xfrm>
              <a:off x="4779824" y="1905000"/>
              <a:ext cx="1246516" cy="4229100"/>
              <a:chOff x="8032028" y="2904949"/>
              <a:chExt cx="3486867" cy="3822878"/>
            </a:xfrm>
          </p:grpSpPr>
          <p:sp>
            <p:nvSpPr>
              <p:cNvPr id="34" name="Text4">
                <a:extLst>
                  <a:ext uri="{FF2B5EF4-FFF2-40B4-BE49-F238E27FC236}">
                    <a16:creationId xmlns:a16="http://schemas.microsoft.com/office/drawing/2014/main" id="{3B38173A-D80E-26DE-590D-46BD2B70F4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32028" y="4148665"/>
                <a:ext cx="3486867" cy="25791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配置默认路由指向外网网关1.1.1.254，确保内网可通过Router访问Internet。</a:t>
                </a:r>
                <a:endParaRPr lang="en-US" dirty="0"/>
              </a:p>
            </p:txBody>
          </p:sp>
          <p:sp>
            <p:nvSpPr>
              <p:cNvPr id="35" name="Bullet4">
                <a:extLst>
                  <a:ext uri="{FF2B5EF4-FFF2-40B4-BE49-F238E27FC236}">
                    <a16:creationId xmlns:a16="http://schemas.microsoft.com/office/drawing/2014/main" id="{F3BBCB0D-6EA5-D43D-06FA-527DDB1CB74B}"/>
                  </a:ext>
                </a:extLst>
              </p:cNvPr>
              <p:cNvSpPr txBox="1"/>
              <p:nvPr/>
            </p:nvSpPr>
            <p:spPr>
              <a:xfrm>
                <a:off x="8032028" y="3429000"/>
                <a:ext cx="3486864" cy="719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 fontScale="92500" lnSpcReduction="10000"/>
              </a:bodyPr>
              <a:lstStyle/>
              <a:p>
                <a:pPr>
                  <a:buSzPct val="25000"/>
                </a:pPr>
                <a:r>
                  <a:rPr lang="zh-CN" altLang="en-US" b="1" dirty="0">
                    <a:cs typeface="+mn-ea"/>
                    <a:sym typeface="+mn-lt"/>
                  </a:rPr>
                  <a:t>静态路由与默认路由</a:t>
                </a:r>
                <a:endParaRPr lang="en-US" dirty="0"/>
              </a:p>
            </p:txBody>
          </p:sp>
          <p:sp>
            <p:nvSpPr>
              <p:cNvPr id="36" name="Number4">
                <a:extLst>
                  <a:ext uri="{FF2B5EF4-FFF2-40B4-BE49-F238E27FC236}">
                    <a16:creationId xmlns:a16="http://schemas.microsoft.com/office/drawing/2014/main" id="{F57731D7-3371-C7B5-8094-2DD1CCA63C41}"/>
                  </a:ext>
                </a:extLst>
              </p:cNvPr>
              <p:cNvSpPr txBox="1"/>
              <p:nvPr/>
            </p:nvSpPr>
            <p:spPr>
              <a:xfrm>
                <a:off x="8032031" y="2904949"/>
                <a:ext cx="3486864" cy="5240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b" anchorCtr="0">
                <a:normAutofit fontScale="92500" lnSpcReduction="10000"/>
              </a:bodyPr>
              <a:lstStyle/>
              <a:p>
                <a:pPr>
                  <a:buSzPct val="25000"/>
                </a:pPr>
                <a:r>
                  <a:rPr lang="en-US" altLang="zh-CN" sz="3600" dirty="0">
                    <a:solidFill>
                      <a:schemeClr val="accent1"/>
                    </a:solidFill>
                    <a:cs typeface="+mn-ea"/>
                    <a:sym typeface="+mn-lt"/>
                  </a:rPr>
                  <a:t>4</a:t>
                </a: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5248C3FD-EC89-6513-27CA-BC9BC7E6D0FB}"/>
                </a:ext>
              </a:extLst>
            </p:cNvPr>
            <p:cNvGrpSpPr/>
            <p:nvPr/>
          </p:nvGrpSpPr>
          <p:grpSpPr>
            <a:xfrm>
              <a:off x="6152964" y="1905000"/>
              <a:ext cx="1246516" cy="4229100"/>
              <a:chOff x="8032028" y="2904949"/>
              <a:chExt cx="3486867" cy="3822878"/>
            </a:xfrm>
          </p:grpSpPr>
          <p:sp>
            <p:nvSpPr>
              <p:cNvPr id="39" name="Text5">
                <a:extLst>
                  <a:ext uri="{FF2B5EF4-FFF2-40B4-BE49-F238E27FC236}">
                    <a16:creationId xmlns:a16="http://schemas.microsoft.com/office/drawing/2014/main" id="{2077F41B-DF0B-D39B-56F9-A11C4D8378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32028" y="4148665"/>
                <a:ext cx="3486867" cy="25791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配置Easy IP实现内网上网；配置NAT Server将192.168.100.1:80映射为公网可访问服务。</a:t>
                </a:r>
                <a:endParaRPr lang="en-US" dirty="0"/>
              </a:p>
            </p:txBody>
          </p:sp>
          <p:sp>
            <p:nvSpPr>
              <p:cNvPr id="40" name="Bullet5">
                <a:extLst>
                  <a:ext uri="{FF2B5EF4-FFF2-40B4-BE49-F238E27FC236}">
                    <a16:creationId xmlns:a16="http://schemas.microsoft.com/office/drawing/2014/main" id="{F361B28E-4116-E0C0-F238-F0A237327D86}"/>
                  </a:ext>
                </a:extLst>
              </p:cNvPr>
              <p:cNvSpPr txBox="1"/>
              <p:nvPr/>
            </p:nvSpPr>
            <p:spPr>
              <a:xfrm>
                <a:off x="8032028" y="3429000"/>
                <a:ext cx="3486864" cy="719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b="1" dirty="0">
                    <a:cs typeface="+mn-ea"/>
                    <a:sym typeface="+mn-lt"/>
                  </a:rPr>
                  <a:t>NAT地址转换规则</a:t>
                </a:r>
                <a:endParaRPr lang="en-US" dirty="0"/>
              </a:p>
            </p:txBody>
          </p:sp>
          <p:sp>
            <p:nvSpPr>
              <p:cNvPr id="41" name="Number5">
                <a:extLst>
                  <a:ext uri="{FF2B5EF4-FFF2-40B4-BE49-F238E27FC236}">
                    <a16:creationId xmlns:a16="http://schemas.microsoft.com/office/drawing/2014/main" id="{77C82DCB-F596-A262-E347-14D394813ABF}"/>
                  </a:ext>
                </a:extLst>
              </p:cNvPr>
              <p:cNvSpPr txBox="1"/>
              <p:nvPr/>
            </p:nvSpPr>
            <p:spPr>
              <a:xfrm>
                <a:off x="8032031" y="2904949"/>
                <a:ext cx="3486864" cy="5240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b" anchorCtr="0">
                <a:normAutofit fontScale="92500" lnSpcReduction="10000"/>
              </a:bodyPr>
              <a:lstStyle/>
              <a:p>
                <a:pPr>
                  <a:buSzPct val="25000"/>
                </a:pPr>
                <a:r>
                  <a:rPr lang="en-US" altLang="zh-CN" sz="3600" dirty="0">
                    <a:solidFill>
                      <a:schemeClr val="accent1"/>
                    </a:solidFill>
                    <a:cs typeface="+mn-ea"/>
                    <a:sym typeface="+mn-lt"/>
                  </a:rPr>
                  <a:t>5</a:t>
                </a: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8071CA8C-D3BD-2C3F-074E-776F098422A3}"/>
                </a:ext>
              </a:extLst>
            </p:cNvPr>
            <p:cNvGrpSpPr/>
            <p:nvPr/>
          </p:nvGrpSpPr>
          <p:grpSpPr>
            <a:xfrm>
              <a:off x="7526104" y="1905000"/>
              <a:ext cx="1246516" cy="4229100"/>
              <a:chOff x="8032028" y="2904949"/>
              <a:chExt cx="3486867" cy="3822878"/>
            </a:xfrm>
          </p:grpSpPr>
          <p:sp>
            <p:nvSpPr>
              <p:cNvPr id="44" name="Text6">
                <a:extLst>
                  <a:ext uri="{FF2B5EF4-FFF2-40B4-BE49-F238E27FC236}">
                    <a16:creationId xmlns:a16="http://schemas.microsoft.com/office/drawing/2014/main" id="{9797502C-F16B-BC0A-0711-B52243A01A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32028" y="4148665"/>
                <a:ext cx="3486867" cy="25791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配置SNMPv3用户、组、视图，启用Trap通知，实现与NMS平台联动监控。</a:t>
                </a:r>
                <a:endParaRPr lang="en-US" dirty="0"/>
              </a:p>
            </p:txBody>
          </p:sp>
          <p:sp>
            <p:nvSpPr>
              <p:cNvPr id="48" name="Bullet6">
                <a:extLst>
                  <a:ext uri="{FF2B5EF4-FFF2-40B4-BE49-F238E27FC236}">
                    <a16:creationId xmlns:a16="http://schemas.microsoft.com/office/drawing/2014/main" id="{73176C42-FC89-1652-9013-78AB9EA63990}"/>
                  </a:ext>
                </a:extLst>
              </p:cNvPr>
              <p:cNvSpPr txBox="1"/>
              <p:nvPr/>
            </p:nvSpPr>
            <p:spPr>
              <a:xfrm>
                <a:off x="8032028" y="3429001"/>
                <a:ext cx="3486864" cy="719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b="1" dirty="0">
                    <a:cs typeface="+mn-ea"/>
                    <a:sym typeface="+mn-lt"/>
                  </a:rPr>
                  <a:t>SNMP监控集成</a:t>
                </a:r>
                <a:endParaRPr lang="en-US" dirty="0"/>
              </a:p>
            </p:txBody>
          </p:sp>
          <p:sp>
            <p:nvSpPr>
              <p:cNvPr id="49" name="Number6">
                <a:extLst>
                  <a:ext uri="{FF2B5EF4-FFF2-40B4-BE49-F238E27FC236}">
                    <a16:creationId xmlns:a16="http://schemas.microsoft.com/office/drawing/2014/main" id="{2E7F91A8-7C53-BBEB-4268-F26A7CB0DFAC}"/>
                  </a:ext>
                </a:extLst>
              </p:cNvPr>
              <p:cNvSpPr txBox="1"/>
              <p:nvPr/>
            </p:nvSpPr>
            <p:spPr>
              <a:xfrm>
                <a:off x="8032031" y="2904949"/>
                <a:ext cx="3486864" cy="5240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b" anchorCtr="0">
                <a:normAutofit fontScale="92500" lnSpcReduction="10000"/>
              </a:bodyPr>
              <a:lstStyle/>
              <a:p>
                <a:pPr>
                  <a:buSzPct val="25000"/>
                </a:pPr>
                <a:r>
                  <a:rPr lang="en-US" altLang="zh-CN" sz="3600" dirty="0">
                    <a:solidFill>
                      <a:schemeClr val="accent1"/>
                    </a:solidFill>
                    <a:cs typeface="+mn-ea"/>
                    <a:sym typeface="+mn-lt"/>
                  </a:rPr>
                  <a:t>6</a:t>
                </a:r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EFDDA9E8-2563-755A-2C81-A7352ADF69F3}"/>
                </a:ext>
              </a:extLst>
            </p:cNvPr>
            <p:cNvGrpSpPr/>
            <p:nvPr/>
          </p:nvGrpSpPr>
          <p:grpSpPr>
            <a:xfrm>
              <a:off x="8899244" y="1905000"/>
              <a:ext cx="1246516" cy="4229100"/>
              <a:chOff x="8032028" y="2904949"/>
              <a:chExt cx="3486867" cy="3822878"/>
            </a:xfrm>
          </p:grpSpPr>
          <p:sp>
            <p:nvSpPr>
              <p:cNvPr id="52" name="Text7">
                <a:extLst>
                  <a:ext uri="{FF2B5EF4-FFF2-40B4-BE49-F238E27FC236}">
                    <a16:creationId xmlns:a16="http://schemas.microsoft.com/office/drawing/2014/main" id="{E0645B2C-9730-03B9-7C0B-41577DC19F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32028" y="4148665"/>
                <a:ext cx="3486867" cy="25791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kumimoji="0" lang="zh-CN" altLang="en-US" sz="120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关闭不必要的服务（如HTTP、FTP），开启ACL过滤非法流量，提升设备自身安全性。</a:t>
                </a:r>
                <a:endParaRPr lang="en-US" dirty="0"/>
              </a:p>
            </p:txBody>
          </p:sp>
          <p:sp>
            <p:nvSpPr>
              <p:cNvPr id="53" name="Bullet7">
                <a:extLst>
                  <a:ext uri="{FF2B5EF4-FFF2-40B4-BE49-F238E27FC236}">
                    <a16:creationId xmlns:a16="http://schemas.microsoft.com/office/drawing/2014/main" id="{854F39E9-CA16-E02F-7C0C-AD250497B20C}"/>
                  </a:ext>
                </a:extLst>
              </p:cNvPr>
              <p:cNvSpPr txBox="1"/>
              <p:nvPr/>
            </p:nvSpPr>
            <p:spPr>
              <a:xfrm>
                <a:off x="8032031" y="3429000"/>
                <a:ext cx="3486861" cy="853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b="1" dirty="0">
                    <a:cs typeface="+mn-ea"/>
                    <a:sym typeface="+mn-lt"/>
                  </a:rPr>
                  <a:t>安全策略加固</a:t>
                </a:r>
                <a:endParaRPr lang="en-US" dirty="0"/>
              </a:p>
            </p:txBody>
          </p:sp>
          <p:sp>
            <p:nvSpPr>
              <p:cNvPr id="54" name="Number7">
                <a:extLst>
                  <a:ext uri="{FF2B5EF4-FFF2-40B4-BE49-F238E27FC236}">
                    <a16:creationId xmlns:a16="http://schemas.microsoft.com/office/drawing/2014/main" id="{DF0CF5C1-7CB8-FCF0-E4D8-7DF53EBC4341}"/>
                  </a:ext>
                </a:extLst>
              </p:cNvPr>
              <p:cNvSpPr txBox="1"/>
              <p:nvPr/>
            </p:nvSpPr>
            <p:spPr>
              <a:xfrm>
                <a:off x="8032031" y="2904949"/>
                <a:ext cx="3486864" cy="5240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b" anchorCtr="0">
                <a:normAutofit fontScale="92500" lnSpcReduction="10000"/>
              </a:bodyPr>
              <a:lstStyle/>
              <a:p>
                <a:pPr>
                  <a:buSzPct val="25000"/>
                </a:pPr>
                <a:r>
                  <a:rPr lang="en-US" altLang="zh-CN" sz="3600" dirty="0">
                    <a:solidFill>
                      <a:schemeClr val="accent1"/>
                    </a:solidFill>
                    <a:cs typeface="+mn-ea"/>
                    <a:sym typeface="+mn-lt"/>
                  </a:rPr>
                  <a:t>7</a:t>
                </a:r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8C24D118-323D-A9A1-E6C6-3820DF60EA4A}"/>
                </a:ext>
              </a:extLst>
            </p:cNvPr>
            <p:cNvGrpSpPr/>
            <p:nvPr/>
          </p:nvGrpSpPr>
          <p:grpSpPr>
            <a:xfrm>
              <a:off x="10272384" y="1905000"/>
              <a:ext cx="1246516" cy="4229100"/>
              <a:chOff x="8032028" y="2904949"/>
              <a:chExt cx="3486867" cy="3822878"/>
            </a:xfrm>
          </p:grpSpPr>
          <p:sp>
            <p:nvSpPr>
              <p:cNvPr id="56" name="Text8">
                <a:extLst>
                  <a:ext uri="{FF2B5EF4-FFF2-40B4-BE49-F238E27FC236}">
                    <a16:creationId xmlns:a16="http://schemas.microsoft.com/office/drawing/2014/main" id="{72D0D768-B636-87B3-0B06-34C23EA4E6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32028" y="4148665"/>
                <a:ext cx="3486867" cy="25791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配置Syslog日志记录，同步NTP时间，便于审计与故障回溯。</a:t>
                </a:r>
                <a:endParaRPr lang="en-US" dirty="0"/>
              </a:p>
            </p:txBody>
          </p:sp>
          <p:sp>
            <p:nvSpPr>
              <p:cNvPr id="57" name="Bullet8">
                <a:extLst>
                  <a:ext uri="{FF2B5EF4-FFF2-40B4-BE49-F238E27FC236}">
                    <a16:creationId xmlns:a16="http://schemas.microsoft.com/office/drawing/2014/main" id="{7E0DE874-57FE-D3A6-F4C1-C2C3208DBD49}"/>
                  </a:ext>
                </a:extLst>
              </p:cNvPr>
              <p:cNvSpPr txBox="1"/>
              <p:nvPr/>
            </p:nvSpPr>
            <p:spPr>
              <a:xfrm>
                <a:off x="8032028" y="3429000"/>
                <a:ext cx="3486864" cy="719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b="1" dirty="0">
                    <a:cs typeface="+mn-ea"/>
                    <a:sym typeface="+mn-lt"/>
                  </a:rPr>
                  <a:t>日志与时间同步</a:t>
                </a:r>
                <a:endParaRPr lang="en-US" dirty="0"/>
              </a:p>
            </p:txBody>
          </p:sp>
          <p:sp>
            <p:nvSpPr>
              <p:cNvPr id="58" name="Number8">
                <a:extLst>
                  <a:ext uri="{FF2B5EF4-FFF2-40B4-BE49-F238E27FC236}">
                    <a16:creationId xmlns:a16="http://schemas.microsoft.com/office/drawing/2014/main" id="{8D30808F-4C39-3DE5-FD1D-B5039FCE9571}"/>
                  </a:ext>
                </a:extLst>
              </p:cNvPr>
              <p:cNvSpPr txBox="1"/>
              <p:nvPr/>
            </p:nvSpPr>
            <p:spPr>
              <a:xfrm>
                <a:off x="8032031" y="2904949"/>
                <a:ext cx="3486864" cy="5240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b" anchorCtr="0">
                <a:normAutofit fontScale="92500" lnSpcReduction="10000"/>
              </a:bodyPr>
              <a:lstStyle/>
              <a:p>
                <a:pPr>
                  <a:buSzPct val="25000"/>
                </a:pPr>
                <a:r>
                  <a:rPr lang="en-US" altLang="zh-CN" sz="3600" dirty="0">
                    <a:solidFill>
                      <a:schemeClr val="accent1"/>
                    </a:solidFill>
                    <a:cs typeface="+mn-ea"/>
                    <a:sym typeface="+mn-lt"/>
                  </a:rPr>
                  <a:t>8</a:t>
                </a:r>
              </a:p>
            </p:txBody>
          </p:sp>
        </p:grpSp>
        <p:sp>
          <p:nvSpPr>
            <p:cNvPr id="7" name="Title">
              <a:extLst>
                <a:ext uri="{FF2B5EF4-FFF2-40B4-BE49-F238E27FC236}">
                  <a16:creationId xmlns:a16="http://schemas.microsoft.com/office/drawing/2014/main" id="{BDCFB081-C8BC-6A4F-3951-45ADC1EE3C7A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5937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defTabSz="91376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完成基础设置、IP编址、OSPF、NAT及SNMP配置</a:t>
              </a:r>
              <a:endParaRPr lang="en-US" dirty="0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CD06F9B3-FFF0-6EED-307C-6E02C46E66B9}"/>
                </a:ext>
              </a:extLst>
            </p:cNvPr>
            <p:cNvCxnSpPr>
              <a:cxnSpLocks/>
            </p:cNvCxnSpPr>
            <p:nvPr/>
          </p:nvCxnSpPr>
          <p:spPr>
            <a:xfrm>
              <a:off x="1970229" y="1880608"/>
              <a:ext cx="0" cy="4253490"/>
            </a:xfrm>
            <a:prstGeom prst="line">
              <a:avLst/>
            </a:prstGeom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94F8C2C-E547-6EF8-D5CD-A9B71E4045F3}"/>
                </a:ext>
              </a:extLst>
            </p:cNvPr>
            <p:cNvCxnSpPr>
              <a:cxnSpLocks/>
            </p:cNvCxnSpPr>
            <p:nvPr/>
          </p:nvCxnSpPr>
          <p:spPr>
            <a:xfrm>
              <a:off x="3343371" y="1908707"/>
              <a:ext cx="0" cy="4225391"/>
            </a:xfrm>
            <a:prstGeom prst="line">
              <a:avLst/>
            </a:prstGeom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B11ACA2-6D4B-4DDD-5F4C-2D6CFCFD3248}"/>
                </a:ext>
              </a:extLst>
            </p:cNvPr>
            <p:cNvCxnSpPr>
              <a:cxnSpLocks/>
            </p:cNvCxnSpPr>
            <p:nvPr/>
          </p:nvCxnSpPr>
          <p:spPr>
            <a:xfrm>
              <a:off x="4716511" y="1908707"/>
              <a:ext cx="0" cy="4225391"/>
            </a:xfrm>
            <a:prstGeom prst="line">
              <a:avLst/>
            </a:prstGeom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BF6E87EC-FA57-5145-ED3E-B12DF90111DF}"/>
                </a:ext>
              </a:extLst>
            </p:cNvPr>
            <p:cNvCxnSpPr>
              <a:cxnSpLocks/>
            </p:cNvCxnSpPr>
            <p:nvPr/>
          </p:nvCxnSpPr>
          <p:spPr>
            <a:xfrm>
              <a:off x="6089652" y="1908707"/>
              <a:ext cx="0" cy="4225391"/>
            </a:xfrm>
            <a:prstGeom prst="line">
              <a:avLst/>
            </a:prstGeom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B336D8C7-8EA2-808B-642C-FEE225C62BF8}"/>
                </a:ext>
              </a:extLst>
            </p:cNvPr>
            <p:cNvCxnSpPr>
              <a:cxnSpLocks/>
            </p:cNvCxnSpPr>
            <p:nvPr/>
          </p:nvCxnSpPr>
          <p:spPr>
            <a:xfrm>
              <a:off x="7462792" y="1908707"/>
              <a:ext cx="0" cy="4225391"/>
            </a:xfrm>
            <a:prstGeom prst="line">
              <a:avLst/>
            </a:prstGeom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C822285-A360-3D51-F6FA-E2638BB1F46F}"/>
                </a:ext>
              </a:extLst>
            </p:cNvPr>
            <p:cNvCxnSpPr>
              <a:cxnSpLocks/>
            </p:cNvCxnSpPr>
            <p:nvPr/>
          </p:nvCxnSpPr>
          <p:spPr>
            <a:xfrm>
              <a:off x="8835932" y="1908707"/>
              <a:ext cx="0" cy="4225391"/>
            </a:xfrm>
            <a:prstGeom prst="line">
              <a:avLst/>
            </a:prstGeom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FFF6B2A8-BDD8-F9CA-67CC-C105A7C9E6F8}"/>
                </a:ext>
              </a:extLst>
            </p:cNvPr>
            <p:cNvCxnSpPr>
              <a:cxnSpLocks/>
            </p:cNvCxnSpPr>
            <p:nvPr/>
          </p:nvCxnSpPr>
          <p:spPr>
            <a:xfrm>
              <a:off x="10209072" y="1908707"/>
              <a:ext cx="0" cy="4225391"/>
            </a:xfrm>
            <a:prstGeom prst="line">
              <a:avLst/>
            </a:prstGeom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标题 429496729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路由器（Router）配置实施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0973a96d-f47d-45df-81e6-1b26cd55f852.source.8.zh-Hans.pptx">
            <a:extLst>
              <a:ext uri="{FF2B5EF4-FFF2-40B4-BE49-F238E27FC236}">
                <a16:creationId xmlns:a16="http://schemas.microsoft.com/office/drawing/2014/main" id="{FE71D113-0D4A-260C-0166-7631FFDEA69F}"/>
              </a:ext>
            </a:extLst>
          </p:cNvPr>
          <p:cNvGrpSpPr/>
          <p:nvPr/>
        </p:nvGrpSpPr>
        <p:grpSpPr>
          <a:xfrm>
            <a:off x="660399" y="1130300"/>
            <a:ext cx="10858501" cy="5003800"/>
            <a:chOff x="660399" y="1130300"/>
            <a:chExt cx="10858501" cy="5003800"/>
          </a:xfrm>
        </p:grpSpPr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8A1B2F6F-57EF-7D4A-1F3A-FE0AB8E231E1}"/>
                </a:ext>
              </a:extLst>
            </p:cNvPr>
            <p:cNvCxnSpPr>
              <a:cxnSpLocks/>
            </p:cNvCxnSpPr>
            <p:nvPr/>
          </p:nvCxnSpPr>
          <p:spPr>
            <a:xfrm>
              <a:off x="2876550" y="2648009"/>
              <a:ext cx="219282" cy="1"/>
            </a:xfrm>
            <a:prstGeom prst="line">
              <a:avLst/>
            </a:prstGeom>
            <a:ln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E712468B-1AF6-75AB-E476-4CDE75E1B096}"/>
                </a:ext>
              </a:extLst>
            </p:cNvPr>
            <p:cNvCxnSpPr>
              <a:cxnSpLocks/>
            </p:cNvCxnSpPr>
            <p:nvPr/>
          </p:nvCxnSpPr>
          <p:spPr>
            <a:xfrm>
              <a:off x="2876550" y="3954232"/>
              <a:ext cx="219282" cy="1"/>
            </a:xfrm>
            <a:prstGeom prst="line">
              <a:avLst/>
            </a:prstGeom>
            <a:ln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连接符: 肘形 171">
              <a:extLst>
                <a:ext uri="{FF2B5EF4-FFF2-40B4-BE49-F238E27FC236}">
                  <a16:creationId xmlns:a16="http://schemas.microsoft.com/office/drawing/2014/main" id="{6C0965C2-554A-FAA5-FCE0-24A6B7400D28}"/>
                </a:ext>
              </a:extLst>
            </p:cNvPr>
            <p:cNvCxnSpPr>
              <a:cxnSpLocks/>
              <a:stCxn id="188" idx="1"/>
              <a:endCxn id="179" idx="1"/>
            </p:cNvCxnSpPr>
            <p:nvPr/>
          </p:nvCxnSpPr>
          <p:spPr>
            <a:xfrm rot="10800000" flipV="1">
              <a:off x="7527787" y="1341786"/>
              <a:ext cx="12700" cy="3918669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D3C8F6E6-628A-69F4-56C6-604BD15DAD62}"/>
                </a:ext>
              </a:extLst>
            </p:cNvPr>
            <p:cNvCxnSpPr>
              <a:cxnSpLocks/>
            </p:cNvCxnSpPr>
            <p:nvPr/>
          </p:nvCxnSpPr>
          <p:spPr>
            <a:xfrm>
              <a:off x="7308505" y="2648009"/>
              <a:ext cx="219282" cy="1"/>
            </a:xfrm>
            <a:prstGeom prst="line">
              <a:avLst/>
            </a:prstGeom>
            <a:ln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5F0A353A-EBA7-B152-AD38-9D83AB8988EA}"/>
                </a:ext>
              </a:extLst>
            </p:cNvPr>
            <p:cNvCxnSpPr>
              <a:cxnSpLocks/>
            </p:cNvCxnSpPr>
            <p:nvPr/>
          </p:nvCxnSpPr>
          <p:spPr>
            <a:xfrm>
              <a:off x="7308505" y="3954232"/>
              <a:ext cx="219282" cy="1"/>
            </a:xfrm>
            <a:prstGeom prst="line">
              <a:avLst/>
            </a:prstGeom>
            <a:ln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连接符: 肘形 69">
              <a:extLst>
                <a:ext uri="{FF2B5EF4-FFF2-40B4-BE49-F238E27FC236}">
                  <a16:creationId xmlns:a16="http://schemas.microsoft.com/office/drawing/2014/main" id="{6EDB430C-997A-FB8C-FA6A-C576E5745E09}"/>
                </a:ext>
              </a:extLst>
            </p:cNvPr>
            <p:cNvCxnSpPr>
              <a:cxnSpLocks/>
              <a:stCxn id="4" idx="1"/>
              <a:endCxn id="47" idx="1"/>
            </p:cNvCxnSpPr>
            <p:nvPr/>
          </p:nvCxnSpPr>
          <p:spPr>
            <a:xfrm rot="10800000" flipV="1">
              <a:off x="3095832" y="1341786"/>
              <a:ext cx="12700" cy="3918669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PictureMisc1">
              <a:extLst>
                <a:ext uri="{FF2B5EF4-FFF2-40B4-BE49-F238E27FC236}">
                  <a16:creationId xmlns:a16="http://schemas.microsoft.com/office/drawing/2014/main" id="{10172AEA-C3B9-D223-1ADD-F9105BA88709}"/>
                </a:ext>
              </a:extLst>
            </p:cNvPr>
            <p:cNvSpPr/>
            <p:nvPr/>
          </p:nvSpPr>
          <p:spPr>
            <a:xfrm>
              <a:off x="660400" y="1130300"/>
              <a:ext cx="1994591" cy="5003800"/>
            </a:xfrm>
            <a:prstGeom prst="rect">
              <a:avLst/>
            </a:prstGeom>
            <a:blipFill>
              <a:blip r:embed="rId3"/>
              <a:srcRect/>
              <a:stretch>
                <a:fillRect l="-138151" r="-138151"/>
              </a:stretch>
            </a:blipFill>
            <a:ln w="6350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Title">
              <a:extLst>
                <a:ext uri="{FF2B5EF4-FFF2-40B4-BE49-F238E27FC236}">
                  <a16:creationId xmlns:a16="http://schemas.microsoft.com/office/drawing/2014/main" id="{8538029F-0171-0F4F-C5D8-38FAEA39D69D}"/>
                </a:ext>
              </a:extLst>
            </p:cNvPr>
            <p:cNvSpPr/>
            <p:nvPr/>
          </p:nvSpPr>
          <p:spPr>
            <a:xfrm>
              <a:off x="660399" y="3954231"/>
              <a:ext cx="1994591" cy="21798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rmAutofit/>
            </a:bodyPr>
            <a:lstStyle/>
            <a:p>
              <a:r>
                <a:rPr lang="zh-CN" altLang="en-US" sz="2400" b="1" dirty="0">
                  <a:solidFill>
                    <a:srgbClr val="FFFFFF"/>
                  </a:solidFill>
                  <a:cs typeface="+mn-ea"/>
                </a:rPr>
                <a:t>实现VLAN、网关、DHCP、OSPF及流量控制功能</a:t>
              </a:r>
              <a:endParaRPr lang="en-US" dirty="0"/>
            </a:p>
          </p:txBody>
        </p:sp>
        <p:grpSp>
          <p:nvGrpSpPr>
            <p:cNvPr id="209" name="组合 208">
              <a:extLst>
                <a:ext uri="{FF2B5EF4-FFF2-40B4-BE49-F238E27FC236}">
                  <a16:creationId xmlns:a16="http://schemas.microsoft.com/office/drawing/2014/main" id="{394E0D27-0474-5572-1764-3CE80C3389C4}"/>
                </a:ext>
              </a:extLst>
            </p:cNvPr>
            <p:cNvGrpSpPr/>
            <p:nvPr/>
          </p:nvGrpSpPr>
          <p:grpSpPr>
            <a:xfrm>
              <a:off x="3095832" y="1130301"/>
              <a:ext cx="3991113" cy="1085130"/>
              <a:chOff x="3095832" y="1130301"/>
              <a:chExt cx="3991113" cy="1085130"/>
            </a:xfrm>
          </p:grpSpPr>
          <p:sp>
            <p:nvSpPr>
              <p:cNvPr id="4" name="Number1">
                <a:extLst>
                  <a:ext uri="{FF2B5EF4-FFF2-40B4-BE49-F238E27FC236}">
                    <a16:creationId xmlns:a16="http://schemas.microsoft.com/office/drawing/2014/main" id="{02315F1F-67DC-D17C-38C6-51DAFF01641C}"/>
                  </a:ext>
                </a:extLst>
              </p:cNvPr>
              <p:cNvSpPr/>
              <p:nvPr/>
            </p:nvSpPr>
            <p:spPr>
              <a:xfrm>
                <a:off x="3095832" y="1130301"/>
                <a:ext cx="422970" cy="422971"/>
              </a:xfrm>
              <a:prstGeom prst="rect">
                <a:avLst/>
              </a:prstGeom>
              <a:noFill/>
              <a:ln w="6350" cap="sq">
                <a:solidFill>
                  <a:schemeClr val="tx1">
                    <a:alpha val="50000"/>
                  </a:schemeClr>
                </a:solidFill>
                <a:prstDash val="solid"/>
                <a:miter/>
              </a:ln>
            </p:spPr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b="1" dirty="0"/>
                  <a:t>1</a:t>
                </a:r>
                <a:endParaRPr lang="zh-CN" altLang="en-US" b="1" dirty="0"/>
              </a:p>
            </p:txBody>
          </p:sp>
          <p:sp>
            <p:nvSpPr>
              <p:cNvPr id="31" name="Text1">
                <a:extLst>
                  <a:ext uri="{FF2B5EF4-FFF2-40B4-BE49-F238E27FC236}">
                    <a16:creationId xmlns:a16="http://schemas.microsoft.com/office/drawing/2014/main" id="{8F2D9095-BF41-4898-6923-E29DAB3644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8406" y="1553274"/>
                <a:ext cx="3538539" cy="66215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cs typeface="+mn-ea"/>
                    <a:sym typeface="+mn-lt"/>
                  </a:rPr>
                  <a:t>创建VLAN1、VLAN2、VLAN3、VLAN100~107、VLAN201~207，满足各部门与管理需求。</a:t>
                </a:r>
                <a:endParaRPr lang="en-US" dirty="0"/>
              </a:p>
            </p:txBody>
          </p:sp>
          <p:sp>
            <p:nvSpPr>
              <p:cNvPr id="32" name="Bullet1">
                <a:extLst>
                  <a:ext uri="{FF2B5EF4-FFF2-40B4-BE49-F238E27FC236}">
                    <a16:creationId xmlns:a16="http://schemas.microsoft.com/office/drawing/2014/main" id="{1C31EBBC-71E8-60C3-D267-735043C9BE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8406" y="1130301"/>
                <a:ext cx="3538539" cy="422971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r>
                  <a:rPr lang="zh-CN" altLang="en-US" sz="1400" b="1" dirty="0">
                    <a:cs typeface="+mn-ea"/>
                    <a:sym typeface="+mn-lt"/>
                  </a:rPr>
                  <a:t>VLAN创建与划分</a:t>
                </a:r>
                <a:endParaRPr lang="en-US" dirty="0"/>
              </a:p>
            </p:txBody>
          </p:sp>
        </p:grpSp>
        <p:grpSp>
          <p:nvGrpSpPr>
            <p:cNvPr id="210" name="组合 209">
              <a:extLst>
                <a:ext uri="{FF2B5EF4-FFF2-40B4-BE49-F238E27FC236}">
                  <a16:creationId xmlns:a16="http://schemas.microsoft.com/office/drawing/2014/main" id="{3F0F5B34-4ACD-1202-0AC0-33F092470A5A}"/>
                </a:ext>
              </a:extLst>
            </p:cNvPr>
            <p:cNvGrpSpPr/>
            <p:nvPr/>
          </p:nvGrpSpPr>
          <p:grpSpPr>
            <a:xfrm>
              <a:off x="3095832" y="2436524"/>
              <a:ext cx="3991113" cy="1085130"/>
              <a:chOff x="3095832" y="2436524"/>
              <a:chExt cx="3991113" cy="1085130"/>
            </a:xfrm>
          </p:grpSpPr>
          <p:sp>
            <p:nvSpPr>
              <p:cNvPr id="36" name="Number2">
                <a:extLst>
                  <a:ext uri="{FF2B5EF4-FFF2-40B4-BE49-F238E27FC236}">
                    <a16:creationId xmlns:a16="http://schemas.microsoft.com/office/drawing/2014/main" id="{E5423D86-00A4-DB92-4FC8-983F6B3A296C}"/>
                  </a:ext>
                </a:extLst>
              </p:cNvPr>
              <p:cNvSpPr/>
              <p:nvPr/>
            </p:nvSpPr>
            <p:spPr>
              <a:xfrm>
                <a:off x="3095832" y="2436524"/>
                <a:ext cx="422970" cy="422971"/>
              </a:xfrm>
              <a:prstGeom prst="rect">
                <a:avLst/>
              </a:prstGeom>
              <a:noFill/>
              <a:ln w="6350" cap="sq">
                <a:solidFill>
                  <a:schemeClr val="tx1">
                    <a:alpha val="50000"/>
                  </a:schemeClr>
                </a:solidFill>
                <a:prstDash val="solid"/>
                <a:miter/>
              </a:ln>
            </p:spPr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b="1" dirty="0"/>
                  <a:t>2</a:t>
                </a:r>
                <a:endParaRPr lang="zh-CN" altLang="en-US" b="1" dirty="0"/>
              </a:p>
            </p:txBody>
          </p:sp>
          <p:sp>
            <p:nvSpPr>
              <p:cNvPr id="38" name="Text2">
                <a:extLst>
                  <a:ext uri="{FF2B5EF4-FFF2-40B4-BE49-F238E27FC236}">
                    <a16:creationId xmlns:a16="http://schemas.microsoft.com/office/drawing/2014/main" id="{423D7DD8-2791-A3BB-7AB6-952E244406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8406" y="2859497"/>
                <a:ext cx="3538539" cy="66215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cs typeface="+mn-ea"/>
                    <a:sym typeface="+mn-lt"/>
                  </a:rPr>
                  <a:t>为每个VLAN配置三层接口（VLANIF），如VLANIF100 IP为192.168.100.254/24，作为服务器网关。</a:t>
                </a:r>
                <a:endParaRPr lang="en-US" dirty="0"/>
              </a:p>
            </p:txBody>
          </p:sp>
          <p:sp>
            <p:nvSpPr>
              <p:cNvPr id="39" name="Bullet2">
                <a:extLst>
                  <a:ext uri="{FF2B5EF4-FFF2-40B4-BE49-F238E27FC236}">
                    <a16:creationId xmlns:a16="http://schemas.microsoft.com/office/drawing/2014/main" id="{CBAD615C-C706-206E-5ED8-056975C418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8406" y="2436524"/>
                <a:ext cx="3538539" cy="422971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r>
                  <a:rPr lang="zh-CN" altLang="en-US" sz="1400" b="1" dirty="0">
                    <a:cs typeface="+mn-ea"/>
                    <a:sym typeface="+mn-lt"/>
                  </a:rPr>
                  <a:t>VLANIF接口配置</a:t>
                </a:r>
                <a:endParaRPr lang="en-US" dirty="0"/>
              </a:p>
            </p:txBody>
          </p:sp>
        </p:grpSp>
        <p:grpSp>
          <p:nvGrpSpPr>
            <p:cNvPr id="211" name="组合 210">
              <a:extLst>
                <a:ext uri="{FF2B5EF4-FFF2-40B4-BE49-F238E27FC236}">
                  <a16:creationId xmlns:a16="http://schemas.microsoft.com/office/drawing/2014/main" id="{3E3CB53D-C21D-8717-4D98-99F94FD32E6B}"/>
                </a:ext>
              </a:extLst>
            </p:cNvPr>
            <p:cNvGrpSpPr/>
            <p:nvPr/>
          </p:nvGrpSpPr>
          <p:grpSpPr>
            <a:xfrm>
              <a:off x="3095832" y="3742747"/>
              <a:ext cx="3991113" cy="1085130"/>
              <a:chOff x="3095832" y="3742747"/>
              <a:chExt cx="3991113" cy="1085130"/>
            </a:xfrm>
          </p:grpSpPr>
          <p:sp>
            <p:nvSpPr>
              <p:cNvPr id="42" name="Number3">
                <a:extLst>
                  <a:ext uri="{FF2B5EF4-FFF2-40B4-BE49-F238E27FC236}">
                    <a16:creationId xmlns:a16="http://schemas.microsoft.com/office/drawing/2014/main" id="{C57962EF-C407-CCDD-DFDC-3DBB875D6B82}"/>
                  </a:ext>
                </a:extLst>
              </p:cNvPr>
              <p:cNvSpPr/>
              <p:nvPr/>
            </p:nvSpPr>
            <p:spPr>
              <a:xfrm>
                <a:off x="3095832" y="3742747"/>
                <a:ext cx="422970" cy="422971"/>
              </a:xfrm>
              <a:prstGeom prst="rect">
                <a:avLst/>
              </a:prstGeom>
              <a:noFill/>
              <a:ln w="6350" cap="sq">
                <a:solidFill>
                  <a:schemeClr val="tx1">
                    <a:alpha val="50000"/>
                  </a:schemeClr>
                </a:solidFill>
                <a:prstDash val="solid"/>
                <a:miter/>
              </a:ln>
            </p:spPr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b="1" dirty="0"/>
                  <a:t>3</a:t>
                </a:r>
                <a:endParaRPr lang="zh-CN" altLang="en-US" b="1" dirty="0"/>
              </a:p>
            </p:txBody>
          </p:sp>
          <p:sp>
            <p:nvSpPr>
              <p:cNvPr id="43" name="Text3">
                <a:extLst>
                  <a:ext uri="{FF2B5EF4-FFF2-40B4-BE49-F238E27FC236}">
                    <a16:creationId xmlns:a16="http://schemas.microsoft.com/office/drawing/2014/main" id="{C98D998C-5B0E-D779-CBD8-A1A76C5F23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8406" y="4165720"/>
                <a:ext cx="3538539" cy="66215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cs typeface="+mn-ea"/>
                    <a:sym typeface="+mn-lt"/>
                  </a:rPr>
                  <a:t>在VLANIF101、105、205等接口启用DHCP，自动分配IP地址，减少人工配置工作量。</a:t>
                </a:r>
                <a:endParaRPr lang="en-US" dirty="0"/>
              </a:p>
            </p:txBody>
          </p:sp>
          <p:sp>
            <p:nvSpPr>
              <p:cNvPr id="44" name="Bullet3">
                <a:extLst>
                  <a:ext uri="{FF2B5EF4-FFF2-40B4-BE49-F238E27FC236}">
                    <a16:creationId xmlns:a16="http://schemas.microsoft.com/office/drawing/2014/main" id="{A393AF0C-91D4-1F3F-48CD-CA557337A3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8406" y="3742747"/>
                <a:ext cx="3538539" cy="422971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r>
                  <a:rPr lang="zh-CN" altLang="en-US" sz="1400" b="1" dirty="0">
                    <a:cs typeface="+mn-ea"/>
                    <a:sym typeface="+mn-lt"/>
                  </a:rPr>
                  <a:t>DHCP服务部署</a:t>
                </a:r>
                <a:endParaRPr lang="en-US" dirty="0"/>
              </a:p>
            </p:txBody>
          </p:sp>
        </p:grpSp>
        <p:grpSp>
          <p:nvGrpSpPr>
            <p:cNvPr id="212" name="组合 211">
              <a:extLst>
                <a:ext uri="{FF2B5EF4-FFF2-40B4-BE49-F238E27FC236}">
                  <a16:creationId xmlns:a16="http://schemas.microsoft.com/office/drawing/2014/main" id="{D906E7C6-1B62-8005-BDD0-81C921C922D5}"/>
                </a:ext>
              </a:extLst>
            </p:cNvPr>
            <p:cNvGrpSpPr/>
            <p:nvPr/>
          </p:nvGrpSpPr>
          <p:grpSpPr>
            <a:xfrm>
              <a:off x="3095832" y="5048970"/>
              <a:ext cx="3991113" cy="1085130"/>
              <a:chOff x="3095832" y="5048970"/>
              <a:chExt cx="3991113" cy="1085130"/>
            </a:xfrm>
          </p:grpSpPr>
          <p:sp>
            <p:nvSpPr>
              <p:cNvPr id="47" name="Number4">
                <a:extLst>
                  <a:ext uri="{FF2B5EF4-FFF2-40B4-BE49-F238E27FC236}">
                    <a16:creationId xmlns:a16="http://schemas.microsoft.com/office/drawing/2014/main" id="{1997717B-3036-AF77-49C2-29D71D67885C}"/>
                  </a:ext>
                </a:extLst>
              </p:cNvPr>
              <p:cNvSpPr/>
              <p:nvPr/>
            </p:nvSpPr>
            <p:spPr>
              <a:xfrm>
                <a:off x="3095832" y="5048970"/>
                <a:ext cx="422970" cy="422971"/>
              </a:xfrm>
              <a:prstGeom prst="rect">
                <a:avLst/>
              </a:prstGeom>
              <a:noFill/>
              <a:ln w="6350" cap="sq">
                <a:solidFill>
                  <a:schemeClr val="tx1">
                    <a:alpha val="50000"/>
                  </a:schemeClr>
                </a:solidFill>
                <a:prstDash val="solid"/>
                <a:miter/>
              </a:ln>
            </p:spPr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b="1" dirty="0"/>
                  <a:t>4</a:t>
                </a:r>
                <a:endParaRPr lang="zh-CN" altLang="en-US" b="1" dirty="0"/>
              </a:p>
            </p:txBody>
          </p:sp>
          <p:sp>
            <p:nvSpPr>
              <p:cNvPr id="48" name="Text4">
                <a:extLst>
                  <a:ext uri="{FF2B5EF4-FFF2-40B4-BE49-F238E27FC236}">
                    <a16:creationId xmlns:a16="http://schemas.microsoft.com/office/drawing/2014/main" id="{6A04EC7F-C7FD-F028-3224-30A6A42A22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8406" y="5471943"/>
                <a:ext cx="3538539" cy="66215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cs typeface="+mn-ea"/>
                    <a:sym typeface="+mn-lt"/>
                  </a:rPr>
                  <a:t>宣告192.168.100.0/24、192.168.1.0/24等网段进入OSPF，参与全网路由计算。</a:t>
                </a:r>
                <a:endParaRPr lang="en-US" dirty="0"/>
              </a:p>
            </p:txBody>
          </p:sp>
          <p:sp>
            <p:nvSpPr>
              <p:cNvPr id="50" name="Bullet4">
                <a:extLst>
                  <a:ext uri="{FF2B5EF4-FFF2-40B4-BE49-F238E27FC236}">
                    <a16:creationId xmlns:a16="http://schemas.microsoft.com/office/drawing/2014/main" id="{97715320-E9C0-FD0F-9D14-EC90D124AB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8406" y="5048970"/>
                <a:ext cx="3538539" cy="422971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r>
                  <a:rPr lang="zh-CN" altLang="en-US" sz="1400" b="1" dirty="0">
                    <a:cs typeface="+mn-ea"/>
                    <a:sym typeface="+mn-lt"/>
                  </a:rPr>
                  <a:t>OSPF路由宣告</a:t>
                </a:r>
                <a:endParaRPr lang="en-US" dirty="0"/>
              </a:p>
            </p:txBody>
          </p:sp>
        </p:grpSp>
        <p:grpSp>
          <p:nvGrpSpPr>
            <p:cNvPr id="213" name="组合 212">
              <a:extLst>
                <a:ext uri="{FF2B5EF4-FFF2-40B4-BE49-F238E27FC236}">
                  <a16:creationId xmlns:a16="http://schemas.microsoft.com/office/drawing/2014/main" id="{BA0B3707-5853-B8F7-CA1A-F4A59D5B3841}"/>
                </a:ext>
              </a:extLst>
            </p:cNvPr>
            <p:cNvGrpSpPr/>
            <p:nvPr/>
          </p:nvGrpSpPr>
          <p:grpSpPr>
            <a:xfrm>
              <a:off x="7527787" y="1130301"/>
              <a:ext cx="3991113" cy="1085130"/>
              <a:chOff x="7527787" y="1130301"/>
              <a:chExt cx="3991113" cy="1085130"/>
            </a:xfrm>
          </p:grpSpPr>
          <p:sp>
            <p:nvSpPr>
              <p:cNvPr id="188" name="Number5">
                <a:extLst>
                  <a:ext uri="{FF2B5EF4-FFF2-40B4-BE49-F238E27FC236}">
                    <a16:creationId xmlns:a16="http://schemas.microsoft.com/office/drawing/2014/main" id="{F2CD485F-49CF-7F5E-FD69-CA0C75F02EB2}"/>
                  </a:ext>
                </a:extLst>
              </p:cNvPr>
              <p:cNvSpPr/>
              <p:nvPr/>
            </p:nvSpPr>
            <p:spPr>
              <a:xfrm>
                <a:off x="7527787" y="1130301"/>
                <a:ext cx="422970" cy="422971"/>
              </a:xfrm>
              <a:prstGeom prst="rect">
                <a:avLst/>
              </a:prstGeom>
              <a:noFill/>
              <a:ln w="6350" cap="sq">
                <a:solidFill>
                  <a:schemeClr val="tx1">
                    <a:alpha val="50000"/>
                  </a:schemeClr>
                </a:solidFill>
                <a:prstDash val="solid"/>
                <a:miter/>
              </a:ln>
            </p:spPr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b="1" dirty="0"/>
                  <a:t>5</a:t>
                </a:r>
                <a:endParaRPr lang="zh-CN" altLang="en-US" b="1" dirty="0"/>
              </a:p>
            </p:txBody>
          </p:sp>
          <p:sp>
            <p:nvSpPr>
              <p:cNvPr id="189" name="Text5">
                <a:extLst>
                  <a:ext uri="{FF2B5EF4-FFF2-40B4-BE49-F238E27FC236}">
                    <a16:creationId xmlns:a16="http://schemas.microsoft.com/office/drawing/2014/main" id="{FACC463B-07D2-08BB-1D37-8CD59ED0B5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0361" y="1553274"/>
                <a:ext cx="3538539" cy="66215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cs typeface="+mn-ea"/>
                    <a:sym typeface="+mn-lt"/>
                  </a:rPr>
                  <a:t>在VLANIF105接口调用ACL，禁止访客访问内部资源，仅允许访问Internet。</a:t>
                </a:r>
                <a:endParaRPr lang="en-US" dirty="0"/>
              </a:p>
            </p:txBody>
          </p:sp>
          <p:sp>
            <p:nvSpPr>
              <p:cNvPr id="190" name="Bullet5">
                <a:extLst>
                  <a:ext uri="{FF2B5EF4-FFF2-40B4-BE49-F238E27FC236}">
                    <a16:creationId xmlns:a16="http://schemas.microsoft.com/office/drawing/2014/main" id="{0ED68A5F-1959-D721-3C65-B1F2C848AB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0361" y="1130301"/>
                <a:ext cx="3538539" cy="422971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r>
                  <a:rPr lang="zh-CN" altLang="en-US" sz="1400" b="1" dirty="0">
                    <a:cs typeface="+mn-ea"/>
                    <a:sym typeface="+mn-lt"/>
                  </a:rPr>
                  <a:t>流量过滤策略应用</a:t>
                </a:r>
                <a:endParaRPr lang="en-US" dirty="0"/>
              </a:p>
            </p:txBody>
          </p:sp>
        </p:grpSp>
        <p:grpSp>
          <p:nvGrpSpPr>
            <p:cNvPr id="214" name="组合 213">
              <a:extLst>
                <a:ext uri="{FF2B5EF4-FFF2-40B4-BE49-F238E27FC236}">
                  <a16:creationId xmlns:a16="http://schemas.microsoft.com/office/drawing/2014/main" id="{033392A4-4689-D690-C0DB-5DD47DDD6E66}"/>
                </a:ext>
              </a:extLst>
            </p:cNvPr>
            <p:cNvGrpSpPr/>
            <p:nvPr/>
          </p:nvGrpSpPr>
          <p:grpSpPr>
            <a:xfrm>
              <a:off x="7527787" y="2436524"/>
              <a:ext cx="3991113" cy="1085130"/>
              <a:chOff x="7527787" y="2436524"/>
              <a:chExt cx="3991113" cy="1085130"/>
            </a:xfrm>
          </p:grpSpPr>
          <p:sp>
            <p:nvSpPr>
              <p:cNvPr id="185" name="Number6">
                <a:extLst>
                  <a:ext uri="{FF2B5EF4-FFF2-40B4-BE49-F238E27FC236}">
                    <a16:creationId xmlns:a16="http://schemas.microsoft.com/office/drawing/2014/main" id="{EDDE1617-1006-1166-BB34-2D616C828B52}"/>
                  </a:ext>
                </a:extLst>
              </p:cNvPr>
              <p:cNvSpPr/>
              <p:nvPr/>
            </p:nvSpPr>
            <p:spPr>
              <a:xfrm>
                <a:off x="7527787" y="2436524"/>
                <a:ext cx="422970" cy="422971"/>
              </a:xfrm>
              <a:prstGeom prst="rect">
                <a:avLst/>
              </a:prstGeom>
              <a:noFill/>
              <a:ln w="6350" cap="sq">
                <a:solidFill>
                  <a:schemeClr val="tx1">
                    <a:alpha val="50000"/>
                  </a:schemeClr>
                </a:solidFill>
                <a:prstDash val="solid"/>
                <a:miter/>
              </a:ln>
            </p:spPr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b="1" dirty="0"/>
                  <a:t>6</a:t>
                </a:r>
                <a:endParaRPr lang="zh-CN" altLang="en-US" b="1" dirty="0"/>
              </a:p>
            </p:txBody>
          </p:sp>
          <p:sp>
            <p:nvSpPr>
              <p:cNvPr id="186" name="Text6">
                <a:extLst>
                  <a:ext uri="{FF2B5EF4-FFF2-40B4-BE49-F238E27FC236}">
                    <a16:creationId xmlns:a16="http://schemas.microsoft.com/office/drawing/2014/main" id="{B67757DA-0DDB-475E-6FD2-140117CDD5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0361" y="2859497"/>
                <a:ext cx="3538539" cy="66215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cs typeface="+mn-ea"/>
                    <a:sym typeface="+mn-lt"/>
                  </a:rPr>
                  <a:t>设置SNMP用户权限、加密算法，确保与NMS通信过程受保护。</a:t>
                </a:r>
                <a:endParaRPr lang="en-US" dirty="0"/>
              </a:p>
            </p:txBody>
          </p:sp>
          <p:sp>
            <p:nvSpPr>
              <p:cNvPr id="187" name="Bullet6">
                <a:extLst>
                  <a:ext uri="{FF2B5EF4-FFF2-40B4-BE49-F238E27FC236}">
                    <a16:creationId xmlns:a16="http://schemas.microsoft.com/office/drawing/2014/main" id="{BE0CB375-9190-19F4-DB72-AFCEBA6E23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0361" y="2436524"/>
                <a:ext cx="3538539" cy="422971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r>
                  <a:rPr lang="zh-CN" altLang="en-US" sz="1400" b="1" dirty="0">
                    <a:cs typeface="+mn-ea"/>
                    <a:sym typeface="+mn-lt"/>
                  </a:rPr>
                  <a:t>SNMPv3配置</a:t>
                </a:r>
                <a:endParaRPr lang="en-US" dirty="0"/>
              </a:p>
            </p:txBody>
          </p:sp>
        </p:grpSp>
        <p:grpSp>
          <p:nvGrpSpPr>
            <p:cNvPr id="215" name="组合 214">
              <a:extLst>
                <a:ext uri="{FF2B5EF4-FFF2-40B4-BE49-F238E27FC236}">
                  <a16:creationId xmlns:a16="http://schemas.microsoft.com/office/drawing/2014/main" id="{69D6DAE0-FA29-CD07-0A6B-E560E6B25D19}"/>
                </a:ext>
              </a:extLst>
            </p:cNvPr>
            <p:cNvGrpSpPr/>
            <p:nvPr/>
          </p:nvGrpSpPr>
          <p:grpSpPr>
            <a:xfrm>
              <a:off x="7527787" y="3742747"/>
              <a:ext cx="3991113" cy="1085130"/>
              <a:chOff x="7527787" y="3742747"/>
              <a:chExt cx="3991113" cy="1085130"/>
            </a:xfrm>
          </p:grpSpPr>
          <p:sp>
            <p:nvSpPr>
              <p:cNvPr id="182" name="Number7">
                <a:extLst>
                  <a:ext uri="{FF2B5EF4-FFF2-40B4-BE49-F238E27FC236}">
                    <a16:creationId xmlns:a16="http://schemas.microsoft.com/office/drawing/2014/main" id="{E782F57A-AE3F-F64F-7944-0BFAD50C4FC4}"/>
                  </a:ext>
                </a:extLst>
              </p:cNvPr>
              <p:cNvSpPr/>
              <p:nvPr/>
            </p:nvSpPr>
            <p:spPr>
              <a:xfrm>
                <a:off x="7527787" y="3742747"/>
                <a:ext cx="422970" cy="422971"/>
              </a:xfrm>
              <a:prstGeom prst="rect">
                <a:avLst/>
              </a:prstGeom>
              <a:noFill/>
              <a:ln w="6350" cap="sq">
                <a:solidFill>
                  <a:schemeClr val="tx1">
                    <a:alpha val="50000"/>
                  </a:schemeClr>
                </a:solidFill>
                <a:prstDash val="solid"/>
                <a:miter/>
              </a:ln>
            </p:spPr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b="1" dirty="0"/>
                  <a:t>7</a:t>
                </a:r>
                <a:endParaRPr lang="zh-CN" altLang="en-US" b="1" dirty="0"/>
              </a:p>
            </p:txBody>
          </p:sp>
          <p:sp>
            <p:nvSpPr>
              <p:cNvPr id="183" name="Text7">
                <a:extLst>
                  <a:ext uri="{FF2B5EF4-FFF2-40B4-BE49-F238E27FC236}">
                    <a16:creationId xmlns:a16="http://schemas.microsoft.com/office/drawing/2014/main" id="{91714AAE-4A2E-8B84-8B92-13A6CCFEFE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0361" y="4165720"/>
                <a:ext cx="3538539" cy="66215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cs typeface="+mn-ea"/>
                    <a:sym typeface="+mn-lt"/>
                  </a:rPr>
                  <a:t>若存在多条上行链路，配置Eth-Trunk提升带宽利用率和链路可靠性。</a:t>
                </a:r>
                <a:endParaRPr lang="en-US" dirty="0"/>
              </a:p>
            </p:txBody>
          </p:sp>
          <p:sp>
            <p:nvSpPr>
              <p:cNvPr id="184" name="Bullet7">
                <a:extLst>
                  <a:ext uri="{FF2B5EF4-FFF2-40B4-BE49-F238E27FC236}">
                    <a16:creationId xmlns:a16="http://schemas.microsoft.com/office/drawing/2014/main" id="{B0A91E52-CA23-ABD5-8E1F-722EA3A11C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0361" y="3742747"/>
                <a:ext cx="3538539" cy="422971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r>
                  <a:rPr lang="zh-CN" altLang="en-US" sz="1400" b="1" dirty="0">
                    <a:cs typeface="+mn-ea"/>
                    <a:sym typeface="+mn-lt"/>
                  </a:rPr>
                  <a:t>端口聚合与冗余</a:t>
                </a:r>
                <a:endParaRPr lang="en-US" dirty="0"/>
              </a:p>
            </p:txBody>
          </p:sp>
        </p:grpSp>
        <p:grpSp>
          <p:nvGrpSpPr>
            <p:cNvPr id="216" name="组合 215">
              <a:extLst>
                <a:ext uri="{FF2B5EF4-FFF2-40B4-BE49-F238E27FC236}">
                  <a16:creationId xmlns:a16="http://schemas.microsoft.com/office/drawing/2014/main" id="{870FFF1D-1239-1CDD-A808-120FB93137F5}"/>
                </a:ext>
              </a:extLst>
            </p:cNvPr>
            <p:cNvGrpSpPr/>
            <p:nvPr/>
          </p:nvGrpSpPr>
          <p:grpSpPr>
            <a:xfrm>
              <a:off x="7527787" y="5048970"/>
              <a:ext cx="3991113" cy="1085130"/>
              <a:chOff x="7527787" y="5048970"/>
              <a:chExt cx="3991113" cy="1085130"/>
            </a:xfrm>
          </p:grpSpPr>
          <p:sp>
            <p:nvSpPr>
              <p:cNvPr id="179" name="Number8">
                <a:extLst>
                  <a:ext uri="{FF2B5EF4-FFF2-40B4-BE49-F238E27FC236}">
                    <a16:creationId xmlns:a16="http://schemas.microsoft.com/office/drawing/2014/main" id="{9379A88A-D408-F96D-4D9C-785DC88C0AF6}"/>
                  </a:ext>
                </a:extLst>
              </p:cNvPr>
              <p:cNvSpPr/>
              <p:nvPr/>
            </p:nvSpPr>
            <p:spPr>
              <a:xfrm>
                <a:off x="7527787" y="5048970"/>
                <a:ext cx="422970" cy="422971"/>
              </a:xfrm>
              <a:prstGeom prst="rect">
                <a:avLst/>
              </a:prstGeom>
              <a:noFill/>
              <a:ln w="6350" cap="sq">
                <a:solidFill>
                  <a:schemeClr val="tx1">
                    <a:alpha val="50000"/>
                  </a:schemeClr>
                </a:solidFill>
                <a:prstDash val="solid"/>
                <a:miter/>
              </a:ln>
            </p:spPr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b="1" dirty="0"/>
                  <a:t>8</a:t>
                </a:r>
                <a:endParaRPr lang="zh-CN" altLang="en-US" b="1" dirty="0"/>
              </a:p>
            </p:txBody>
          </p:sp>
          <p:sp>
            <p:nvSpPr>
              <p:cNvPr id="180" name="Text8">
                <a:extLst>
                  <a:ext uri="{FF2B5EF4-FFF2-40B4-BE49-F238E27FC236}">
                    <a16:creationId xmlns:a16="http://schemas.microsoft.com/office/drawing/2014/main" id="{3BCAB4AA-4D7C-63FD-361E-F4B13898E7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0361" y="5471943"/>
                <a:ext cx="3538539" cy="66215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cs typeface="+mn-ea"/>
                    <a:sym typeface="+mn-lt"/>
                  </a:rPr>
                  <a:t>启用RSTP防止环路，保障二层网络稳定性。</a:t>
                </a:r>
                <a:endParaRPr lang="en-US" dirty="0"/>
              </a:p>
            </p:txBody>
          </p:sp>
          <p:sp>
            <p:nvSpPr>
              <p:cNvPr id="181" name="Bullet8">
                <a:extLst>
                  <a:ext uri="{FF2B5EF4-FFF2-40B4-BE49-F238E27FC236}">
                    <a16:creationId xmlns:a16="http://schemas.microsoft.com/office/drawing/2014/main" id="{D81D72EF-2DAD-58D1-A1AA-CBCD874A81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0361" y="5048970"/>
                <a:ext cx="3538539" cy="422971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r>
                  <a:rPr lang="zh-CN" altLang="en-US" sz="1400" b="1" dirty="0">
                    <a:cs typeface="+mn-ea"/>
                    <a:sym typeface="+mn-lt"/>
                  </a:rPr>
                  <a:t>STP生成树协议启用</a:t>
                </a:r>
                <a:endParaRPr lang="en-US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核心交换机（CORE）配置实施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0c71389-8efa-455a-9d7d-d14c184729e9.source.7.zh-Hans.pptx">
            <a:extLst>
              <a:ext uri="{FF2B5EF4-FFF2-40B4-BE49-F238E27FC236}">
                <a16:creationId xmlns:a16="http://schemas.microsoft.com/office/drawing/2014/main" id="{AEDF2580-E632-DEA9-8AF9-CE64F9F71B69}"/>
              </a:ext>
            </a:extLst>
          </p:cNvPr>
          <p:cNvGrpSpPr/>
          <p:nvPr/>
        </p:nvGrpSpPr>
        <p:grpSpPr>
          <a:xfrm>
            <a:off x="660400" y="1130300"/>
            <a:ext cx="10858500" cy="5727701"/>
            <a:chOff x="660400" y="1130300"/>
            <a:chExt cx="10858500" cy="5727701"/>
          </a:xfrm>
        </p:grpSpPr>
        <p:sp>
          <p:nvSpPr>
            <p:cNvPr id="4" name="Title">
              <a:extLst>
                <a:ext uri="{FF2B5EF4-FFF2-40B4-BE49-F238E27FC236}">
                  <a16:creationId xmlns:a16="http://schemas.microsoft.com/office/drawing/2014/main" id="{EADCD9AC-C480-A411-07C0-133F74055CC6}"/>
                </a:ext>
              </a:extLst>
            </p:cNvPr>
            <p:cNvSpPr/>
            <p:nvPr/>
          </p:nvSpPr>
          <p:spPr>
            <a:xfrm>
              <a:off x="660400" y="1130300"/>
              <a:ext cx="10858500" cy="82946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defTabSz="913765"/>
              <a:r>
                <a:rPr lang="zh-CN" altLang="en-US" sz="2400" b="1" dirty="0">
                  <a:solidFill>
                    <a:srgbClr val="FFFFFF"/>
                  </a:solidFill>
                  <a:cs typeface="+mn-ea"/>
                  <a:sym typeface="+mn-lt"/>
                </a:rPr>
                <a:t>承担楼层汇聚、DHCP中继与路由功能</a:t>
              </a:r>
              <a:endParaRPr lang="en-US" dirty="0"/>
            </a:p>
          </p:txBody>
        </p:sp>
        <p:sp>
          <p:nvSpPr>
            <p:cNvPr id="9" name="PictureMisc1">
              <a:extLst>
                <a:ext uri="{FF2B5EF4-FFF2-40B4-BE49-F238E27FC236}">
                  <a16:creationId xmlns:a16="http://schemas.microsoft.com/office/drawing/2014/main" id="{70406816-AE37-9722-17A1-59FCE75FD340}"/>
                </a:ext>
              </a:extLst>
            </p:cNvPr>
            <p:cNvSpPr/>
            <p:nvPr/>
          </p:nvSpPr>
          <p:spPr>
            <a:xfrm>
              <a:off x="2795784" y="1517424"/>
              <a:ext cx="6777032" cy="5340576"/>
            </a:xfrm>
            <a:custGeom>
              <a:avLst/>
              <a:gdLst>
                <a:gd name="connsiteX0" fmla="*/ 3300549 w 6777032"/>
                <a:gd name="connsiteY0" fmla="*/ 0 h 5340576"/>
                <a:gd name="connsiteX1" fmla="*/ 4310672 w 6777032"/>
                <a:gd name="connsiteY1" fmla="*/ 904793 h 5340576"/>
                <a:gd name="connsiteX2" fmla="*/ 3917015 w 6777032"/>
                <a:gd name="connsiteY2" fmla="*/ 904793 h 5340576"/>
                <a:gd name="connsiteX3" fmla="*/ 6769469 w 6777032"/>
                <a:gd name="connsiteY3" fmla="*/ 5336105 h 5340576"/>
                <a:gd name="connsiteX4" fmla="*/ 6777032 w 6777032"/>
                <a:gd name="connsiteY4" fmla="*/ 5340576 h 5340576"/>
                <a:gd name="connsiteX5" fmla="*/ 0 w 6777032"/>
                <a:gd name="connsiteY5" fmla="*/ 5340576 h 5340576"/>
                <a:gd name="connsiteX6" fmla="*/ 32203 w 6777032"/>
                <a:gd name="connsiteY6" fmla="*/ 5323359 h 5340576"/>
                <a:gd name="connsiteX7" fmla="*/ 2473868 w 6777032"/>
                <a:gd name="connsiteY7" fmla="*/ 2305761 h 5340576"/>
                <a:gd name="connsiteX8" fmla="*/ 2710064 w 6777032"/>
                <a:gd name="connsiteY8" fmla="*/ 904793 h 5340576"/>
                <a:gd name="connsiteX9" fmla="*/ 2329792 w 6777032"/>
                <a:gd name="connsiteY9" fmla="*/ 904793 h 534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77032" h="5340576">
                  <a:moveTo>
                    <a:pt x="3300549" y="0"/>
                  </a:moveTo>
                  <a:lnTo>
                    <a:pt x="4310672" y="904793"/>
                  </a:lnTo>
                  <a:lnTo>
                    <a:pt x="3917015" y="904793"/>
                  </a:lnTo>
                  <a:cubicBezTo>
                    <a:pt x="3917015" y="904793"/>
                    <a:pt x="3674823" y="3418739"/>
                    <a:pt x="6769469" y="5336105"/>
                  </a:cubicBezTo>
                  <a:lnTo>
                    <a:pt x="6777032" y="5340576"/>
                  </a:lnTo>
                  <a:lnTo>
                    <a:pt x="0" y="5340576"/>
                  </a:lnTo>
                  <a:lnTo>
                    <a:pt x="32203" y="5323359"/>
                  </a:lnTo>
                  <a:cubicBezTo>
                    <a:pt x="848987" y="4862486"/>
                    <a:pt x="2022638" y="3941321"/>
                    <a:pt x="2473868" y="2305761"/>
                  </a:cubicBezTo>
                  <a:cubicBezTo>
                    <a:pt x="2552600" y="1984707"/>
                    <a:pt x="2710064" y="904793"/>
                    <a:pt x="2710064" y="904793"/>
                  </a:cubicBezTo>
                  <a:lnTo>
                    <a:pt x="2329792" y="904793"/>
                  </a:lnTo>
                  <a:close/>
                </a:path>
              </a:pathLst>
            </a:custGeom>
            <a:blipFill>
              <a:blip r:embed="rId3"/>
              <a:stretch>
                <a:fillRect l="-9103" r="-910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cs typeface="+mn-ea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42AFCDC-21F6-1373-25F9-753B53F046B7}"/>
                </a:ext>
              </a:extLst>
            </p:cNvPr>
            <p:cNvSpPr/>
            <p:nvPr/>
          </p:nvSpPr>
          <p:spPr>
            <a:xfrm>
              <a:off x="660400" y="3829431"/>
              <a:ext cx="10858500" cy="3028570"/>
            </a:xfrm>
            <a:prstGeom prst="rect">
              <a:avLst/>
            </a:prstGeom>
            <a:gradFill>
              <a:gsLst>
                <a:gs pos="15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">
              <a:extLst>
                <a:ext uri="{FF2B5EF4-FFF2-40B4-BE49-F238E27FC236}">
                  <a16:creationId xmlns:a16="http://schemas.microsoft.com/office/drawing/2014/main" id="{5A8C317F-8010-A1FE-F3DC-FC0D4156355C}"/>
                </a:ext>
              </a:extLst>
            </p:cNvPr>
            <p:cNvGrpSpPr/>
            <p:nvPr/>
          </p:nvGrpSpPr>
          <p:grpSpPr>
            <a:xfrm>
              <a:off x="660400" y="1982693"/>
              <a:ext cx="4218494" cy="1045876"/>
              <a:chOff x="1666444" y="4095198"/>
              <a:chExt cx="3299180" cy="1492462"/>
            </a:xfrm>
          </p:grpSpPr>
          <p:sp>
            <p:nvSpPr>
              <p:cNvPr id="3" name="Text1">
                <a:extLst>
                  <a:ext uri="{FF2B5EF4-FFF2-40B4-BE49-F238E27FC236}">
                    <a16:creationId xmlns:a16="http://schemas.microsoft.com/office/drawing/2014/main" id="{E767AD6E-F845-AC98-9118-AC02EC090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6444" y="4698778"/>
                <a:ext cx="3299180" cy="888882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cs typeface="+mn-ea"/>
                    <a:sym typeface="+mn-lt"/>
                  </a:rPr>
                  <a:t>与CORE保持一致，创建相同VLAN编号，确保跨设备通信顺畅。</a:t>
                </a:r>
                <a:endParaRPr lang="en-US" dirty="0"/>
              </a:p>
            </p:txBody>
          </p:sp>
          <p:sp>
            <p:nvSpPr>
              <p:cNvPr id="5" name="Bullet1">
                <a:extLst>
                  <a:ext uri="{FF2B5EF4-FFF2-40B4-BE49-F238E27FC236}">
                    <a16:creationId xmlns:a16="http://schemas.microsoft.com/office/drawing/2014/main" id="{27BBCA0A-9B57-A80D-52B8-7175B9F87A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6444" y="4095198"/>
                <a:ext cx="3299180" cy="60357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cs typeface="+mn-ea"/>
                    <a:sym typeface="+mn-lt"/>
                  </a:rPr>
                  <a:t>VLAN配置一致性</a:t>
                </a:r>
                <a:endParaRPr lang="en-US" dirty="0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11B1C858-C1B5-B89E-87AF-8594457D374D}"/>
                </a:ext>
              </a:extLst>
            </p:cNvPr>
            <p:cNvGrpSpPr/>
            <p:nvPr/>
          </p:nvGrpSpPr>
          <p:grpSpPr>
            <a:xfrm>
              <a:off x="7300406" y="1982696"/>
              <a:ext cx="4218494" cy="1045875"/>
              <a:chOff x="4834840" y="4095200"/>
              <a:chExt cx="3299180" cy="1492460"/>
            </a:xfrm>
          </p:grpSpPr>
          <p:sp>
            <p:nvSpPr>
              <p:cNvPr id="7" name="Text2">
                <a:extLst>
                  <a:ext uri="{FF2B5EF4-FFF2-40B4-BE49-F238E27FC236}">
                    <a16:creationId xmlns:a16="http://schemas.microsoft.com/office/drawing/2014/main" id="{83B2FAEF-F21C-90DA-A083-EA7DA18C83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34840" y="4698778"/>
                <a:ext cx="3299180" cy="888882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cs typeface="+mn-ea"/>
                    <a:sym typeface="+mn-lt"/>
                  </a:rPr>
                  <a:t>将连接接入交换机的端口划入相应VLAN，如F2-AGG1连接F2-ACC1的端口属于VLAN102（行政部）。</a:t>
                </a:r>
                <a:endParaRPr lang="en-US" dirty="0"/>
              </a:p>
            </p:txBody>
          </p:sp>
          <p:sp>
            <p:nvSpPr>
              <p:cNvPr id="8" name="Bullet2">
                <a:extLst>
                  <a:ext uri="{FF2B5EF4-FFF2-40B4-BE49-F238E27FC236}">
                    <a16:creationId xmlns:a16="http://schemas.microsoft.com/office/drawing/2014/main" id="{A9CD93B5-01E5-E527-69FF-89515A9CE1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34840" y="4095200"/>
                <a:ext cx="3299180" cy="60357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cs typeface="+mn-ea"/>
                    <a:sym typeface="+mn-lt"/>
                  </a:rPr>
                  <a:t>接口加入对应VLAN</a:t>
                </a:r>
                <a:endParaRPr lang="en-US" dirty="0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1304F8C4-B092-6478-2B10-921C57DF594B}"/>
                </a:ext>
              </a:extLst>
            </p:cNvPr>
            <p:cNvGrpSpPr/>
            <p:nvPr/>
          </p:nvGrpSpPr>
          <p:grpSpPr>
            <a:xfrm>
              <a:off x="660400" y="3017871"/>
              <a:ext cx="4218494" cy="1045876"/>
              <a:chOff x="1666444" y="4095198"/>
              <a:chExt cx="3299180" cy="1492462"/>
            </a:xfrm>
          </p:grpSpPr>
          <p:sp>
            <p:nvSpPr>
              <p:cNvPr id="39" name="Text3">
                <a:extLst>
                  <a:ext uri="{FF2B5EF4-FFF2-40B4-BE49-F238E27FC236}">
                    <a16:creationId xmlns:a16="http://schemas.microsoft.com/office/drawing/2014/main" id="{85F9C66D-C4ED-C041-0DD8-4BD4A0629A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6444" y="4698778"/>
                <a:ext cx="3299180" cy="888882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cs typeface="+mn-ea"/>
                    <a:sym typeface="+mn-lt"/>
                  </a:rPr>
                  <a:t>为二楼无线终端（192.168.106.0/24）配置VLANIF106网关，提升本地转发效率。</a:t>
                </a:r>
                <a:endParaRPr lang="en-US" dirty="0"/>
              </a:p>
            </p:txBody>
          </p:sp>
          <p:sp>
            <p:nvSpPr>
              <p:cNvPr id="40" name="Bullet3">
                <a:extLst>
                  <a:ext uri="{FF2B5EF4-FFF2-40B4-BE49-F238E27FC236}">
                    <a16:creationId xmlns:a16="http://schemas.microsoft.com/office/drawing/2014/main" id="{FECCB572-F558-EEEF-9395-8F37F1D9E4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6444" y="4095198"/>
                <a:ext cx="3299180" cy="60357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cs typeface="+mn-ea"/>
                    <a:sym typeface="+mn-lt"/>
                  </a:rPr>
                  <a:t>VLANIF网关设置</a:t>
                </a:r>
                <a:endParaRPr lang="en-US" dirty="0"/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5FF6994-1F7F-03BD-D9A7-87FFBBF7FB05}"/>
                </a:ext>
              </a:extLst>
            </p:cNvPr>
            <p:cNvGrpSpPr/>
            <p:nvPr/>
          </p:nvGrpSpPr>
          <p:grpSpPr>
            <a:xfrm>
              <a:off x="7300406" y="3535460"/>
              <a:ext cx="4218494" cy="1045876"/>
              <a:chOff x="4834840" y="4095198"/>
              <a:chExt cx="3299180" cy="1492462"/>
            </a:xfrm>
          </p:grpSpPr>
          <p:sp>
            <p:nvSpPr>
              <p:cNvPr id="42" name="Text4">
                <a:extLst>
                  <a:ext uri="{FF2B5EF4-FFF2-40B4-BE49-F238E27FC236}">
                    <a16:creationId xmlns:a16="http://schemas.microsoft.com/office/drawing/2014/main" id="{2D891315-D690-BAF4-D0EF-CD22C9E723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34840" y="4698778"/>
                <a:ext cx="3299180" cy="888882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cs typeface="+mn-ea"/>
                    <a:sym typeface="+mn-lt"/>
                  </a:rPr>
                  <a:t>在VLANIF103、106等接口启用DHCP Relay，将请求转发至F2-AGG1本地DHCP服务器。</a:t>
                </a:r>
                <a:endParaRPr lang="en-US" dirty="0"/>
              </a:p>
            </p:txBody>
          </p:sp>
          <p:sp>
            <p:nvSpPr>
              <p:cNvPr id="43" name="Bullet4">
                <a:extLst>
                  <a:ext uri="{FF2B5EF4-FFF2-40B4-BE49-F238E27FC236}">
                    <a16:creationId xmlns:a16="http://schemas.microsoft.com/office/drawing/2014/main" id="{A19629E2-D58A-4B22-8347-9A8F1F6E55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34840" y="4095198"/>
                <a:ext cx="3299180" cy="60357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cs typeface="+mn-ea"/>
                    <a:sym typeface="+mn-lt"/>
                  </a:rPr>
                  <a:t>DHCP中继代理配置</a:t>
                </a:r>
                <a:endParaRPr lang="en-US" dirty="0"/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FF06FE84-CF50-7FDA-5AD8-8D029E9B5E32}"/>
                </a:ext>
              </a:extLst>
            </p:cNvPr>
            <p:cNvGrpSpPr/>
            <p:nvPr/>
          </p:nvGrpSpPr>
          <p:grpSpPr>
            <a:xfrm>
              <a:off x="660400" y="4053049"/>
              <a:ext cx="4218494" cy="1045875"/>
              <a:chOff x="1666444" y="4095200"/>
              <a:chExt cx="3299180" cy="1492460"/>
            </a:xfrm>
          </p:grpSpPr>
          <p:sp>
            <p:nvSpPr>
              <p:cNvPr id="45" name="Text5">
                <a:extLst>
                  <a:ext uri="{FF2B5EF4-FFF2-40B4-BE49-F238E27FC236}">
                    <a16:creationId xmlns:a16="http://schemas.microsoft.com/office/drawing/2014/main" id="{DFD0C1FA-DE91-0738-907E-20A1802AC4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6444" y="4698778"/>
                <a:ext cx="3299180" cy="888882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cs typeface="+mn-ea"/>
                    <a:sym typeface="+mn-lt"/>
                  </a:rPr>
                  <a:t>与CORE和Router建立OSPF邻接关系，传递二楼相关网段路由信息。</a:t>
                </a:r>
                <a:endParaRPr lang="en-US" dirty="0"/>
              </a:p>
            </p:txBody>
          </p:sp>
          <p:sp>
            <p:nvSpPr>
              <p:cNvPr id="46" name="Bullet5">
                <a:extLst>
                  <a:ext uri="{FF2B5EF4-FFF2-40B4-BE49-F238E27FC236}">
                    <a16:creationId xmlns:a16="http://schemas.microsoft.com/office/drawing/2014/main" id="{205ACDE4-FC25-F08A-A1AA-3BB02F5D22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6444" y="4095200"/>
                <a:ext cx="3299180" cy="60357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cs typeface="+mn-ea"/>
                    <a:sym typeface="+mn-lt"/>
                  </a:rPr>
                  <a:t>OSPF邻居建立</a:t>
                </a:r>
                <a:endParaRPr lang="en-US" dirty="0"/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D35C446C-6631-C40D-4BD2-37CCE7999838}"/>
                </a:ext>
              </a:extLst>
            </p:cNvPr>
            <p:cNvGrpSpPr/>
            <p:nvPr/>
          </p:nvGrpSpPr>
          <p:grpSpPr>
            <a:xfrm>
              <a:off x="7300406" y="5088225"/>
              <a:ext cx="4218494" cy="1045875"/>
              <a:chOff x="4834840" y="4095200"/>
              <a:chExt cx="3299180" cy="1492460"/>
            </a:xfrm>
          </p:grpSpPr>
          <p:sp>
            <p:nvSpPr>
              <p:cNvPr id="48" name="Text6">
                <a:extLst>
                  <a:ext uri="{FF2B5EF4-FFF2-40B4-BE49-F238E27FC236}">
                    <a16:creationId xmlns:a16="http://schemas.microsoft.com/office/drawing/2014/main" id="{58896532-35D6-FECB-4D56-F7903B96B3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34840" y="4698778"/>
                <a:ext cx="3299180" cy="888882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cs typeface="+mn-ea"/>
                    <a:sym typeface="+mn-lt"/>
                  </a:rPr>
                  <a:t>配置SNMP共同体或用户，接受NMS轮询，实现状态可视化。</a:t>
                </a:r>
                <a:endParaRPr lang="en-US" dirty="0"/>
              </a:p>
            </p:txBody>
          </p:sp>
          <p:sp>
            <p:nvSpPr>
              <p:cNvPr id="49" name="Bullet6">
                <a:extLst>
                  <a:ext uri="{FF2B5EF4-FFF2-40B4-BE49-F238E27FC236}">
                    <a16:creationId xmlns:a16="http://schemas.microsoft.com/office/drawing/2014/main" id="{5DF3F7FB-90E7-1FD8-53CA-8C6EB261B4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34840" y="4095200"/>
                <a:ext cx="3299180" cy="60357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cs typeface="+mn-ea"/>
                    <a:sym typeface="+mn-lt"/>
                  </a:rPr>
                  <a:t>SNMP监控接入</a:t>
                </a:r>
                <a:endParaRPr lang="en-US" dirty="0"/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F4836EC5-EBB9-8D55-A896-EAC8F5871371}"/>
                </a:ext>
              </a:extLst>
            </p:cNvPr>
            <p:cNvGrpSpPr/>
            <p:nvPr/>
          </p:nvGrpSpPr>
          <p:grpSpPr>
            <a:xfrm>
              <a:off x="660400" y="5088225"/>
              <a:ext cx="4218494" cy="1045875"/>
              <a:chOff x="1666444" y="4095200"/>
              <a:chExt cx="3299180" cy="1492460"/>
            </a:xfrm>
          </p:grpSpPr>
          <p:sp>
            <p:nvSpPr>
              <p:cNvPr id="55" name="Text7">
                <a:extLst>
                  <a:ext uri="{FF2B5EF4-FFF2-40B4-BE49-F238E27FC236}">
                    <a16:creationId xmlns:a16="http://schemas.microsoft.com/office/drawing/2014/main" id="{31054D26-78AE-0228-65D9-8B39E3B9D6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6444" y="4698778"/>
                <a:ext cx="3299180" cy="888882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cs typeface="+mn-ea"/>
                    <a:sym typeface="+mn-lt"/>
                  </a:rPr>
                  <a:t>配置静态路由或OSPF Cost值，实现主备路径切换，增强容错能力。</a:t>
                </a:r>
                <a:endParaRPr lang="en-US" dirty="0"/>
              </a:p>
            </p:txBody>
          </p:sp>
          <p:sp>
            <p:nvSpPr>
              <p:cNvPr id="56" name="Bullet7">
                <a:extLst>
                  <a:ext uri="{FF2B5EF4-FFF2-40B4-BE49-F238E27FC236}">
                    <a16:creationId xmlns:a16="http://schemas.microsoft.com/office/drawing/2014/main" id="{0D67D662-37BF-707F-8D6F-105A175710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6444" y="4095200"/>
                <a:ext cx="3299180" cy="60357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cs typeface="+mn-ea"/>
                    <a:sym typeface="+mn-lt"/>
                  </a:rPr>
                  <a:t>上行链路备份</a:t>
                </a:r>
                <a:endParaRPr lang="en-US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汇聚交换机（F2-AGG1/F3-AGG1）配置实施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035f5c37-71ed-4921-a924-349373122c6b.source.7.zh-Hans.pptx">
            <a:extLst>
              <a:ext uri="{FF2B5EF4-FFF2-40B4-BE49-F238E27FC236}">
                <a16:creationId xmlns:a16="http://schemas.microsoft.com/office/drawing/2014/main" id="{5EAC1654-2A7C-22D2-76EE-466669818C35}"/>
              </a:ext>
            </a:extLst>
          </p:cNvPr>
          <p:cNvGrpSpPr/>
          <p:nvPr/>
        </p:nvGrpSpPr>
        <p:grpSpPr>
          <a:xfrm>
            <a:off x="660400" y="1130299"/>
            <a:ext cx="10858500" cy="4926973"/>
            <a:chOff x="660400" y="1130299"/>
            <a:chExt cx="10858500" cy="4926973"/>
          </a:xfrm>
        </p:grpSpPr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AE703E1F-B92B-B8A5-8836-F4632468A446}"/>
                </a:ext>
              </a:extLst>
            </p:cNvPr>
            <p:cNvGrpSpPr/>
            <p:nvPr/>
          </p:nvGrpSpPr>
          <p:grpSpPr>
            <a:xfrm>
              <a:off x="660400" y="1868110"/>
              <a:ext cx="5291992" cy="997776"/>
              <a:chOff x="149929" y="2071310"/>
              <a:chExt cx="5291992" cy="997776"/>
            </a:xfrm>
          </p:grpSpPr>
          <p:grpSp>
            <p:nvGrpSpPr>
              <p:cNvPr id="227" name="组合 226">
                <a:extLst>
                  <a:ext uri="{FF2B5EF4-FFF2-40B4-BE49-F238E27FC236}">
                    <a16:creationId xmlns:a16="http://schemas.microsoft.com/office/drawing/2014/main" id="{E07F410C-691D-4476-E2A0-1F44EDE11522}"/>
                  </a:ext>
                </a:extLst>
              </p:cNvPr>
              <p:cNvGrpSpPr/>
              <p:nvPr/>
            </p:nvGrpSpPr>
            <p:grpSpPr>
              <a:xfrm>
                <a:off x="149929" y="2172910"/>
                <a:ext cx="540000" cy="540000"/>
                <a:chOff x="149929" y="2172910"/>
                <a:chExt cx="540000" cy="540000"/>
              </a:xfrm>
            </p:grpSpPr>
            <p:sp>
              <p:nvSpPr>
                <p:cNvPr id="230" name="IconBackground1">
                  <a:extLst>
                    <a:ext uri="{FF2B5EF4-FFF2-40B4-BE49-F238E27FC236}">
                      <a16:creationId xmlns:a16="http://schemas.microsoft.com/office/drawing/2014/main" id="{5D910B13-083D-0D5B-5D4B-15F999AAB35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9929" y="2172910"/>
                  <a:ext cx="540000" cy="54000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sz="1600" b="1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31" name="Icon1">
                  <a:extLst>
                    <a:ext uri="{FF2B5EF4-FFF2-40B4-BE49-F238E27FC236}">
                      <a16:creationId xmlns:a16="http://schemas.microsoft.com/office/drawing/2014/main" id="{FE7C115E-5737-C8DE-D40E-03CD85F17580}"/>
                    </a:ext>
                  </a:extLst>
                </p:cNvPr>
                <p:cNvSpPr/>
                <p:nvPr/>
              </p:nvSpPr>
              <p:spPr bwMode="auto">
                <a:xfrm>
                  <a:off x="356019" y="2325727"/>
                  <a:ext cx="127821" cy="234367"/>
                </a:xfrm>
                <a:custGeom>
                  <a:avLst/>
                  <a:gdLst>
                    <a:gd name="connsiteX0" fmla="*/ 36237 w 329399"/>
                    <a:gd name="connsiteY0" fmla="*/ 150915 h 603970"/>
                    <a:gd name="connsiteX1" fmla="*/ 31105 w 329399"/>
                    <a:gd name="connsiteY1" fmla="*/ 156039 h 603970"/>
                    <a:gd name="connsiteX2" fmla="*/ 31105 w 329399"/>
                    <a:gd name="connsiteY2" fmla="*/ 347477 h 603970"/>
                    <a:gd name="connsiteX3" fmla="*/ 36237 w 329399"/>
                    <a:gd name="connsiteY3" fmla="*/ 352600 h 603970"/>
                    <a:gd name="connsiteX4" fmla="*/ 45257 w 329399"/>
                    <a:gd name="connsiteY4" fmla="*/ 352600 h 603970"/>
                    <a:gd name="connsiteX5" fmla="*/ 81650 w 329399"/>
                    <a:gd name="connsiteY5" fmla="*/ 388932 h 603970"/>
                    <a:gd name="connsiteX6" fmla="*/ 81650 w 329399"/>
                    <a:gd name="connsiteY6" fmla="*/ 413463 h 603970"/>
                    <a:gd name="connsiteX7" fmla="*/ 86782 w 329399"/>
                    <a:gd name="connsiteY7" fmla="*/ 418587 h 603970"/>
                    <a:gd name="connsiteX8" fmla="*/ 242617 w 329399"/>
                    <a:gd name="connsiteY8" fmla="*/ 418587 h 603970"/>
                    <a:gd name="connsiteX9" fmla="*/ 247905 w 329399"/>
                    <a:gd name="connsiteY9" fmla="*/ 413463 h 603970"/>
                    <a:gd name="connsiteX10" fmla="*/ 247905 w 329399"/>
                    <a:gd name="connsiteY10" fmla="*/ 388932 h 603970"/>
                    <a:gd name="connsiteX11" fmla="*/ 284142 w 329399"/>
                    <a:gd name="connsiteY11" fmla="*/ 352600 h 603970"/>
                    <a:gd name="connsiteX12" fmla="*/ 293162 w 329399"/>
                    <a:gd name="connsiteY12" fmla="*/ 352600 h 603970"/>
                    <a:gd name="connsiteX13" fmla="*/ 298294 w 329399"/>
                    <a:gd name="connsiteY13" fmla="*/ 347477 h 603970"/>
                    <a:gd name="connsiteX14" fmla="*/ 298294 w 329399"/>
                    <a:gd name="connsiteY14" fmla="*/ 156039 h 603970"/>
                    <a:gd name="connsiteX15" fmla="*/ 293162 w 329399"/>
                    <a:gd name="connsiteY15" fmla="*/ 150915 h 603970"/>
                    <a:gd name="connsiteX16" fmla="*/ 225837 w 329399"/>
                    <a:gd name="connsiteY16" fmla="*/ 46714 h 603970"/>
                    <a:gd name="connsiteX17" fmla="*/ 236253 w 329399"/>
                    <a:gd name="connsiteY17" fmla="*/ 57115 h 603970"/>
                    <a:gd name="connsiteX18" fmla="*/ 236253 w 329399"/>
                    <a:gd name="connsiteY18" fmla="*/ 96237 h 603970"/>
                    <a:gd name="connsiteX19" fmla="*/ 225837 w 329399"/>
                    <a:gd name="connsiteY19" fmla="*/ 106483 h 603970"/>
                    <a:gd name="connsiteX20" fmla="*/ 215577 w 329399"/>
                    <a:gd name="connsiteY20" fmla="*/ 96237 h 603970"/>
                    <a:gd name="connsiteX21" fmla="*/ 215577 w 329399"/>
                    <a:gd name="connsiteY21" fmla="*/ 57115 h 603970"/>
                    <a:gd name="connsiteX22" fmla="*/ 225837 w 329399"/>
                    <a:gd name="connsiteY22" fmla="*/ 46714 h 603970"/>
                    <a:gd name="connsiteX23" fmla="*/ 184289 w 329399"/>
                    <a:gd name="connsiteY23" fmla="*/ 46714 h 603970"/>
                    <a:gd name="connsiteX24" fmla="*/ 194549 w 329399"/>
                    <a:gd name="connsiteY24" fmla="*/ 57115 h 603970"/>
                    <a:gd name="connsiteX25" fmla="*/ 194549 w 329399"/>
                    <a:gd name="connsiteY25" fmla="*/ 96237 h 603970"/>
                    <a:gd name="connsiteX26" fmla="*/ 184289 w 329399"/>
                    <a:gd name="connsiteY26" fmla="*/ 106483 h 603970"/>
                    <a:gd name="connsiteX27" fmla="*/ 173873 w 329399"/>
                    <a:gd name="connsiteY27" fmla="*/ 96237 h 603970"/>
                    <a:gd name="connsiteX28" fmla="*/ 173873 w 329399"/>
                    <a:gd name="connsiteY28" fmla="*/ 57115 h 603970"/>
                    <a:gd name="connsiteX29" fmla="*/ 184289 w 329399"/>
                    <a:gd name="connsiteY29" fmla="*/ 46714 h 603970"/>
                    <a:gd name="connsiteX30" fmla="*/ 142612 w 329399"/>
                    <a:gd name="connsiteY30" fmla="*/ 46714 h 603970"/>
                    <a:gd name="connsiteX31" fmla="*/ 153056 w 329399"/>
                    <a:gd name="connsiteY31" fmla="*/ 57115 h 603970"/>
                    <a:gd name="connsiteX32" fmla="*/ 153056 w 329399"/>
                    <a:gd name="connsiteY32" fmla="*/ 96237 h 603970"/>
                    <a:gd name="connsiteX33" fmla="*/ 142612 w 329399"/>
                    <a:gd name="connsiteY33" fmla="*/ 106483 h 603970"/>
                    <a:gd name="connsiteX34" fmla="*/ 132169 w 329399"/>
                    <a:gd name="connsiteY34" fmla="*/ 96237 h 603970"/>
                    <a:gd name="connsiteX35" fmla="*/ 132169 w 329399"/>
                    <a:gd name="connsiteY35" fmla="*/ 57115 h 603970"/>
                    <a:gd name="connsiteX36" fmla="*/ 142612 w 329399"/>
                    <a:gd name="connsiteY36" fmla="*/ 46714 h 603970"/>
                    <a:gd name="connsiteX37" fmla="*/ 101092 w 329399"/>
                    <a:gd name="connsiteY37" fmla="*/ 46714 h 603970"/>
                    <a:gd name="connsiteX38" fmla="*/ 111352 w 329399"/>
                    <a:gd name="connsiteY38" fmla="*/ 57115 h 603970"/>
                    <a:gd name="connsiteX39" fmla="*/ 111352 w 329399"/>
                    <a:gd name="connsiteY39" fmla="*/ 96237 h 603970"/>
                    <a:gd name="connsiteX40" fmla="*/ 101092 w 329399"/>
                    <a:gd name="connsiteY40" fmla="*/ 106483 h 603970"/>
                    <a:gd name="connsiteX41" fmla="*/ 90676 w 329399"/>
                    <a:gd name="connsiteY41" fmla="*/ 96237 h 603970"/>
                    <a:gd name="connsiteX42" fmla="*/ 90676 w 329399"/>
                    <a:gd name="connsiteY42" fmla="*/ 57115 h 603970"/>
                    <a:gd name="connsiteX43" fmla="*/ 101092 w 329399"/>
                    <a:gd name="connsiteY43" fmla="*/ 46714 h 603970"/>
                    <a:gd name="connsiteX44" fmla="*/ 76829 w 329399"/>
                    <a:gd name="connsiteY44" fmla="*/ 31052 h 603970"/>
                    <a:gd name="connsiteX45" fmla="*/ 71696 w 329399"/>
                    <a:gd name="connsiteY45" fmla="*/ 36176 h 603970"/>
                    <a:gd name="connsiteX46" fmla="*/ 71696 w 329399"/>
                    <a:gd name="connsiteY46" fmla="*/ 119862 h 603970"/>
                    <a:gd name="connsiteX47" fmla="*/ 257703 w 329399"/>
                    <a:gd name="connsiteY47" fmla="*/ 119862 h 603970"/>
                    <a:gd name="connsiteX48" fmla="*/ 257703 w 329399"/>
                    <a:gd name="connsiteY48" fmla="*/ 36176 h 603970"/>
                    <a:gd name="connsiteX49" fmla="*/ 252570 w 329399"/>
                    <a:gd name="connsiteY49" fmla="*/ 31052 h 603970"/>
                    <a:gd name="connsiteX50" fmla="*/ 76829 w 329399"/>
                    <a:gd name="connsiteY50" fmla="*/ 0 h 603970"/>
                    <a:gd name="connsiteX51" fmla="*/ 252570 w 329399"/>
                    <a:gd name="connsiteY51" fmla="*/ 0 h 603970"/>
                    <a:gd name="connsiteX52" fmla="*/ 288807 w 329399"/>
                    <a:gd name="connsiteY52" fmla="*/ 36176 h 603970"/>
                    <a:gd name="connsiteX53" fmla="*/ 288807 w 329399"/>
                    <a:gd name="connsiteY53" fmla="*/ 119862 h 603970"/>
                    <a:gd name="connsiteX54" fmla="*/ 293162 w 329399"/>
                    <a:gd name="connsiteY54" fmla="*/ 119862 h 603970"/>
                    <a:gd name="connsiteX55" fmla="*/ 329399 w 329399"/>
                    <a:gd name="connsiteY55" fmla="*/ 156039 h 603970"/>
                    <a:gd name="connsiteX56" fmla="*/ 329399 w 329399"/>
                    <a:gd name="connsiteY56" fmla="*/ 347477 h 603970"/>
                    <a:gd name="connsiteX57" fmla="*/ 293162 w 329399"/>
                    <a:gd name="connsiteY57" fmla="*/ 383653 h 603970"/>
                    <a:gd name="connsiteX58" fmla="*/ 284142 w 329399"/>
                    <a:gd name="connsiteY58" fmla="*/ 383653 h 603970"/>
                    <a:gd name="connsiteX59" fmla="*/ 279009 w 329399"/>
                    <a:gd name="connsiteY59" fmla="*/ 388932 h 603970"/>
                    <a:gd name="connsiteX60" fmla="*/ 279009 w 329399"/>
                    <a:gd name="connsiteY60" fmla="*/ 413463 h 603970"/>
                    <a:gd name="connsiteX61" fmla="*/ 242617 w 329399"/>
                    <a:gd name="connsiteY61" fmla="*/ 449639 h 603970"/>
                    <a:gd name="connsiteX62" fmla="*/ 180252 w 329399"/>
                    <a:gd name="connsiteY62" fmla="*/ 449639 h 603970"/>
                    <a:gd name="connsiteX63" fmla="*/ 180252 w 329399"/>
                    <a:gd name="connsiteY63" fmla="*/ 588444 h 603970"/>
                    <a:gd name="connsiteX64" fmla="*/ 164700 w 329399"/>
                    <a:gd name="connsiteY64" fmla="*/ 603970 h 603970"/>
                    <a:gd name="connsiteX65" fmla="*/ 149147 w 329399"/>
                    <a:gd name="connsiteY65" fmla="*/ 588444 h 603970"/>
                    <a:gd name="connsiteX66" fmla="*/ 149147 w 329399"/>
                    <a:gd name="connsiteY66" fmla="*/ 449639 h 603970"/>
                    <a:gd name="connsiteX67" fmla="*/ 86782 w 329399"/>
                    <a:gd name="connsiteY67" fmla="*/ 449639 h 603970"/>
                    <a:gd name="connsiteX68" fmla="*/ 50545 w 329399"/>
                    <a:gd name="connsiteY68" fmla="*/ 413463 h 603970"/>
                    <a:gd name="connsiteX69" fmla="*/ 50545 w 329399"/>
                    <a:gd name="connsiteY69" fmla="*/ 388932 h 603970"/>
                    <a:gd name="connsiteX70" fmla="*/ 45257 w 329399"/>
                    <a:gd name="connsiteY70" fmla="*/ 383653 h 603970"/>
                    <a:gd name="connsiteX71" fmla="*/ 36237 w 329399"/>
                    <a:gd name="connsiteY71" fmla="*/ 383653 h 603970"/>
                    <a:gd name="connsiteX72" fmla="*/ 0 w 329399"/>
                    <a:gd name="connsiteY72" fmla="*/ 347477 h 603970"/>
                    <a:gd name="connsiteX73" fmla="*/ 0 w 329399"/>
                    <a:gd name="connsiteY73" fmla="*/ 156039 h 603970"/>
                    <a:gd name="connsiteX74" fmla="*/ 36237 w 329399"/>
                    <a:gd name="connsiteY74" fmla="*/ 119862 h 603970"/>
                    <a:gd name="connsiteX75" fmla="*/ 40592 w 329399"/>
                    <a:gd name="connsiteY75" fmla="*/ 119862 h 603970"/>
                    <a:gd name="connsiteX76" fmla="*/ 40592 w 329399"/>
                    <a:gd name="connsiteY76" fmla="*/ 36176 h 603970"/>
                    <a:gd name="connsiteX77" fmla="*/ 76829 w 329399"/>
                    <a:gd name="connsiteY77" fmla="*/ 0 h 603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</a:cxnLst>
                  <a:rect l="l" t="t" r="r" b="b"/>
                  <a:pathLst>
                    <a:path w="329399" h="603970">
                      <a:moveTo>
                        <a:pt x="36237" y="150915"/>
                      </a:moveTo>
                      <a:cubicBezTo>
                        <a:pt x="33438" y="150915"/>
                        <a:pt x="31105" y="153244"/>
                        <a:pt x="31105" y="156039"/>
                      </a:cubicBezTo>
                      <a:lnTo>
                        <a:pt x="31105" y="347477"/>
                      </a:lnTo>
                      <a:cubicBezTo>
                        <a:pt x="31105" y="350272"/>
                        <a:pt x="33438" y="352600"/>
                        <a:pt x="36237" y="352600"/>
                      </a:cubicBezTo>
                      <a:lnTo>
                        <a:pt x="45257" y="352600"/>
                      </a:lnTo>
                      <a:cubicBezTo>
                        <a:pt x="65320" y="352600"/>
                        <a:pt x="81650" y="368903"/>
                        <a:pt x="81650" y="388932"/>
                      </a:cubicBezTo>
                      <a:lnTo>
                        <a:pt x="81650" y="413463"/>
                      </a:lnTo>
                      <a:cubicBezTo>
                        <a:pt x="81650" y="416258"/>
                        <a:pt x="83983" y="418587"/>
                        <a:pt x="86782" y="418587"/>
                      </a:cubicBezTo>
                      <a:lnTo>
                        <a:pt x="242617" y="418587"/>
                      </a:lnTo>
                      <a:cubicBezTo>
                        <a:pt x="245416" y="418587"/>
                        <a:pt x="247905" y="416258"/>
                        <a:pt x="247905" y="413463"/>
                      </a:cubicBezTo>
                      <a:lnTo>
                        <a:pt x="247905" y="388932"/>
                      </a:lnTo>
                      <a:cubicBezTo>
                        <a:pt x="247905" y="368903"/>
                        <a:pt x="264079" y="352600"/>
                        <a:pt x="284142" y="352600"/>
                      </a:cubicBezTo>
                      <a:lnTo>
                        <a:pt x="293162" y="352600"/>
                      </a:lnTo>
                      <a:cubicBezTo>
                        <a:pt x="295961" y="352600"/>
                        <a:pt x="298294" y="350272"/>
                        <a:pt x="298294" y="347477"/>
                      </a:cubicBezTo>
                      <a:lnTo>
                        <a:pt x="298294" y="156039"/>
                      </a:lnTo>
                      <a:cubicBezTo>
                        <a:pt x="298294" y="153244"/>
                        <a:pt x="295961" y="150915"/>
                        <a:pt x="293162" y="150915"/>
                      </a:cubicBezTo>
                      <a:close/>
                      <a:moveTo>
                        <a:pt x="225837" y="46714"/>
                      </a:moveTo>
                      <a:cubicBezTo>
                        <a:pt x="231589" y="46714"/>
                        <a:pt x="236253" y="51371"/>
                        <a:pt x="236253" y="57115"/>
                      </a:cubicBezTo>
                      <a:lnTo>
                        <a:pt x="236253" y="96237"/>
                      </a:lnTo>
                      <a:cubicBezTo>
                        <a:pt x="236253" y="101981"/>
                        <a:pt x="231589" y="106483"/>
                        <a:pt x="225837" y="106483"/>
                      </a:cubicBezTo>
                      <a:cubicBezTo>
                        <a:pt x="220085" y="106483"/>
                        <a:pt x="215577" y="101981"/>
                        <a:pt x="215577" y="96237"/>
                      </a:cubicBezTo>
                      <a:lnTo>
                        <a:pt x="215577" y="57115"/>
                      </a:lnTo>
                      <a:cubicBezTo>
                        <a:pt x="215577" y="51371"/>
                        <a:pt x="220085" y="46714"/>
                        <a:pt x="225837" y="46714"/>
                      </a:cubicBezTo>
                      <a:close/>
                      <a:moveTo>
                        <a:pt x="184289" y="46714"/>
                      </a:moveTo>
                      <a:cubicBezTo>
                        <a:pt x="189885" y="46714"/>
                        <a:pt x="194549" y="51371"/>
                        <a:pt x="194549" y="57115"/>
                      </a:cubicBezTo>
                      <a:lnTo>
                        <a:pt x="194549" y="96237"/>
                      </a:lnTo>
                      <a:cubicBezTo>
                        <a:pt x="194549" y="101981"/>
                        <a:pt x="189885" y="106483"/>
                        <a:pt x="184289" y="106483"/>
                      </a:cubicBezTo>
                      <a:cubicBezTo>
                        <a:pt x="178537" y="106483"/>
                        <a:pt x="173873" y="101981"/>
                        <a:pt x="173873" y="96237"/>
                      </a:cubicBezTo>
                      <a:lnTo>
                        <a:pt x="173873" y="57115"/>
                      </a:lnTo>
                      <a:cubicBezTo>
                        <a:pt x="173873" y="51371"/>
                        <a:pt x="178537" y="46714"/>
                        <a:pt x="184289" y="46714"/>
                      </a:cubicBezTo>
                      <a:close/>
                      <a:moveTo>
                        <a:pt x="142612" y="46714"/>
                      </a:moveTo>
                      <a:cubicBezTo>
                        <a:pt x="148380" y="46714"/>
                        <a:pt x="153056" y="51371"/>
                        <a:pt x="153056" y="57115"/>
                      </a:cubicBezTo>
                      <a:lnTo>
                        <a:pt x="153056" y="96237"/>
                      </a:lnTo>
                      <a:cubicBezTo>
                        <a:pt x="153056" y="101981"/>
                        <a:pt x="148380" y="106483"/>
                        <a:pt x="142612" y="106483"/>
                      </a:cubicBezTo>
                      <a:cubicBezTo>
                        <a:pt x="136845" y="106483"/>
                        <a:pt x="132169" y="101981"/>
                        <a:pt x="132169" y="96237"/>
                      </a:cubicBezTo>
                      <a:lnTo>
                        <a:pt x="132169" y="57115"/>
                      </a:lnTo>
                      <a:cubicBezTo>
                        <a:pt x="132169" y="51371"/>
                        <a:pt x="136845" y="46714"/>
                        <a:pt x="142612" y="46714"/>
                      </a:cubicBezTo>
                      <a:close/>
                      <a:moveTo>
                        <a:pt x="101092" y="46714"/>
                      </a:moveTo>
                      <a:cubicBezTo>
                        <a:pt x="106688" y="46714"/>
                        <a:pt x="111352" y="51371"/>
                        <a:pt x="111352" y="57115"/>
                      </a:cubicBezTo>
                      <a:lnTo>
                        <a:pt x="111352" y="96237"/>
                      </a:lnTo>
                      <a:cubicBezTo>
                        <a:pt x="111352" y="101981"/>
                        <a:pt x="106688" y="106483"/>
                        <a:pt x="101092" y="106483"/>
                      </a:cubicBezTo>
                      <a:cubicBezTo>
                        <a:pt x="95340" y="106483"/>
                        <a:pt x="90676" y="101981"/>
                        <a:pt x="90676" y="96237"/>
                      </a:cubicBezTo>
                      <a:lnTo>
                        <a:pt x="90676" y="57115"/>
                      </a:lnTo>
                      <a:cubicBezTo>
                        <a:pt x="90676" y="51371"/>
                        <a:pt x="95340" y="46714"/>
                        <a:pt x="101092" y="46714"/>
                      </a:cubicBezTo>
                      <a:close/>
                      <a:moveTo>
                        <a:pt x="76829" y="31052"/>
                      </a:moveTo>
                      <a:cubicBezTo>
                        <a:pt x="74029" y="31052"/>
                        <a:pt x="71696" y="33381"/>
                        <a:pt x="71696" y="36176"/>
                      </a:cubicBezTo>
                      <a:lnTo>
                        <a:pt x="71696" y="119862"/>
                      </a:lnTo>
                      <a:lnTo>
                        <a:pt x="257703" y="119862"/>
                      </a:lnTo>
                      <a:lnTo>
                        <a:pt x="257703" y="36176"/>
                      </a:lnTo>
                      <a:cubicBezTo>
                        <a:pt x="257703" y="33381"/>
                        <a:pt x="255370" y="31052"/>
                        <a:pt x="252570" y="31052"/>
                      </a:cubicBezTo>
                      <a:close/>
                      <a:moveTo>
                        <a:pt x="76829" y="0"/>
                      </a:moveTo>
                      <a:lnTo>
                        <a:pt x="252570" y="0"/>
                      </a:lnTo>
                      <a:cubicBezTo>
                        <a:pt x="272633" y="0"/>
                        <a:pt x="288807" y="16303"/>
                        <a:pt x="288807" y="36176"/>
                      </a:cubicBezTo>
                      <a:lnTo>
                        <a:pt x="288807" y="119862"/>
                      </a:lnTo>
                      <a:lnTo>
                        <a:pt x="293162" y="119862"/>
                      </a:lnTo>
                      <a:cubicBezTo>
                        <a:pt x="313225" y="119862"/>
                        <a:pt x="329399" y="136165"/>
                        <a:pt x="329399" y="156039"/>
                      </a:cubicBezTo>
                      <a:lnTo>
                        <a:pt x="329399" y="347477"/>
                      </a:lnTo>
                      <a:cubicBezTo>
                        <a:pt x="329399" y="367506"/>
                        <a:pt x="313225" y="383653"/>
                        <a:pt x="293162" y="383653"/>
                      </a:cubicBezTo>
                      <a:lnTo>
                        <a:pt x="284142" y="383653"/>
                      </a:lnTo>
                      <a:cubicBezTo>
                        <a:pt x="281342" y="383653"/>
                        <a:pt x="279009" y="386137"/>
                        <a:pt x="279009" y="388932"/>
                      </a:cubicBezTo>
                      <a:lnTo>
                        <a:pt x="279009" y="413463"/>
                      </a:lnTo>
                      <a:cubicBezTo>
                        <a:pt x="279009" y="433337"/>
                        <a:pt x="262679" y="449639"/>
                        <a:pt x="242617" y="449639"/>
                      </a:cubicBezTo>
                      <a:lnTo>
                        <a:pt x="180252" y="449639"/>
                      </a:lnTo>
                      <a:lnTo>
                        <a:pt x="180252" y="588444"/>
                      </a:lnTo>
                      <a:cubicBezTo>
                        <a:pt x="180252" y="597138"/>
                        <a:pt x="173253" y="603970"/>
                        <a:pt x="164700" y="603970"/>
                      </a:cubicBezTo>
                      <a:cubicBezTo>
                        <a:pt x="156146" y="603970"/>
                        <a:pt x="149147" y="597138"/>
                        <a:pt x="149147" y="588444"/>
                      </a:cubicBezTo>
                      <a:lnTo>
                        <a:pt x="149147" y="449639"/>
                      </a:lnTo>
                      <a:lnTo>
                        <a:pt x="86782" y="449639"/>
                      </a:lnTo>
                      <a:cubicBezTo>
                        <a:pt x="66720" y="449639"/>
                        <a:pt x="50545" y="433337"/>
                        <a:pt x="50545" y="413463"/>
                      </a:cubicBezTo>
                      <a:lnTo>
                        <a:pt x="50545" y="388932"/>
                      </a:lnTo>
                      <a:cubicBezTo>
                        <a:pt x="50545" y="386137"/>
                        <a:pt x="48212" y="383653"/>
                        <a:pt x="45257" y="383653"/>
                      </a:cubicBezTo>
                      <a:lnTo>
                        <a:pt x="36237" y="383653"/>
                      </a:lnTo>
                      <a:cubicBezTo>
                        <a:pt x="16330" y="383653"/>
                        <a:pt x="0" y="367506"/>
                        <a:pt x="0" y="347477"/>
                      </a:cubicBezTo>
                      <a:lnTo>
                        <a:pt x="0" y="156039"/>
                      </a:lnTo>
                      <a:cubicBezTo>
                        <a:pt x="0" y="136165"/>
                        <a:pt x="16330" y="119862"/>
                        <a:pt x="36237" y="119862"/>
                      </a:cubicBezTo>
                      <a:lnTo>
                        <a:pt x="40592" y="119862"/>
                      </a:lnTo>
                      <a:lnTo>
                        <a:pt x="40592" y="36176"/>
                      </a:lnTo>
                      <a:cubicBezTo>
                        <a:pt x="40592" y="16303"/>
                        <a:pt x="56922" y="0"/>
                        <a:pt x="768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28" name="Bullet1">
                <a:extLst>
                  <a:ext uri="{FF2B5EF4-FFF2-40B4-BE49-F238E27FC236}">
                    <a16:creationId xmlns:a16="http://schemas.microsoft.com/office/drawing/2014/main" id="{84F3B9BB-6E25-4CCE-BF8A-AB197E7FD121}"/>
                  </a:ext>
                </a:extLst>
              </p:cNvPr>
              <p:cNvSpPr txBox="1"/>
              <p:nvPr/>
            </p:nvSpPr>
            <p:spPr>
              <a:xfrm>
                <a:off x="780577" y="2071310"/>
                <a:ext cx="4661344" cy="372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端口划分至指定VLAN</a:t>
                </a:r>
                <a:endParaRPr lang="en-US" dirty="0"/>
              </a:p>
            </p:txBody>
          </p:sp>
          <p:sp>
            <p:nvSpPr>
              <p:cNvPr id="229" name="Text1">
                <a:extLst>
                  <a:ext uri="{FF2B5EF4-FFF2-40B4-BE49-F238E27FC236}">
                    <a16:creationId xmlns:a16="http://schemas.microsoft.com/office/drawing/2014/main" id="{39FE07A5-010D-3D52-B965-E5AEA8C98251}"/>
                  </a:ext>
                </a:extLst>
              </p:cNvPr>
              <p:cNvSpPr txBox="1"/>
              <p:nvPr/>
            </p:nvSpPr>
            <p:spPr>
              <a:xfrm>
                <a:off x="780577" y="2444168"/>
                <a:ext cx="4661344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将员工电脑端口加入对应部门VLAN（如行政部→VLAN102），实现精准归属。</a:t>
                </a:r>
                <a:endParaRPr lang="en-US" dirty="0"/>
              </a:p>
            </p:txBody>
          </p:sp>
        </p:grpSp>
        <p:grpSp>
          <p:nvGrpSpPr>
            <p:cNvPr id="184" name="组合 183">
              <a:extLst>
                <a:ext uri="{FF2B5EF4-FFF2-40B4-BE49-F238E27FC236}">
                  <a16:creationId xmlns:a16="http://schemas.microsoft.com/office/drawing/2014/main" id="{F06802AD-8926-5A7A-A4C3-C45489D34529}"/>
                </a:ext>
              </a:extLst>
            </p:cNvPr>
            <p:cNvGrpSpPr/>
            <p:nvPr/>
          </p:nvGrpSpPr>
          <p:grpSpPr>
            <a:xfrm>
              <a:off x="660400" y="2924505"/>
              <a:ext cx="5291992" cy="1005176"/>
              <a:chOff x="149929" y="3488587"/>
              <a:chExt cx="5291992" cy="1005176"/>
            </a:xfrm>
          </p:grpSpPr>
          <p:grpSp>
            <p:nvGrpSpPr>
              <p:cNvPr id="222" name="组合 221">
                <a:extLst>
                  <a:ext uri="{FF2B5EF4-FFF2-40B4-BE49-F238E27FC236}">
                    <a16:creationId xmlns:a16="http://schemas.microsoft.com/office/drawing/2014/main" id="{1E275235-8987-53CB-7F87-A950A4FBDB45}"/>
                  </a:ext>
                </a:extLst>
              </p:cNvPr>
              <p:cNvGrpSpPr/>
              <p:nvPr/>
            </p:nvGrpSpPr>
            <p:grpSpPr>
              <a:xfrm>
                <a:off x="149929" y="3646122"/>
                <a:ext cx="540000" cy="540000"/>
                <a:chOff x="149929" y="3646122"/>
                <a:chExt cx="540000" cy="540000"/>
              </a:xfrm>
            </p:grpSpPr>
            <p:sp>
              <p:nvSpPr>
                <p:cNvPr id="225" name="IconBackground2">
                  <a:extLst>
                    <a:ext uri="{FF2B5EF4-FFF2-40B4-BE49-F238E27FC236}">
                      <a16:creationId xmlns:a16="http://schemas.microsoft.com/office/drawing/2014/main" id="{0BB7E3AE-ED7F-8353-E5EE-A28B8FB372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9929" y="3646122"/>
                  <a:ext cx="540000" cy="54000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sz="1600" b="1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26" name="Icon2">
                  <a:extLst>
                    <a:ext uri="{FF2B5EF4-FFF2-40B4-BE49-F238E27FC236}">
                      <a16:creationId xmlns:a16="http://schemas.microsoft.com/office/drawing/2014/main" id="{A73D7E6B-CBDB-020C-D3D8-E0BDCDF94D5C}"/>
                    </a:ext>
                  </a:extLst>
                </p:cNvPr>
                <p:cNvSpPr/>
                <p:nvPr/>
              </p:nvSpPr>
              <p:spPr bwMode="auto">
                <a:xfrm>
                  <a:off x="344698" y="3798939"/>
                  <a:ext cx="150462" cy="234367"/>
                </a:xfrm>
                <a:custGeom>
                  <a:avLst/>
                  <a:gdLst>
                    <a:gd name="connsiteX0" fmla="*/ 244330 w 363073"/>
                    <a:gd name="connsiteY0" fmla="*/ 530622 h 565541"/>
                    <a:gd name="connsiteX1" fmla="*/ 286292 w 363073"/>
                    <a:gd name="connsiteY1" fmla="*/ 530622 h 565541"/>
                    <a:gd name="connsiteX2" fmla="*/ 286292 w 363073"/>
                    <a:gd name="connsiteY2" fmla="*/ 544589 h 565541"/>
                    <a:gd name="connsiteX3" fmla="*/ 265311 w 363073"/>
                    <a:gd name="connsiteY3" fmla="*/ 565541 h 565541"/>
                    <a:gd name="connsiteX4" fmla="*/ 244330 w 363073"/>
                    <a:gd name="connsiteY4" fmla="*/ 544589 h 565541"/>
                    <a:gd name="connsiteX5" fmla="*/ 76880 w 363073"/>
                    <a:gd name="connsiteY5" fmla="*/ 530622 h 565541"/>
                    <a:gd name="connsiteX6" fmla="*/ 118743 w 363073"/>
                    <a:gd name="connsiteY6" fmla="*/ 530622 h 565541"/>
                    <a:gd name="connsiteX7" fmla="*/ 118743 w 363073"/>
                    <a:gd name="connsiteY7" fmla="*/ 544589 h 565541"/>
                    <a:gd name="connsiteX8" fmla="*/ 97811 w 363073"/>
                    <a:gd name="connsiteY8" fmla="*/ 565541 h 565541"/>
                    <a:gd name="connsiteX9" fmla="*/ 76880 w 363073"/>
                    <a:gd name="connsiteY9" fmla="*/ 544589 h 565541"/>
                    <a:gd name="connsiteX10" fmla="*/ 118743 w 363073"/>
                    <a:gd name="connsiteY10" fmla="*/ 516636 h 565541"/>
                    <a:gd name="connsiteX11" fmla="*/ 244330 w 363073"/>
                    <a:gd name="connsiteY11" fmla="*/ 516636 h 565541"/>
                    <a:gd name="connsiteX12" fmla="*/ 244330 w 363073"/>
                    <a:gd name="connsiteY12" fmla="*/ 530622 h 565541"/>
                    <a:gd name="connsiteX13" fmla="*/ 118743 w 363073"/>
                    <a:gd name="connsiteY13" fmla="*/ 530622 h 565541"/>
                    <a:gd name="connsiteX14" fmla="*/ 244330 w 363073"/>
                    <a:gd name="connsiteY14" fmla="*/ 502667 h 565541"/>
                    <a:gd name="connsiteX15" fmla="*/ 286292 w 363073"/>
                    <a:gd name="connsiteY15" fmla="*/ 502667 h 565541"/>
                    <a:gd name="connsiteX16" fmla="*/ 286292 w 363073"/>
                    <a:gd name="connsiteY16" fmla="*/ 516636 h 565541"/>
                    <a:gd name="connsiteX17" fmla="*/ 244330 w 363073"/>
                    <a:gd name="connsiteY17" fmla="*/ 516636 h 565541"/>
                    <a:gd name="connsiteX18" fmla="*/ 76880 w 363073"/>
                    <a:gd name="connsiteY18" fmla="*/ 502667 h 565541"/>
                    <a:gd name="connsiteX19" fmla="*/ 118743 w 363073"/>
                    <a:gd name="connsiteY19" fmla="*/ 502667 h 565541"/>
                    <a:gd name="connsiteX20" fmla="*/ 118743 w 363073"/>
                    <a:gd name="connsiteY20" fmla="*/ 516636 h 565541"/>
                    <a:gd name="connsiteX21" fmla="*/ 76880 w 363073"/>
                    <a:gd name="connsiteY21" fmla="*/ 516636 h 565541"/>
                    <a:gd name="connsiteX22" fmla="*/ 118743 w 363073"/>
                    <a:gd name="connsiteY22" fmla="*/ 502648 h 565541"/>
                    <a:gd name="connsiteX23" fmla="*/ 244330 w 363073"/>
                    <a:gd name="connsiteY23" fmla="*/ 502648 h 565541"/>
                    <a:gd name="connsiteX24" fmla="*/ 244330 w 363073"/>
                    <a:gd name="connsiteY24" fmla="*/ 502667 h 565541"/>
                    <a:gd name="connsiteX25" fmla="*/ 118743 w 363073"/>
                    <a:gd name="connsiteY25" fmla="*/ 502667 h 565541"/>
                    <a:gd name="connsiteX26" fmla="*/ 265311 w 363073"/>
                    <a:gd name="connsiteY26" fmla="*/ 467829 h 565541"/>
                    <a:gd name="connsiteX27" fmla="*/ 286292 w 363073"/>
                    <a:gd name="connsiteY27" fmla="*/ 488781 h 565541"/>
                    <a:gd name="connsiteX28" fmla="*/ 286292 w 363073"/>
                    <a:gd name="connsiteY28" fmla="*/ 502648 h 565541"/>
                    <a:gd name="connsiteX29" fmla="*/ 244330 w 363073"/>
                    <a:gd name="connsiteY29" fmla="*/ 502648 h 565541"/>
                    <a:gd name="connsiteX30" fmla="*/ 244330 w 363073"/>
                    <a:gd name="connsiteY30" fmla="*/ 488781 h 565541"/>
                    <a:gd name="connsiteX31" fmla="*/ 265311 w 363073"/>
                    <a:gd name="connsiteY31" fmla="*/ 467829 h 565541"/>
                    <a:gd name="connsiteX32" fmla="*/ 97811 w 363073"/>
                    <a:gd name="connsiteY32" fmla="*/ 467829 h 565541"/>
                    <a:gd name="connsiteX33" fmla="*/ 118743 w 363073"/>
                    <a:gd name="connsiteY33" fmla="*/ 488781 h 565541"/>
                    <a:gd name="connsiteX34" fmla="*/ 118743 w 363073"/>
                    <a:gd name="connsiteY34" fmla="*/ 502648 h 565541"/>
                    <a:gd name="connsiteX35" fmla="*/ 83836 w 363073"/>
                    <a:gd name="connsiteY35" fmla="*/ 502648 h 565541"/>
                    <a:gd name="connsiteX36" fmla="*/ 76880 w 363073"/>
                    <a:gd name="connsiteY36" fmla="*/ 500014 h 565541"/>
                    <a:gd name="connsiteX37" fmla="*/ 76880 w 363073"/>
                    <a:gd name="connsiteY37" fmla="*/ 488781 h 565541"/>
                    <a:gd name="connsiteX38" fmla="*/ 97811 w 363073"/>
                    <a:gd name="connsiteY38" fmla="*/ 467829 h 565541"/>
                    <a:gd name="connsiteX39" fmla="*/ 265264 w 363073"/>
                    <a:gd name="connsiteY39" fmla="*/ 209511 h 565541"/>
                    <a:gd name="connsiteX40" fmla="*/ 272257 w 363073"/>
                    <a:gd name="connsiteY40" fmla="*/ 216464 h 565541"/>
                    <a:gd name="connsiteX41" fmla="*/ 272257 w 363073"/>
                    <a:gd name="connsiteY41" fmla="*/ 425957 h 565541"/>
                    <a:gd name="connsiteX42" fmla="*/ 265264 w 363073"/>
                    <a:gd name="connsiteY42" fmla="*/ 432910 h 565541"/>
                    <a:gd name="connsiteX43" fmla="*/ 258318 w 363073"/>
                    <a:gd name="connsiteY43" fmla="*/ 425957 h 565541"/>
                    <a:gd name="connsiteX44" fmla="*/ 258318 w 363073"/>
                    <a:gd name="connsiteY44" fmla="*/ 216464 h 565541"/>
                    <a:gd name="connsiteX45" fmla="*/ 265264 w 363073"/>
                    <a:gd name="connsiteY45" fmla="*/ 209511 h 565541"/>
                    <a:gd name="connsiteX46" fmla="*/ 181609 w 363073"/>
                    <a:gd name="connsiteY46" fmla="*/ 209511 h 565541"/>
                    <a:gd name="connsiteX47" fmla="*/ 188579 w 363073"/>
                    <a:gd name="connsiteY47" fmla="*/ 216464 h 565541"/>
                    <a:gd name="connsiteX48" fmla="*/ 188579 w 363073"/>
                    <a:gd name="connsiteY48" fmla="*/ 425957 h 565541"/>
                    <a:gd name="connsiteX49" fmla="*/ 181609 w 363073"/>
                    <a:gd name="connsiteY49" fmla="*/ 432910 h 565541"/>
                    <a:gd name="connsiteX50" fmla="*/ 174592 w 363073"/>
                    <a:gd name="connsiteY50" fmla="*/ 425957 h 565541"/>
                    <a:gd name="connsiteX51" fmla="*/ 174592 w 363073"/>
                    <a:gd name="connsiteY51" fmla="*/ 216464 h 565541"/>
                    <a:gd name="connsiteX52" fmla="*/ 181609 w 363073"/>
                    <a:gd name="connsiteY52" fmla="*/ 209511 h 565541"/>
                    <a:gd name="connsiteX53" fmla="*/ 97811 w 363073"/>
                    <a:gd name="connsiteY53" fmla="*/ 209511 h 565541"/>
                    <a:gd name="connsiteX54" fmla="*/ 104755 w 363073"/>
                    <a:gd name="connsiteY54" fmla="*/ 216464 h 565541"/>
                    <a:gd name="connsiteX55" fmla="*/ 104755 w 363073"/>
                    <a:gd name="connsiteY55" fmla="*/ 425957 h 565541"/>
                    <a:gd name="connsiteX56" fmla="*/ 97811 w 363073"/>
                    <a:gd name="connsiteY56" fmla="*/ 432910 h 565541"/>
                    <a:gd name="connsiteX57" fmla="*/ 90867 w 363073"/>
                    <a:gd name="connsiteY57" fmla="*/ 425957 h 565541"/>
                    <a:gd name="connsiteX58" fmla="*/ 90867 w 363073"/>
                    <a:gd name="connsiteY58" fmla="*/ 216464 h 565541"/>
                    <a:gd name="connsiteX59" fmla="*/ 97811 w 363073"/>
                    <a:gd name="connsiteY59" fmla="*/ 209511 h 565541"/>
                    <a:gd name="connsiteX60" fmla="*/ 41908 w 363073"/>
                    <a:gd name="connsiteY60" fmla="*/ 111632 h 565541"/>
                    <a:gd name="connsiteX61" fmla="*/ 97811 w 363073"/>
                    <a:gd name="connsiteY61" fmla="*/ 111632 h 565541"/>
                    <a:gd name="connsiteX62" fmla="*/ 97811 w 363073"/>
                    <a:gd name="connsiteY62" fmla="*/ 111700 h 565541"/>
                    <a:gd name="connsiteX63" fmla="*/ 265261 w 363073"/>
                    <a:gd name="connsiteY63" fmla="*/ 111700 h 565541"/>
                    <a:gd name="connsiteX64" fmla="*/ 265261 w 363073"/>
                    <a:gd name="connsiteY64" fmla="*/ 111632 h 565541"/>
                    <a:gd name="connsiteX65" fmla="*/ 321213 w 363073"/>
                    <a:gd name="connsiteY65" fmla="*/ 111632 h 565541"/>
                    <a:gd name="connsiteX66" fmla="*/ 321213 w 363073"/>
                    <a:gd name="connsiteY66" fmla="*/ 111680 h 565541"/>
                    <a:gd name="connsiteX67" fmla="*/ 335214 w 363073"/>
                    <a:gd name="connsiteY67" fmla="*/ 125681 h 565541"/>
                    <a:gd name="connsiteX68" fmla="*/ 335214 w 363073"/>
                    <a:gd name="connsiteY68" fmla="*/ 488714 h 565541"/>
                    <a:gd name="connsiteX69" fmla="*/ 321213 w 363073"/>
                    <a:gd name="connsiteY69" fmla="*/ 502667 h 565541"/>
                    <a:gd name="connsiteX70" fmla="*/ 286292 w 363073"/>
                    <a:gd name="connsiteY70" fmla="*/ 502667 h 565541"/>
                    <a:gd name="connsiteX71" fmla="*/ 286292 w 363073"/>
                    <a:gd name="connsiteY71" fmla="*/ 502648 h 565541"/>
                    <a:gd name="connsiteX72" fmla="*/ 321199 w 363073"/>
                    <a:gd name="connsiteY72" fmla="*/ 502648 h 565541"/>
                    <a:gd name="connsiteX73" fmla="*/ 335198 w 363073"/>
                    <a:gd name="connsiteY73" fmla="*/ 488742 h 565541"/>
                    <a:gd name="connsiteX74" fmla="*/ 335198 w 363073"/>
                    <a:gd name="connsiteY74" fmla="*/ 167564 h 565541"/>
                    <a:gd name="connsiteX75" fmla="*/ 321199 w 363073"/>
                    <a:gd name="connsiteY75" fmla="*/ 153562 h 565541"/>
                    <a:gd name="connsiteX76" fmla="*/ 83836 w 363073"/>
                    <a:gd name="connsiteY76" fmla="*/ 153562 h 565541"/>
                    <a:gd name="connsiteX77" fmla="*/ 69837 w 363073"/>
                    <a:gd name="connsiteY77" fmla="*/ 167564 h 565541"/>
                    <a:gd name="connsiteX78" fmla="*/ 69837 w 363073"/>
                    <a:gd name="connsiteY78" fmla="*/ 488646 h 565541"/>
                    <a:gd name="connsiteX79" fmla="*/ 73694 w 363073"/>
                    <a:gd name="connsiteY79" fmla="*/ 498808 h 565541"/>
                    <a:gd name="connsiteX80" fmla="*/ 76880 w 363073"/>
                    <a:gd name="connsiteY80" fmla="*/ 500014 h 565541"/>
                    <a:gd name="connsiteX81" fmla="*/ 76880 w 363073"/>
                    <a:gd name="connsiteY81" fmla="*/ 502667 h 565541"/>
                    <a:gd name="connsiteX82" fmla="*/ 41908 w 363073"/>
                    <a:gd name="connsiteY82" fmla="*/ 502667 h 565541"/>
                    <a:gd name="connsiteX83" fmla="*/ 27907 w 363073"/>
                    <a:gd name="connsiteY83" fmla="*/ 488714 h 565541"/>
                    <a:gd name="connsiteX84" fmla="*/ 27907 w 363073"/>
                    <a:gd name="connsiteY84" fmla="*/ 125634 h 565541"/>
                    <a:gd name="connsiteX85" fmla="*/ 41908 w 363073"/>
                    <a:gd name="connsiteY85" fmla="*/ 111632 h 565541"/>
                    <a:gd name="connsiteX86" fmla="*/ 97811 w 363073"/>
                    <a:gd name="connsiteY86" fmla="*/ 97812 h 565541"/>
                    <a:gd name="connsiteX87" fmla="*/ 265261 w 363073"/>
                    <a:gd name="connsiteY87" fmla="*/ 97812 h 565541"/>
                    <a:gd name="connsiteX88" fmla="*/ 265261 w 363073"/>
                    <a:gd name="connsiteY88" fmla="*/ 111632 h 565541"/>
                    <a:gd name="connsiteX89" fmla="*/ 97811 w 363073"/>
                    <a:gd name="connsiteY89" fmla="*/ 111632 h 565541"/>
                    <a:gd name="connsiteX90" fmla="*/ 265261 w 363073"/>
                    <a:gd name="connsiteY90" fmla="*/ 83725 h 565541"/>
                    <a:gd name="connsiteX91" fmla="*/ 321213 w 363073"/>
                    <a:gd name="connsiteY91" fmla="*/ 83725 h 565541"/>
                    <a:gd name="connsiteX92" fmla="*/ 363073 w 363073"/>
                    <a:gd name="connsiteY92" fmla="*/ 125634 h 565541"/>
                    <a:gd name="connsiteX93" fmla="*/ 363073 w 363073"/>
                    <a:gd name="connsiteY93" fmla="*/ 488714 h 565541"/>
                    <a:gd name="connsiteX94" fmla="*/ 321165 w 363073"/>
                    <a:gd name="connsiteY94" fmla="*/ 530622 h 565541"/>
                    <a:gd name="connsiteX95" fmla="*/ 286292 w 363073"/>
                    <a:gd name="connsiteY95" fmla="*/ 530622 h 565541"/>
                    <a:gd name="connsiteX96" fmla="*/ 286292 w 363073"/>
                    <a:gd name="connsiteY96" fmla="*/ 516636 h 565541"/>
                    <a:gd name="connsiteX97" fmla="*/ 321177 w 363073"/>
                    <a:gd name="connsiteY97" fmla="*/ 516636 h 565541"/>
                    <a:gd name="connsiteX98" fmla="*/ 349086 w 363073"/>
                    <a:gd name="connsiteY98" fmla="*/ 488733 h 565541"/>
                    <a:gd name="connsiteX99" fmla="*/ 349086 w 363073"/>
                    <a:gd name="connsiteY99" fmla="*/ 125715 h 565541"/>
                    <a:gd name="connsiteX100" fmla="*/ 321177 w 363073"/>
                    <a:gd name="connsiteY100" fmla="*/ 97812 h 565541"/>
                    <a:gd name="connsiteX101" fmla="*/ 265261 w 363073"/>
                    <a:gd name="connsiteY101" fmla="*/ 97812 h 565541"/>
                    <a:gd name="connsiteX102" fmla="*/ 125751 w 363073"/>
                    <a:gd name="connsiteY102" fmla="*/ 83725 h 565541"/>
                    <a:gd name="connsiteX103" fmla="*/ 237416 w 363073"/>
                    <a:gd name="connsiteY103" fmla="*/ 83725 h 565541"/>
                    <a:gd name="connsiteX104" fmla="*/ 237416 w 363073"/>
                    <a:gd name="connsiteY104" fmla="*/ 83799 h 565541"/>
                    <a:gd name="connsiteX105" fmla="*/ 125751 w 363073"/>
                    <a:gd name="connsiteY105" fmla="*/ 83799 h 565541"/>
                    <a:gd name="connsiteX106" fmla="*/ 41908 w 363073"/>
                    <a:gd name="connsiteY106" fmla="*/ 83725 h 565541"/>
                    <a:gd name="connsiteX107" fmla="*/ 97811 w 363073"/>
                    <a:gd name="connsiteY107" fmla="*/ 83725 h 565541"/>
                    <a:gd name="connsiteX108" fmla="*/ 97811 w 363073"/>
                    <a:gd name="connsiteY108" fmla="*/ 97812 h 565541"/>
                    <a:gd name="connsiteX109" fmla="*/ 41896 w 363073"/>
                    <a:gd name="connsiteY109" fmla="*/ 97812 h 565541"/>
                    <a:gd name="connsiteX110" fmla="*/ 13987 w 363073"/>
                    <a:gd name="connsiteY110" fmla="*/ 125715 h 565541"/>
                    <a:gd name="connsiteX111" fmla="*/ 13987 w 363073"/>
                    <a:gd name="connsiteY111" fmla="*/ 488733 h 565541"/>
                    <a:gd name="connsiteX112" fmla="*/ 41896 w 363073"/>
                    <a:gd name="connsiteY112" fmla="*/ 516636 h 565541"/>
                    <a:gd name="connsiteX113" fmla="*/ 76880 w 363073"/>
                    <a:gd name="connsiteY113" fmla="*/ 516636 h 565541"/>
                    <a:gd name="connsiteX114" fmla="*/ 76880 w 363073"/>
                    <a:gd name="connsiteY114" fmla="*/ 530622 h 565541"/>
                    <a:gd name="connsiteX115" fmla="*/ 41908 w 363073"/>
                    <a:gd name="connsiteY115" fmla="*/ 530622 h 565541"/>
                    <a:gd name="connsiteX116" fmla="*/ 0 w 363073"/>
                    <a:gd name="connsiteY116" fmla="*/ 488714 h 565541"/>
                    <a:gd name="connsiteX117" fmla="*/ 0 w 363073"/>
                    <a:gd name="connsiteY117" fmla="*/ 125634 h 565541"/>
                    <a:gd name="connsiteX118" fmla="*/ 41908 w 363073"/>
                    <a:gd name="connsiteY118" fmla="*/ 83725 h 565541"/>
                    <a:gd name="connsiteX119" fmla="*/ 139697 w 363073"/>
                    <a:gd name="connsiteY119" fmla="*/ 0 h 565541"/>
                    <a:gd name="connsiteX120" fmla="*/ 223470 w 363073"/>
                    <a:gd name="connsiteY120" fmla="*/ 0 h 565541"/>
                    <a:gd name="connsiteX121" fmla="*/ 265261 w 363073"/>
                    <a:gd name="connsiteY121" fmla="*/ 41899 h 565541"/>
                    <a:gd name="connsiteX122" fmla="*/ 265261 w 363073"/>
                    <a:gd name="connsiteY122" fmla="*/ 83725 h 565541"/>
                    <a:gd name="connsiteX123" fmla="*/ 237416 w 363073"/>
                    <a:gd name="connsiteY123" fmla="*/ 83725 h 565541"/>
                    <a:gd name="connsiteX124" fmla="*/ 237416 w 363073"/>
                    <a:gd name="connsiteY124" fmla="*/ 41899 h 565541"/>
                    <a:gd name="connsiteX125" fmla="*/ 223470 w 363073"/>
                    <a:gd name="connsiteY125" fmla="*/ 27901 h 565541"/>
                    <a:gd name="connsiteX126" fmla="*/ 139745 w 363073"/>
                    <a:gd name="connsiteY126" fmla="*/ 27901 h 565541"/>
                    <a:gd name="connsiteX127" fmla="*/ 125751 w 363073"/>
                    <a:gd name="connsiteY127" fmla="*/ 41899 h 565541"/>
                    <a:gd name="connsiteX128" fmla="*/ 125751 w 363073"/>
                    <a:gd name="connsiteY128" fmla="*/ 83725 h 565541"/>
                    <a:gd name="connsiteX129" fmla="*/ 97811 w 363073"/>
                    <a:gd name="connsiteY129" fmla="*/ 83725 h 565541"/>
                    <a:gd name="connsiteX130" fmla="*/ 97811 w 363073"/>
                    <a:gd name="connsiteY130" fmla="*/ 41899 h 565541"/>
                    <a:gd name="connsiteX131" fmla="*/ 139697 w 363073"/>
                    <a:gd name="connsiteY131" fmla="*/ 0 h 565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</a:cxnLst>
                  <a:rect l="l" t="t" r="r" b="b"/>
                  <a:pathLst>
                    <a:path w="363073" h="565541">
                      <a:moveTo>
                        <a:pt x="244330" y="530622"/>
                      </a:moveTo>
                      <a:lnTo>
                        <a:pt x="286292" y="530622"/>
                      </a:lnTo>
                      <a:lnTo>
                        <a:pt x="286292" y="544589"/>
                      </a:lnTo>
                      <a:cubicBezTo>
                        <a:pt x="286292" y="555779"/>
                        <a:pt x="276517" y="565541"/>
                        <a:pt x="265311" y="565541"/>
                      </a:cubicBezTo>
                      <a:cubicBezTo>
                        <a:pt x="254105" y="565541"/>
                        <a:pt x="244330" y="555779"/>
                        <a:pt x="244330" y="544589"/>
                      </a:cubicBezTo>
                      <a:close/>
                      <a:moveTo>
                        <a:pt x="76880" y="530622"/>
                      </a:moveTo>
                      <a:lnTo>
                        <a:pt x="118743" y="530622"/>
                      </a:lnTo>
                      <a:lnTo>
                        <a:pt x="118743" y="544589"/>
                      </a:lnTo>
                      <a:cubicBezTo>
                        <a:pt x="118695" y="555779"/>
                        <a:pt x="108943" y="565541"/>
                        <a:pt x="97811" y="565541"/>
                      </a:cubicBezTo>
                      <a:cubicBezTo>
                        <a:pt x="86632" y="565541"/>
                        <a:pt x="76880" y="555779"/>
                        <a:pt x="76880" y="544589"/>
                      </a:cubicBezTo>
                      <a:close/>
                      <a:moveTo>
                        <a:pt x="118743" y="516636"/>
                      </a:moveTo>
                      <a:lnTo>
                        <a:pt x="244330" y="516636"/>
                      </a:lnTo>
                      <a:lnTo>
                        <a:pt x="244330" y="530622"/>
                      </a:lnTo>
                      <a:lnTo>
                        <a:pt x="118743" y="530622"/>
                      </a:lnTo>
                      <a:close/>
                      <a:moveTo>
                        <a:pt x="244330" y="502667"/>
                      </a:moveTo>
                      <a:lnTo>
                        <a:pt x="286292" y="502667"/>
                      </a:lnTo>
                      <a:lnTo>
                        <a:pt x="286292" y="516636"/>
                      </a:lnTo>
                      <a:lnTo>
                        <a:pt x="244330" y="516636"/>
                      </a:lnTo>
                      <a:close/>
                      <a:moveTo>
                        <a:pt x="76880" y="502667"/>
                      </a:moveTo>
                      <a:lnTo>
                        <a:pt x="118743" y="502667"/>
                      </a:lnTo>
                      <a:lnTo>
                        <a:pt x="118743" y="516636"/>
                      </a:lnTo>
                      <a:lnTo>
                        <a:pt x="76880" y="516636"/>
                      </a:lnTo>
                      <a:close/>
                      <a:moveTo>
                        <a:pt x="118743" y="502648"/>
                      </a:moveTo>
                      <a:lnTo>
                        <a:pt x="244330" y="502648"/>
                      </a:lnTo>
                      <a:lnTo>
                        <a:pt x="244330" y="502667"/>
                      </a:lnTo>
                      <a:lnTo>
                        <a:pt x="118743" y="502667"/>
                      </a:lnTo>
                      <a:close/>
                      <a:moveTo>
                        <a:pt x="265311" y="467829"/>
                      </a:moveTo>
                      <a:cubicBezTo>
                        <a:pt x="276517" y="467829"/>
                        <a:pt x="286292" y="477591"/>
                        <a:pt x="286292" y="488781"/>
                      </a:cubicBezTo>
                      <a:lnTo>
                        <a:pt x="286292" y="502648"/>
                      </a:lnTo>
                      <a:lnTo>
                        <a:pt x="244330" y="502648"/>
                      </a:lnTo>
                      <a:lnTo>
                        <a:pt x="244330" y="488781"/>
                      </a:lnTo>
                      <a:cubicBezTo>
                        <a:pt x="244330" y="477591"/>
                        <a:pt x="254105" y="467829"/>
                        <a:pt x="265311" y="467829"/>
                      </a:cubicBezTo>
                      <a:close/>
                      <a:moveTo>
                        <a:pt x="97811" y="467829"/>
                      </a:moveTo>
                      <a:cubicBezTo>
                        <a:pt x="108991" y="467829"/>
                        <a:pt x="118743" y="477591"/>
                        <a:pt x="118743" y="488781"/>
                      </a:cubicBezTo>
                      <a:lnTo>
                        <a:pt x="118743" y="502648"/>
                      </a:lnTo>
                      <a:lnTo>
                        <a:pt x="83836" y="502648"/>
                      </a:lnTo>
                      <a:lnTo>
                        <a:pt x="76880" y="500014"/>
                      </a:lnTo>
                      <a:lnTo>
                        <a:pt x="76880" y="488781"/>
                      </a:lnTo>
                      <a:cubicBezTo>
                        <a:pt x="76880" y="477591"/>
                        <a:pt x="86632" y="467829"/>
                        <a:pt x="97811" y="467829"/>
                      </a:cubicBezTo>
                      <a:close/>
                      <a:moveTo>
                        <a:pt x="265264" y="209511"/>
                      </a:moveTo>
                      <a:cubicBezTo>
                        <a:pt x="269451" y="209511"/>
                        <a:pt x="272257" y="212321"/>
                        <a:pt x="272257" y="216464"/>
                      </a:cubicBezTo>
                      <a:lnTo>
                        <a:pt x="272257" y="425957"/>
                      </a:lnTo>
                      <a:cubicBezTo>
                        <a:pt x="272305" y="430100"/>
                        <a:pt x="269498" y="432910"/>
                        <a:pt x="265264" y="432910"/>
                      </a:cubicBezTo>
                      <a:cubicBezTo>
                        <a:pt x="261125" y="432910"/>
                        <a:pt x="258318" y="430100"/>
                        <a:pt x="258318" y="425957"/>
                      </a:cubicBezTo>
                      <a:lnTo>
                        <a:pt x="258318" y="216464"/>
                      </a:lnTo>
                      <a:cubicBezTo>
                        <a:pt x="258318" y="212321"/>
                        <a:pt x="261125" y="209511"/>
                        <a:pt x="265264" y="209511"/>
                      </a:cubicBezTo>
                      <a:close/>
                      <a:moveTo>
                        <a:pt x="181609" y="209511"/>
                      </a:moveTo>
                      <a:cubicBezTo>
                        <a:pt x="185763" y="209511"/>
                        <a:pt x="188579" y="212321"/>
                        <a:pt x="188579" y="216464"/>
                      </a:cubicBezTo>
                      <a:lnTo>
                        <a:pt x="188579" y="425957"/>
                      </a:lnTo>
                      <a:cubicBezTo>
                        <a:pt x="188579" y="430100"/>
                        <a:pt x="185763" y="432910"/>
                        <a:pt x="181609" y="432910"/>
                      </a:cubicBezTo>
                      <a:cubicBezTo>
                        <a:pt x="177408" y="432910"/>
                        <a:pt x="174592" y="430100"/>
                        <a:pt x="174592" y="425957"/>
                      </a:cubicBezTo>
                      <a:lnTo>
                        <a:pt x="174592" y="216464"/>
                      </a:lnTo>
                      <a:cubicBezTo>
                        <a:pt x="174592" y="212321"/>
                        <a:pt x="177408" y="209511"/>
                        <a:pt x="181609" y="209511"/>
                      </a:cubicBezTo>
                      <a:close/>
                      <a:moveTo>
                        <a:pt x="97811" y="209511"/>
                      </a:moveTo>
                      <a:cubicBezTo>
                        <a:pt x="101949" y="209511"/>
                        <a:pt x="104755" y="212321"/>
                        <a:pt x="104755" y="216464"/>
                      </a:cubicBezTo>
                      <a:lnTo>
                        <a:pt x="104755" y="425957"/>
                      </a:lnTo>
                      <a:cubicBezTo>
                        <a:pt x="104755" y="430100"/>
                        <a:pt x="101949" y="432910"/>
                        <a:pt x="97811" y="432910"/>
                      </a:cubicBezTo>
                      <a:cubicBezTo>
                        <a:pt x="93626" y="432910"/>
                        <a:pt x="90867" y="430100"/>
                        <a:pt x="90867" y="425957"/>
                      </a:cubicBezTo>
                      <a:lnTo>
                        <a:pt x="90867" y="216464"/>
                      </a:lnTo>
                      <a:cubicBezTo>
                        <a:pt x="90867" y="212321"/>
                        <a:pt x="93626" y="209511"/>
                        <a:pt x="97811" y="209511"/>
                      </a:cubicBezTo>
                      <a:close/>
                      <a:moveTo>
                        <a:pt x="41908" y="111632"/>
                      </a:moveTo>
                      <a:lnTo>
                        <a:pt x="97811" y="111632"/>
                      </a:lnTo>
                      <a:lnTo>
                        <a:pt x="97811" y="111700"/>
                      </a:lnTo>
                      <a:lnTo>
                        <a:pt x="265261" y="111700"/>
                      </a:lnTo>
                      <a:lnTo>
                        <a:pt x="265261" y="111632"/>
                      </a:lnTo>
                      <a:lnTo>
                        <a:pt x="321213" y="111632"/>
                      </a:lnTo>
                      <a:lnTo>
                        <a:pt x="321213" y="111680"/>
                      </a:lnTo>
                      <a:cubicBezTo>
                        <a:pt x="329594" y="111680"/>
                        <a:pt x="335214" y="117299"/>
                        <a:pt x="335214" y="125681"/>
                      </a:cubicBezTo>
                      <a:lnTo>
                        <a:pt x="335214" y="488714"/>
                      </a:lnTo>
                      <a:cubicBezTo>
                        <a:pt x="335214" y="497095"/>
                        <a:pt x="329594" y="502667"/>
                        <a:pt x="321213" y="502667"/>
                      </a:cubicBezTo>
                      <a:lnTo>
                        <a:pt x="286292" y="502667"/>
                      </a:lnTo>
                      <a:lnTo>
                        <a:pt x="286292" y="502648"/>
                      </a:lnTo>
                      <a:lnTo>
                        <a:pt x="321199" y="502648"/>
                      </a:lnTo>
                      <a:cubicBezTo>
                        <a:pt x="329532" y="502648"/>
                        <a:pt x="335150" y="497124"/>
                        <a:pt x="335198" y="488742"/>
                      </a:cubicBezTo>
                      <a:lnTo>
                        <a:pt x="335198" y="167564"/>
                      </a:lnTo>
                      <a:cubicBezTo>
                        <a:pt x="335198" y="159134"/>
                        <a:pt x="329579" y="153562"/>
                        <a:pt x="321199" y="153562"/>
                      </a:cubicBezTo>
                      <a:lnTo>
                        <a:pt x="83836" y="153562"/>
                      </a:lnTo>
                      <a:cubicBezTo>
                        <a:pt x="75456" y="153562"/>
                        <a:pt x="69837" y="159134"/>
                        <a:pt x="69837" y="167564"/>
                      </a:cubicBezTo>
                      <a:lnTo>
                        <a:pt x="69837" y="488646"/>
                      </a:lnTo>
                      <a:cubicBezTo>
                        <a:pt x="69837" y="492861"/>
                        <a:pt x="71242" y="496362"/>
                        <a:pt x="73694" y="498808"/>
                      </a:cubicBezTo>
                      <a:lnTo>
                        <a:pt x="76880" y="500014"/>
                      </a:lnTo>
                      <a:lnTo>
                        <a:pt x="76880" y="502667"/>
                      </a:lnTo>
                      <a:lnTo>
                        <a:pt x="41908" y="502667"/>
                      </a:lnTo>
                      <a:cubicBezTo>
                        <a:pt x="33526" y="502667"/>
                        <a:pt x="27907" y="497095"/>
                        <a:pt x="27907" y="488714"/>
                      </a:cubicBezTo>
                      <a:lnTo>
                        <a:pt x="27907" y="125634"/>
                      </a:lnTo>
                      <a:cubicBezTo>
                        <a:pt x="27907" y="117252"/>
                        <a:pt x="33526" y="111632"/>
                        <a:pt x="41908" y="111632"/>
                      </a:cubicBezTo>
                      <a:close/>
                      <a:moveTo>
                        <a:pt x="97811" y="97812"/>
                      </a:moveTo>
                      <a:lnTo>
                        <a:pt x="265261" y="97812"/>
                      </a:lnTo>
                      <a:lnTo>
                        <a:pt x="265261" y="111632"/>
                      </a:lnTo>
                      <a:lnTo>
                        <a:pt x="97811" y="111632"/>
                      </a:lnTo>
                      <a:close/>
                      <a:moveTo>
                        <a:pt x="265261" y="83725"/>
                      </a:moveTo>
                      <a:lnTo>
                        <a:pt x="321213" y="83725"/>
                      </a:lnTo>
                      <a:cubicBezTo>
                        <a:pt x="344929" y="83725"/>
                        <a:pt x="363073" y="101869"/>
                        <a:pt x="363073" y="125634"/>
                      </a:cubicBezTo>
                      <a:lnTo>
                        <a:pt x="363073" y="488714"/>
                      </a:lnTo>
                      <a:cubicBezTo>
                        <a:pt x="363073" y="512430"/>
                        <a:pt x="344929" y="530622"/>
                        <a:pt x="321165" y="530622"/>
                      </a:cubicBezTo>
                      <a:lnTo>
                        <a:pt x="286292" y="530622"/>
                      </a:lnTo>
                      <a:lnTo>
                        <a:pt x="286292" y="516636"/>
                      </a:lnTo>
                      <a:lnTo>
                        <a:pt x="321177" y="516636"/>
                      </a:lnTo>
                      <a:cubicBezTo>
                        <a:pt x="336513" y="516636"/>
                        <a:pt x="349086" y="504066"/>
                        <a:pt x="349086" y="488733"/>
                      </a:cubicBezTo>
                      <a:lnTo>
                        <a:pt x="349086" y="125715"/>
                      </a:lnTo>
                      <a:cubicBezTo>
                        <a:pt x="349086" y="110335"/>
                        <a:pt x="336513" y="97812"/>
                        <a:pt x="321177" y="97812"/>
                      </a:cubicBezTo>
                      <a:lnTo>
                        <a:pt x="265261" y="97812"/>
                      </a:lnTo>
                      <a:close/>
                      <a:moveTo>
                        <a:pt x="125751" y="83725"/>
                      </a:moveTo>
                      <a:lnTo>
                        <a:pt x="237416" y="83725"/>
                      </a:lnTo>
                      <a:lnTo>
                        <a:pt x="237416" y="83799"/>
                      </a:lnTo>
                      <a:lnTo>
                        <a:pt x="125751" y="83799"/>
                      </a:lnTo>
                      <a:close/>
                      <a:moveTo>
                        <a:pt x="41908" y="83725"/>
                      </a:moveTo>
                      <a:lnTo>
                        <a:pt x="97811" y="83725"/>
                      </a:lnTo>
                      <a:lnTo>
                        <a:pt x="97811" y="97812"/>
                      </a:lnTo>
                      <a:lnTo>
                        <a:pt x="41896" y="97812"/>
                      </a:lnTo>
                      <a:cubicBezTo>
                        <a:pt x="26560" y="97812"/>
                        <a:pt x="13987" y="110335"/>
                        <a:pt x="13987" y="125715"/>
                      </a:cubicBezTo>
                      <a:lnTo>
                        <a:pt x="13987" y="488733"/>
                      </a:lnTo>
                      <a:cubicBezTo>
                        <a:pt x="13987" y="504066"/>
                        <a:pt x="26560" y="516636"/>
                        <a:pt x="41896" y="516636"/>
                      </a:cubicBezTo>
                      <a:lnTo>
                        <a:pt x="76880" y="516636"/>
                      </a:lnTo>
                      <a:lnTo>
                        <a:pt x="76880" y="530622"/>
                      </a:lnTo>
                      <a:lnTo>
                        <a:pt x="41908" y="530622"/>
                      </a:lnTo>
                      <a:cubicBezTo>
                        <a:pt x="18144" y="530622"/>
                        <a:pt x="0" y="512430"/>
                        <a:pt x="0" y="488714"/>
                      </a:cubicBezTo>
                      <a:lnTo>
                        <a:pt x="0" y="125634"/>
                      </a:lnTo>
                      <a:cubicBezTo>
                        <a:pt x="0" y="101869"/>
                        <a:pt x="18144" y="83725"/>
                        <a:pt x="41908" y="83725"/>
                      </a:cubicBezTo>
                      <a:close/>
                      <a:moveTo>
                        <a:pt x="139697" y="0"/>
                      </a:moveTo>
                      <a:lnTo>
                        <a:pt x="223470" y="0"/>
                      </a:lnTo>
                      <a:cubicBezTo>
                        <a:pt x="247126" y="0"/>
                        <a:pt x="265261" y="18141"/>
                        <a:pt x="265261" y="41899"/>
                      </a:cubicBezTo>
                      <a:lnTo>
                        <a:pt x="265261" y="83725"/>
                      </a:lnTo>
                      <a:lnTo>
                        <a:pt x="237416" y="83725"/>
                      </a:lnTo>
                      <a:lnTo>
                        <a:pt x="237416" y="41899"/>
                      </a:lnTo>
                      <a:cubicBezTo>
                        <a:pt x="237416" y="33520"/>
                        <a:pt x="231847" y="27901"/>
                        <a:pt x="223470" y="27901"/>
                      </a:cubicBezTo>
                      <a:lnTo>
                        <a:pt x="139745" y="27901"/>
                      </a:lnTo>
                      <a:cubicBezTo>
                        <a:pt x="131368" y="27901"/>
                        <a:pt x="125751" y="33520"/>
                        <a:pt x="125751" y="41899"/>
                      </a:cubicBezTo>
                      <a:lnTo>
                        <a:pt x="125751" y="83725"/>
                      </a:lnTo>
                      <a:lnTo>
                        <a:pt x="97811" y="83725"/>
                      </a:lnTo>
                      <a:lnTo>
                        <a:pt x="97811" y="41899"/>
                      </a:lnTo>
                      <a:cubicBezTo>
                        <a:pt x="97811" y="18141"/>
                        <a:pt x="115946" y="0"/>
                        <a:pt x="13969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23" name="Bullet2">
                <a:extLst>
                  <a:ext uri="{FF2B5EF4-FFF2-40B4-BE49-F238E27FC236}">
                    <a16:creationId xmlns:a16="http://schemas.microsoft.com/office/drawing/2014/main" id="{C0AEF88F-E3BF-E759-D3CC-02127D7A8AA1}"/>
                  </a:ext>
                </a:extLst>
              </p:cNvPr>
              <p:cNvSpPr txBox="1"/>
              <p:nvPr/>
            </p:nvSpPr>
            <p:spPr>
              <a:xfrm>
                <a:off x="780577" y="3488587"/>
                <a:ext cx="4661344" cy="372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Trunk与Access端口配置</a:t>
                </a:r>
                <a:endParaRPr lang="en-US" dirty="0"/>
              </a:p>
            </p:txBody>
          </p:sp>
          <p:sp>
            <p:nvSpPr>
              <p:cNvPr id="224" name="Text2">
                <a:extLst>
                  <a:ext uri="{FF2B5EF4-FFF2-40B4-BE49-F238E27FC236}">
                    <a16:creationId xmlns:a16="http://schemas.microsoft.com/office/drawing/2014/main" id="{F59C94A7-55CD-2AE9-7F3A-4157471D0F36}"/>
                  </a:ext>
                </a:extLst>
              </p:cNvPr>
              <p:cNvSpPr txBox="1"/>
              <p:nvPr/>
            </p:nvSpPr>
            <p:spPr>
              <a:xfrm>
                <a:off x="780577" y="3868845"/>
                <a:ext cx="4661344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下联终端为Access模式，上联汇聚层为Trunk模式，允许多VLAN通过。</a:t>
                </a:r>
                <a:endParaRPr lang="en-US" dirty="0"/>
              </a:p>
            </p:txBody>
          </p:sp>
        </p:grpSp>
        <p:grpSp>
          <p:nvGrpSpPr>
            <p:cNvPr id="185" name="组合 184">
              <a:extLst>
                <a:ext uri="{FF2B5EF4-FFF2-40B4-BE49-F238E27FC236}">
                  <a16:creationId xmlns:a16="http://schemas.microsoft.com/office/drawing/2014/main" id="{1E6C59E3-29F9-B63C-EEC2-A10E215A3FC0}"/>
                </a:ext>
              </a:extLst>
            </p:cNvPr>
            <p:cNvGrpSpPr/>
            <p:nvPr/>
          </p:nvGrpSpPr>
          <p:grpSpPr>
            <a:xfrm>
              <a:off x="660400" y="3988300"/>
              <a:ext cx="5291992" cy="1005176"/>
              <a:chOff x="149929" y="4958388"/>
              <a:chExt cx="5291992" cy="1005176"/>
            </a:xfrm>
          </p:grpSpPr>
          <p:grpSp>
            <p:nvGrpSpPr>
              <p:cNvPr id="217" name="组合 216">
                <a:extLst>
                  <a:ext uri="{FF2B5EF4-FFF2-40B4-BE49-F238E27FC236}">
                    <a16:creationId xmlns:a16="http://schemas.microsoft.com/office/drawing/2014/main" id="{34B5D0ED-7148-72CE-AD3A-60CFFBFB46FF}"/>
                  </a:ext>
                </a:extLst>
              </p:cNvPr>
              <p:cNvGrpSpPr/>
              <p:nvPr/>
            </p:nvGrpSpPr>
            <p:grpSpPr>
              <a:xfrm>
                <a:off x="149929" y="5119335"/>
                <a:ext cx="540000" cy="540000"/>
                <a:chOff x="149929" y="5119335"/>
                <a:chExt cx="540000" cy="540000"/>
              </a:xfrm>
            </p:grpSpPr>
            <p:sp>
              <p:nvSpPr>
                <p:cNvPr id="220" name="IconBackground3">
                  <a:extLst>
                    <a:ext uri="{FF2B5EF4-FFF2-40B4-BE49-F238E27FC236}">
                      <a16:creationId xmlns:a16="http://schemas.microsoft.com/office/drawing/2014/main" id="{C995CB22-3A34-7DE1-70C1-C8AB48D2CB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9929" y="5119335"/>
                  <a:ext cx="540000" cy="54000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sz="1600" b="1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21" name="Icon3">
                  <a:extLst>
                    <a:ext uri="{FF2B5EF4-FFF2-40B4-BE49-F238E27FC236}">
                      <a16:creationId xmlns:a16="http://schemas.microsoft.com/office/drawing/2014/main" id="{D9FEF8F2-A422-661B-1B22-7C0A3654F443}"/>
                    </a:ext>
                  </a:extLst>
                </p:cNvPr>
                <p:cNvSpPr/>
                <p:nvPr/>
              </p:nvSpPr>
              <p:spPr bwMode="auto">
                <a:xfrm>
                  <a:off x="325715" y="5272151"/>
                  <a:ext cx="188426" cy="234367"/>
                </a:xfrm>
                <a:custGeom>
                  <a:avLst/>
                  <a:gdLst>
                    <a:gd name="connsiteX0" fmla="*/ 243381 w 485067"/>
                    <a:gd name="connsiteY0" fmla="*/ 89195 h 603334"/>
                    <a:gd name="connsiteX1" fmla="*/ 258271 w 485067"/>
                    <a:gd name="connsiteY1" fmla="*/ 104049 h 603334"/>
                    <a:gd name="connsiteX2" fmla="*/ 243381 w 485067"/>
                    <a:gd name="connsiteY2" fmla="*/ 118903 h 603334"/>
                    <a:gd name="connsiteX3" fmla="*/ 228491 w 485067"/>
                    <a:gd name="connsiteY3" fmla="*/ 104049 h 603334"/>
                    <a:gd name="connsiteX4" fmla="*/ 243381 w 485067"/>
                    <a:gd name="connsiteY4" fmla="*/ 89195 h 603334"/>
                    <a:gd name="connsiteX5" fmla="*/ 243480 w 485067"/>
                    <a:gd name="connsiteY5" fmla="*/ 56364 h 603334"/>
                    <a:gd name="connsiteX6" fmla="*/ 195644 w 485067"/>
                    <a:gd name="connsiteY6" fmla="*/ 103964 h 603334"/>
                    <a:gd name="connsiteX7" fmla="*/ 226961 w 485067"/>
                    <a:gd name="connsiteY7" fmla="*/ 148643 h 603334"/>
                    <a:gd name="connsiteX8" fmla="*/ 226961 w 485067"/>
                    <a:gd name="connsiteY8" fmla="*/ 386814 h 603334"/>
                    <a:gd name="connsiteX9" fmla="*/ 114427 w 485067"/>
                    <a:gd name="connsiteY9" fmla="*/ 274430 h 603334"/>
                    <a:gd name="connsiteX10" fmla="*/ 124579 w 485067"/>
                    <a:gd name="connsiteY10" fmla="*/ 274430 h 603334"/>
                    <a:gd name="connsiteX11" fmla="*/ 124751 w 485067"/>
                    <a:gd name="connsiteY11" fmla="*/ 274430 h 603334"/>
                    <a:gd name="connsiteX12" fmla="*/ 141270 w 485067"/>
                    <a:gd name="connsiteY12" fmla="*/ 258105 h 603334"/>
                    <a:gd name="connsiteX13" fmla="*/ 137829 w 485067"/>
                    <a:gd name="connsiteY13" fmla="*/ 247967 h 603334"/>
                    <a:gd name="connsiteX14" fmla="*/ 112362 w 485067"/>
                    <a:gd name="connsiteY14" fmla="*/ 202257 h 603334"/>
                    <a:gd name="connsiteX15" fmla="*/ 97908 w 485067"/>
                    <a:gd name="connsiteY15" fmla="*/ 193665 h 603334"/>
                    <a:gd name="connsiteX16" fmla="*/ 83626 w 485067"/>
                    <a:gd name="connsiteY16" fmla="*/ 202257 h 603334"/>
                    <a:gd name="connsiteX17" fmla="*/ 56955 w 485067"/>
                    <a:gd name="connsiteY17" fmla="*/ 250029 h 603334"/>
                    <a:gd name="connsiteX18" fmla="*/ 57300 w 485067"/>
                    <a:gd name="connsiteY18" fmla="*/ 266354 h 603334"/>
                    <a:gd name="connsiteX19" fmla="*/ 71409 w 485067"/>
                    <a:gd name="connsiteY19" fmla="*/ 274430 h 603334"/>
                    <a:gd name="connsiteX20" fmla="*/ 81217 w 485067"/>
                    <a:gd name="connsiteY20" fmla="*/ 274430 h 603334"/>
                    <a:gd name="connsiteX21" fmla="*/ 243480 w 485067"/>
                    <a:gd name="connsiteY21" fmla="*/ 420839 h 603334"/>
                    <a:gd name="connsiteX22" fmla="*/ 405571 w 485067"/>
                    <a:gd name="connsiteY22" fmla="*/ 274430 h 603334"/>
                    <a:gd name="connsiteX23" fmla="*/ 415551 w 485067"/>
                    <a:gd name="connsiteY23" fmla="*/ 274430 h 603334"/>
                    <a:gd name="connsiteX24" fmla="*/ 415723 w 485067"/>
                    <a:gd name="connsiteY24" fmla="*/ 274430 h 603334"/>
                    <a:gd name="connsiteX25" fmla="*/ 432241 w 485067"/>
                    <a:gd name="connsiteY25" fmla="*/ 258105 h 603334"/>
                    <a:gd name="connsiteX26" fmla="*/ 428800 w 485067"/>
                    <a:gd name="connsiteY26" fmla="*/ 247967 h 603334"/>
                    <a:gd name="connsiteX27" fmla="*/ 403334 w 485067"/>
                    <a:gd name="connsiteY27" fmla="*/ 202257 h 603334"/>
                    <a:gd name="connsiteX28" fmla="*/ 389052 w 485067"/>
                    <a:gd name="connsiteY28" fmla="*/ 193665 h 603334"/>
                    <a:gd name="connsiteX29" fmla="*/ 374598 w 485067"/>
                    <a:gd name="connsiteY29" fmla="*/ 202257 h 603334"/>
                    <a:gd name="connsiteX30" fmla="*/ 347927 w 485067"/>
                    <a:gd name="connsiteY30" fmla="*/ 250029 h 603334"/>
                    <a:gd name="connsiteX31" fmla="*/ 348271 w 485067"/>
                    <a:gd name="connsiteY31" fmla="*/ 266354 h 603334"/>
                    <a:gd name="connsiteX32" fmla="*/ 362381 w 485067"/>
                    <a:gd name="connsiteY32" fmla="*/ 274430 h 603334"/>
                    <a:gd name="connsiteX33" fmla="*/ 372361 w 485067"/>
                    <a:gd name="connsiteY33" fmla="*/ 274430 h 603334"/>
                    <a:gd name="connsiteX34" fmla="*/ 259827 w 485067"/>
                    <a:gd name="connsiteY34" fmla="*/ 386814 h 603334"/>
                    <a:gd name="connsiteX35" fmla="*/ 259827 w 485067"/>
                    <a:gd name="connsiteY35" fmla="*/ 148643 h 603334"/>
                    <a:gd name="connsiteX36" fmla="*/ 291316 w 485067"/>
                    <a:gd name="connsiteY36" fmla="*/ 103964 h 603334"/>
                    <a:gd name="connsiteX37" fmla="*/ 243480 w 485067"/>
                    <a:gd name="connsiteY37" fmla="*/ 56364 h 603334"/>
                    <a:gd name="connsiteX38" fmla="*/ 242620 w 485067"/>
                    <a:gd name="connsiteY38" fmla="*/ 0 h 603334"/>
                    <a:gd name="connsiteX39" fmla="*/ 485067 w 485067"/>
                    <a:gd name="connsiteY39" fmla="*/ 242296 h 603334"/>
                    <a:gd name="connsiteX40" fmla="*/ 476980 w 485067"/>
                    <a:gd name="connsiteY40" fmla="*/ 303815 h 603334"/>
                    <a:gd name="connsiteX41" fmla="*/ 255697 w 485067"/>
                    <a:gd name="connsiteY41" fmla="*/ 597835 h 603334"/>
                    <a:gd name="connsiteX42" fmla="*/ 250879 w 485067"/>
                    <a:gd name="connsiteY42" fmla="*/ 601444 h 603334"/>
                    <a:gd name="connsiteX43" fmla="*/ 242964 w 485067"/>
                    <a:gd name="connsiteY43" fmla="*/ 603334 h 603334"/>
                    <a:gd name="connsiteX44" fmla="*/ 241587 w 485067"/>
                    <a:gd name="connsiteY44" fmla="*/ 603334 h 603334"/>
                    <a:gd name="connsiteX45" fmla="*/ 235221 w 485067"/>
                    <a:gd name="connsiteY45" fmla="*/ 601616 h 603334"/>
                    <a:gd name="connsiteX46" fmla="*/ 230059 w 485067"/>
                    <a:gd name="connsiteY46" fmla="*/ 597491 h 603334"/>
                    <a:gd name="connsiteX47" fmla="*/ 33382 w 485067"/>
                    <a:gd name="connsiteY47" fmla="*/ 364303 h 603334"/>
                    <a:gd name="connsiteX48" fmla="*/ 8776 w 485067"/>
                    <a:gd name="connsiteY48" fmla="*/ 306564 h 603334"/>
                    <a:gd name="connsiteX49" fmla="*/ 7743 w 485067"/>
                    <a:gd name="connsiteY49" fmla="*/ 302440 h 603334"/>
                    <a:gd name="connsiteX50" fmla="*/ 0 w 485067"/>
                    <a:gd name="connsiteY50" fmla="*/ 242296 h 603334"/>
                    <a:gd name="connsiteX51" fmla="*/ 242620 w 485067"/>
                    <a:gd name="connsiteY51" fmla="*/ 0 h 603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485067" h="603334">
                      <a:moveTo>
                        <a:pt x="243381" y="89195"/>
                      </a:moveTo>
                      <a:cubicBezTo>
                        <a:pt x="251605" y="89195"/>
                        <a:pt x="258271" y="95845"/>
                        <a:pt x="258271" y="104049"/>
                      </a:cubicBezTo>
                      <a:cubicBezTo>
                        <a:pt x="258271" y="112253"/>
                        <a:pt x="251605" y="118903"/>
                        <a:pt x="243381" y="118903"/>
                      </a:cubicBezTo>
                      <a:cubicBezTo>
                        <a:pt x="235157" y="118903"/>
                        <a:pt x="228491" y="112253"/>
                        <a:pt x="228491" y="104049"/>
                      </a:cubicBezTo>
                      <a:cubicBezTo>
                        <a:pt x="228491" y="95845"/>
                        <a:pt x="235157" y="89195"/>
                        <a:pt x="243381" y="89195"/>
                      </a:cubicBezTo>
                      <a:close/>
                      <a:moveTo>
                        <a:pt x="243480" y="56364"/>
                      </a:moveTo>
                      <a:cubicBezTo>
                        <a:pt x="217153" y="56364"/>
                        <a:pt x="195644" y="77672"/>
                        <a:pt x="195644" y="103964"/>
                      </a:cubicBezTo>
                      <a:cubicBezTo>
                        <a:pt x="195644" y="124585"/>
                        <a:pt x="208722" y="141941"/>
                        <a:pt x="226961" y="148643"/>
                      </a:cubicBezTo>
                      <a:lnTo>
                        <a:pt x="226961" y="386814"/>
                      </a:lnTo>
                      <a:cubicBezTo>
                        <a:pt x="168457" y="379425"/>
                        <a:pt x="121998" y="333028"/>
                        <a:pt x="114427" y="274430"/>
                      </a:cubicBezTo>
                      <a:lnTo>
                        <a:pt x="124579" y="274430"/>
                      </a:lnTo>
                      <a:cubicBezTo>
                        <a:pt x="124579" y="274430"/>
                        <a:pt x="124751" y="274430"/>
                        <a:pt x="124751" y="274430"/>
                      </a:cubicBezTo>
                      <a:cubicBezTo>
                        <a:pt x="133871" y="274430"/>
                        <a:pt x="141270" y="267041"/>
                        <a:pt x="141270" y="258105"/>
                      </a:cubicBezTo>
                      <a:cubicBezTo>
                        <a:pt x="141270" y="254325"/>
                        <a:pt x="139894" y="250716"/>
                        <a:pt x="137829" y="247967"/>
                      </a:cubicBezTo>
                      <a:lnTo>
                        <a:pt x="112362" y="202257"/>
                      </a:lnTo>
                      <a:cubicBezTo>
                        <a:pt x="109437" y="196930"/>
                        <a:pt x="103931" y="193665"/>
                        <a:pt x="97908" y="193665"/>
                      </a:cubicBezTo>
                      <a:cubicBezTo>
                        <a:pt x="92058" y="193665"/>
                        <a:pt x="86552" y="196930"/>
                        <a:pt x="83626" y="202257"/>
                      </a:cubicBezTo>
                      <a:lnTo>
                        <a:pt x="56955" y="250029"/>
                      </a:lnTo>
                      <a:cubicBezTo>
                        <a:pt x="54202" y="255184"/>
                        <a:pt x="54202" y="261370"/>
                        <a:pt x="57300" y="266354"/>
                      </a:cubicBezTo>
                      <a:cubicBezTo>
                        <a:pt x="60225" y="271337"/>
                        <a:pt x="65559" y="274430"/>
                        <a:pt x="71409" y="274430"/>
                      </a:cubicBezTo>
                      <a:lnTo>
                        <a:pt x="81217" y="274430"/>
                      </a:lnTo>
                      <a:cubicBezTo>
                        <a:pt x="89477" y="356570"/>
                        <a:pt x="159165" y="420839"/>
                        <a:pt x="243480" y="420839"/>
                      </a:cubicBezTo>
                      <a:cubicBezTo>
                        <a:pt x="327795" y="420839"/>
                        <a:pt x="397311" y="356570"/>
                        <a:pt x="405571" y="274430"/>
                      </a:cubicBezTo>
                      <a:lnTo>
                        <a:pt x="415551" y="274430"/>
                      </a:lnTo>
                      <a:cubicBezTo>
                        <a:pt x="415551" y="274430"/>
                        <a:pt x="415723" y="274430"/>
                        <a:pt x="415723" y="274430"/>
                      </a:cubicBezTo>
                      <a:cubicBezTo>
                        <a:pt x="424842" y="274430"/>
                        <a:pt x="432241" y="267041"/>
                        <a:pt x="432241" y="258105"/>
                      </a:cubicBezTo>
                      <a:cubicBezTo>
                        <a:pt x="432241" y="254325"/>
                        <a:pt x="430865" y="250716"/>
                        <a:pt x="428800" y="247967"/>
                      </a:cubicBezTo>
                      <a:lnTo>
                        <a:pt x="403334" y="202257"/>
                      </a:lnTo>
                      <a:cubicBezTo>
                        <a:pt x="400408" y="196930"/>
                        <a:pt x="394902" y="193665"/>
                        <a:pt x="389052" y="193665"/>
                      </a:cubicBezTo>
                      <a:cubicBezTo>
                        <a:pt x="383029" y="193665"/>
                        <a:pt x="377523" y="196930"/>
                        <a:pt x="374598" y="202257"/>
                      </a:cubicBezTo>
                      <a:lnTo>
                        <a:pt x="347927" y="250029"/>
                      </a:lnTo>
                      <a:cubicBezTo>
                        <a:pt x="345174" y="255184"/>
                        <a:pt x="345346" y="261370"/>
                        <a:pt x="348271" y="266354"/>
                      </a:cubicBezTo>
                      <a:cubicBezTo>
                        <a:pt x="351196" y="271337"/>
                        <a:pt x="356530" y="274430"/>
                        <a:pt x="362381" y="274430"/>
                      </a:cubicBezTo>
                      <a:lnTo>
                        <a:pt x="372361" y="274430"/>
                      </a:lnTo>
                      <a:cubicBezTo>
                        <a:pt x="364962" y="333028"/>
                        <a:pt x="318503" y="379425"/>
                        <a:pt x="259827" y="386814"/>
                      </a:cubicBezTo>
                      <a:lnTo>
                        <a:pt x="259827" y="148643"/>
                      </a:lnTo>
                      <a:cubicBezTo>
                        <a:pt x="278066" y="141941"/>
                        <a:pt x="291316" y="124585"/>
                        <a:pt x="291316" y="103964"/>
                      </a:cubicBezTo>
                      <a:cubicBezTo>
                        <a:pt x="291316" y="77672"/>
                        <a:pt x="269807" y="56364"/>
                        <a:pt x="243480" y="56364"/>
                      </a:cubicBezTo>
                      <a:close/>
                      <a:moveTo>
                        <a:pt x="242620" y="0"/>
                      </a:moveTo>
                      <a:cubicBezTo>
                        <a:pt x="376319" y="0"/>
                        <a:pt x="485067" y="108604"/>
                        <a:pt x="485067" y="242296"/>
                      </a:cubicBezTo>
                      <a:cubicBezTo>
                        <a:pt x="485067" y="262401"/>
                        <a:pt x="482314" y="283022"/>
                        <a:pt x="476980" y="303815"/>
                      </a:cubicBezTo>
                      <a:cubicBezTo>
                        <a:pt x="475603" y="309486"/>
                        <a:pt x="439641" y="457097"/>
                        <a:pt x="255697" y="597835"/>
                      </a:cubicBezTo>
                      <a:cubicBezTo>
                        <a:pt x="254320" y="599382"/>
                        <a:pt x="252772" y="600585"/>
                        <a:pt x="250879" y="601444"/>
                      </a:cubicBezTo>
                      <a:cubicBezTo>
                        <a:pt x="248470" y="602647"/>
                        <a:pt x="245717" y="603334"/>
                        <a:pt x="242964" y="603334"/>
                      </a:cubicBezTo>
                      <a:cubicBezTo>
                        <a:pt x="242620" y="603334"/>
                        <a:pt x="242103" y="603334"/>
                        <a:pt x="241587" y="603334"/>
                      </a:cubicBezTo>
                      <a:cubicBezTo>
                        <a:pt x="239350" y="603162"/>
                        <a:pt x="237285" y="602647"/>
                        <a:pt x="235221" y="601616"/>
                      </a:cubicBezTo>
                      <a:cubicBezTo>
                        <a:pt x="233156" y="600585"/>
                        <a:pt x="231435" y="599210"/>
                        <a:pt x="230059" y="597491"/>
                      </a:cubicBezTo>
                      <a:cubicBezTo>
                        <a:pt x="147809" y="534426"/>
                        <a:pt x="81562" y="456066"/>
                        <a:pt x="33382" y="364303"/>
                      </a:cubicBezTo>
                      <a:cubicBezTo>
                        <a:pt x="23918" y="348494"/>
                        <a:pt x="10324" y="310689"/>
                        <a:pt x="8776" y="306564"/>
                      </a:cubicBezTo>
                      <a:cubicBezTo>
                        <a:pt x="8260" y="305190"/>
                        <a:pt x="7915" y="303815"/>
                        <a:pt x="7743" y="302440"/>
                      </a:cubicBezTo>
                      <a:cubicBezTo>
                        <a:pt x="2581" y="282335"/>
                        <a:pt x="0" y="262058"/>
                        <a:pt x="0" y="242296"/>
                      </a:cubicBezTo>
                      <a:cubicBezTo>
                        <a:pt x="0" y="108604"/>
                        <a:pt x="108749" y="0"/>
                        <a:pt x="242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18" name="Bullet3">
                <a:extLst>
                  <a:ext uri="{FF2B5EF4-FFF2-40B4-BE49-F238E27FC236}">
                    <a16:creationId xmlns:a16="http://schemas.microsoft.com/office/drawing/2014/main" id="{080D2A58-A8B4-FF07-9FBF-83441E552AD4}"/>
                  </a:ext>
                </a:extLst>
              </p:cNvPr>
              <p:cNvSpPr txBox="1"/>
              <p:nvPr/>
            </p:nvSpPr>
            <p:spPr>
              <a:xfrm>
                <a:off x="780577" y="4958388"/>
                <a:ext cx="4661344" cy="372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端口安全策略启用</a:t>
                </a:r>
                <a:endParaRPr lang="en-US" dirty="0"/>
              </a:p>
            </p:txBody>
          </p:sp>
          <p:sp>
            <p:nvSpPr>
              <p:cNvPr id="219" name="Text3">
                <a:extLst>
                  <a:ext uri="{FF2B5EF4-FFF2-40B4-BE49-F238E27FC236}">
                    <a16:creationId xmlns:a16="http://schemas.microsoft.com/office/drawing/2014/main" id="{124D65A1-A50F-F6EC-D652-4F6254B78335}"/>
                  </a:ext>
                </a:extLst>
              </p:cNvPr>
              <p:cNvSpPr txBox="1"/>
              <p:nvPr/>
            </p:nvSpPr>
            <p:spPr>
              <a:xfrm>
                <a:off x="780577" y="5338646"/>
                <a:ext cx="4661344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配置最大MAC地址数限制、违规动作（如shutdown），防止私接路由器或ARP攻击。</a:t>
                </a:r>
                <a:endParaRPr lang="en-US" dirty="0"/>
              </a:p>
            </p:txBody>
          </p:sp>
        </p:grpSp>
        <p:grpSp>
          <p:nvGrpSpPr>
            <p:cNvPr id="186" name="组合 185">
              <a:extLst>
                <a:ext uri="{FF2B5EF4-FFF2-40B4-BE49-F238E27FC236}">
                  <a16:creationId xmlns:a16="http://schemas.microsoft.com/office/drawing/2014/main" id="{1674ADBB-D2EC-2D46-DEA5-5E73E1710E64}"/>
                </a:ext>
              </a:extLst>
            </p:cNvPr>
            <p:cNvGrpSpPr/>
            <p:nvPr/>
          </p:nvGrpSpPr>
          <p:grpSpPr>
            <a:xfrm>
              <a:off x="660400" y="5052096"/>
              <a:ext cx="5291992" cy="1005176"/>
              <a:chOff x="149929" y="4958388"/>
              <a:chExt cx="5291992" cy="1005176"/>
            </a:xfrm>
          </p:grpSpPr>
          <p:grpSp>
            <p:nvGrpSpPr>
              <p:cNvPr id="212" name="组合 211">
                <a:extLst>
                  <a:ext uri="{FF2B5EF4-FFF2-40B4-BE49-F238E27FC236}">
                    <a16:creationId xmlns:a16="http://schemas.microsoft.com/office/drawing/2014/main" id="{B4F4B122-8277-33CC-CF81-EB8300B8748C}"/>
                  </a:ext>
                </a:extLst>
              </p:cNvPr>
              <p:cNvGrpSpPr/>
              <p:nvPr/>
            </p:nvGrpSpPr>
            <p:grpSpPr>
              <a:xfrm>
                <a:off x="149929" y="5119335"/>
                <a:ext cx="540000" cy="540000"/>
                <a:chOff x="149929" y="5119335"/>
                <a:chExt cx="540000" cy="540000"/>
              </a:xfrm>
            </p:grpSpPr>
            <p:sp>
              <p:nvSpPr>
                <p:cNvPr id="215" name="IconBackground4">
                  <a:extLst>
                    <a:ext uri="{FF2B5EF4-FFF2-40B4-BE49-F238E27FC236}">
                      <a16:creationId xmlns:a16="http://schemas.microsoft.com/office/drawing/2014/main" id="{3CCF5844-1729-773C-59D6-76016D0A180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9929" y="5119335"/>
                  <a:ext cx="540000" cy="54000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sz="1600" b="1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16" name="Icon4">
                  <a:extLst>
                    <a:ext uri="{FF2B5EF4-FFF2-40B4-BE49-F238E27FC236}">
                      <a16:creationId xmlns:a16="http://schemas.microsoft.com/office/drawing/2014/main" id="{E92E19A0-3DA0-E1A9-5BCC-727D1E05256F}"/>
                    </a:ext>
                  </a:extLst>
                </p:cNvPr>
                <p:cNvSpPr/>
                <p:nvPr/>
              </p:nvSpPr>
              <p:spPr bwMode="auto">
                <a:xfrm>
                  <a:off x="302744" y="5272300"/>
                  <a:ext cx="234367" cy="234067"/>
                </a:xfrm>
                <a:custGeom>
                  <a:avLst/>
                  <a:gdLst>
                    <a:gd name="connsiteX0" fmla="*/ 303184 w 606227"/>
                    <a:gd name="connsiteY0" fmla="*/ 222044 h 605451"/>
                    <a:gd name="connsiteX1" fmla="*/ 222306 w 606227"/>
                    <a:gd name="connsiteY1" fmla="*/ 302691 h 605451"/>
                    <a:gd name="connsiteX2" fmla="*/ 303184 w 606227"/>
                    <a:gd name="connsiteY2" fmla="*/ 383430 h 605451"/>
                    <a:gd name="connsiteX3" fmla="*/ 384062 w 606227"/>
                    <a:gd name="connsiteY3" fmla="*/ 302691 h 605451"/>
                    <a:gd name="connsiteX4" fmla="*/ 303184 w 606227"/>
                    <a:gd name="connsiteY4" fmla="*/ 222044 h 605451"/>
                    <a:gd name="connsiteX5" fmla="*/ 303184 w 606227"/>
                    <a:gd name="connsiteY5" fmla="*/ 179589 h 605451"/>
                    <a:gd name="connsiteX6" fmla="*/ 426497 w 606227"/>
                    <a:gd name="connsiteY6" fmla="*/ 302691 h 605451"/>
                    <a:gd name="connsiteX7" fmla="*/ 303184 w 606227"/>
                    <a:gd name="connsiteY7" fmla="*/ 425792 h 605451"/>
                    <a:gd name="connsiteX8" fmla="*/ 179871 w 606227"/>
                    <a:gd name="connsiteY8" fmla="*/ 302691 h 605451"/>
                    <a:gd name="connsiteX9" fmla="*/ 303184 w 606227"/>
                    <a:gd name="connsiteY9" fmla="*/ 179589 h 605451"/>
                    <a:gd name="connsiteX10" fmla="*/ 283011 w 606227"/>
                    <a:gd name="connsiteY10" fmla="*/ 42366 h 605451"/>
                    <a:gd name="connsiteX11" fmla="*/ 280226 w 606227"/>
                    <a:gd name="connsiteY11" fmla="*/ 45147 h 605451"/>
                    <a:gd name="connsiteX12" fmla="*/ 280226 w 606227"/>
                    <a:gd name="connsiteY12" fmla="*/ 82043 h 605451"/>
                    <a:gd name="connsiteX13" fmla="*/ 263141 w 606227"/>
                    <a:gd name="connsiteY13" fmla="*/ 102809 h 605451"/>
                    <a:gd name="connsiteX14" fmla="*/ 189881 w 606227"/>
                    <a:gd name="connsiteY14" fmla="*/ 133123 h 605451"/>
                    <a:gd name="connsiteX15" fmla="*/ 163047 w 606227"/>
                    <a:gd name="connsiteY15" fmla="*/ 130527 h 605451"/>
                    <a:gd name="connsiteX16" fmla="*/ 136863 w 606227"/>
                    <a:gd name="connsiteY16" fmla="*/ 104477 h 605451"/>
                    <a:gd name="connsiteX17" fmla="*/ 133056 w 606227"/>
                    <a:gd name="connsiteY17" fmla="*/ 104477 h 605451"/>
                    <a:gd name="connsiteX18" fmla="*/ 104551 w 606227"/>
                    <a:gd name="connsiteY18" fmla="*/ 132845 h 605451"/>
                    <a:gd name="connsiteX19" fmla="*/ 103808 w 606227"/>
                    <a:gd name="connsiteY19" fmla="*/ 134699 h 605451"/>
                    <a:gd name="connsiteX20" fmla="*/ 104551 w 606227"/>
                    <a:gd name="connsiteY20" fmla="*/ 136738 h 605451"/>
                    <a:gd name="connsiteX21" fmla="*/ 130735 w 606227"/>
                    <a:gd name="connsiteY21" fmla="*/ 162788 h 605451"/>
                    <a:gd name="connsiteX22" fmla="*/ 133335 w 606227"/>
                    <a:gd name="connsiteY22" fmla="*/ 189580 h 605451"/>
                    <a:gd name="connsiteX23" fmla="*/ 102972 w 606227"/>
                    <a:gd name="connsiteY23" fmla="*/ 262817 h 605451"/>
                    <a:gd name="connsiteX24" fmla="*/ 82174 w 606227"/>
                    <a:gd name="connsiteY24" fmla="*/ 279874 h 605451"/>
                    <a:gd name="connsiteX25" fmla="*/ 45126 w 606227"/>
                    <a:gd name="connsiteY25" fmla="*/ 279874 h 605451"/>
                    <a:gd name="connsiteX26" fmla="*/ 42433 w 606227"/>
                    <a:gd name="connsiteY26" fmla="*/ 282563 h 605451"/>
                    <a:gd name="connsiteX27" fmla="*/ 42433 w 606227"/>
                    <a:gd name="connsiteY27" fmla="*/ 322703 h 605451"/>
                    <a:gd name="connsiteX28" fmla="*/ 45126 w 606227"/>
                    <a:gd name="connsiteY28" fmla="*/ 325485 h 605451"/>
                    <a:gd name="connsiteX29" fmla="*/ 82452 w 606227"/>
                    <a:gd name="connsiteY29" fmla="*/ 325485 h 605451"/>
                    <a:gd name="connsiteX30" fmla="*/ 103251 w 606227"/>
                    <a:gd name="connsiteY30" fmla="*/ 342542 h 605451"/>
                    <a:gd name="connsiteX31" fmla="*/ 133520 w 606227"/>
                    <a:gd name="connsiteY31" fmla="*/ 415686 h 605451"/>
                    <a:gd name="connsiteX32" fmla="*/ 130921 w 606227"/>
                    <a:gd name="connsiteY32" fmla="*/ 442477 h 605451"/>
                    <a:gd name="connsiteX33" fmla="*/ 104829 w 606227"/>
                    <a:gd name="connsiteY33" fmla="*/ 468620 h 605451"/>
                    <a:gd name="connsiteX34" fmla="*/ 104829 w 606227"/>
                    <a:gd name="connsiteY34" fmla="*/ 472421 h 605451"/>
                    <a:gd name="connsiteX35" fmla="*/ 133335 w 606227"/>
                    <a:gd name="connsiteY35" fmla="*/ 500881 h 605451"/>
                    <a:gd name="connsiteX36" fmla="*/ 137142 w 606227"/>
                    <a:gd name="connsiteY36" fmla="*/ 500881 h 605451"/>
                    <a:gd name="connsiteX37" fmla="*/ 163233 w 606227"/>
                    <a:gd name="connsiteY37" fmla="*/ 474738 h 605451"/>
                    <a:gd name="connsiteX38" fmla="*/ 178275 w 606227"/>
                    <a:gd name="connsiteY38" fmla="*/ 468620 h 605451"/>
                    <a:gd name="connsiteX39" fmla="*/ 189974 w 606227"/>
                    <a:gd name="connsiteY39" fmla="*/ 472143 h 605451"/>
                    <a:gd name="connsiteX40" fmla="*/ 263327 w 606227"/>
                    <a:gd name="connsiteY40" fmla="*/ 502457 h 605451"/>
                    <a:gd name="connsiteX41" fmla="*/ 280411 w 606227"/>
                    <a:gd name="connsiteY41" fmla="*/ 523223 h 605451"/>
                    <a:gd name="connsiteX42" fmla="*/ 280411 w 606227"/>
                    <a:gd name="connsiteY42" fmla="*/ 560212 h 605451"/>
                    <a:gd name="connsiteX43" fmla="*/ 283104 w 606227"/>
                    <a:gd name="connsiteY43" fmla="*/ 562900 h 605451"/>
                    <a:gd name="connsiteX44" fmla="*/ 323309 w 606227"/>
                    <a:gd name="connsiteY44" fmla="*/ 562900 h 605451"/>
                    <a:gd name="connsiteX45" fmla="*/ 326094 w 606227"/>
                    <a:gd name="connsiteY45" fmla="*/ 560212 h 605451"/>
                    <a:gd name="connsiteX46" fmla="*/ 326094 w 606227"/>
                    <a:gd name="connsiteY46" fmla="*/ 523223 h 605451"/>
                    <a:gd name="connsiteX47" fmla="*/ 343179 w 606227"/>
                    <a:gd name="connsiteY47" fmla="*/ 502457 h 605451"/>
                    <a:gd name="connsiteX48" fmla="*/ 416439 w 606227"/>
                    <a:gd name="connsiteY48" fmla="*/ 472143 h 605451"/>
                    <a:gd name="connsiteX49" fmla="*/ 443273 w 606227"/>
                    <a:gd name="connsiteY49" fmla="*/ 474738 h 605451"/>
                    <a:gd name="connsiteX50" fmla="*/ 469457 w 606227"/>
                    <a:gd name="connsiteY50" fmla="*/ 500881 h 605451"/>
                    <a:gd name="connsiteX51" fmla="*/ 473264 w 606227"/>
                    <a:gd name="connsiteY51" fmla="*/ 500881 h 605451"/>
                    <a:gd name="connsiteX52" fmla="*/ 501769 w 606227"/>
                    <a:gd name="connsiteY52" fmla="*/ 472421 h 605451"/>
                    <a:gd name="connsiteX53" fmla="*/ 501769 w 606227"/>
                    <a:gd name="connsiteY53" fmla="*/ 468620 h 605451"/>
                    <a:gd name="connsiteX54" fmla="*/ 475585 w 606227"/>
                    <a:gd name="connsiteY54" fmla="*/ 442477 h 605451"/>
                    <a:gd name="connsiteX55" fmla="*/ 472985 w 606227"/>
                    <a:gd name="connsiteY55" fmla="*/ 415686 h 605451"/>
                    <a:gd name="connsiteX56" fmla="*/ 503348 w 606227"/>
                    <a:gd name="connsiteY56" fmla="*/ 342542 h 605451"/>
                    <a:gd name="connsiteX57" fmla="*/ 524146 w 606227"/>
                    <a:gd name="connsiteY57" fmla="*/ 325485 h 605451"/>
                    <a:gd name="connsiteX58" fmla="*/ 561194 w 606227"/>
                    <a:gd name="connsiteY58" fmla="*/ 325485 h 605451"/>
                    <a:gd name="connsiteX59" fmla="*/ 563887 w 606227"/>
                    <a:gd name="connsiteY59" fmla="*/ 322703 h 605451"/>
                    <a:gd name="connsiteX60" fmla="*/ 563887 w 606227"/>
                    <a:gd name="connsiteY60" fmla="*/ 282563 h 605451"/>
                    <a:gd name="connsiteX61" fmla="*/ 561194 w 606227"/>
                    <a:gd name="connsiteY61" fmla="*/ 279874 h 605451"/>
                    <a:gd name="connsiteX62" fmla="*/ 524146 w 606227"/>
                    <a:gd name="connsiteY62" fmla="*/ 279874 h 605451"/>
                    <a:gd name="connsiteX63" fmla="*/ 503348 w 606227"/>
                    <a:gd name="connsiteY63" fmla="*/ 262817 h 605451"/>
                    <a:gd name="connsiteX64" fmla="*/ 472985 w 606227"/>
                    <a:gd name="connsiteY64" fmla="*/ 189580 h 605451"/>
                    <a:gd name="connsiteX65" fmla="*/ 475585 w 606227"/>
                    <a:gd name="connsiteY65" fmla="*/ 162788 h 605451"/>
                    <a:gd name="connsiteX66" fmla="*/ 501769 w 606227"/>
                    <a:gd name="connsiteY66" fmla="*/ 136738 h 605451"/>
                    <a:gd name="connsiteX67" fmla="*/ 501769 w 606227"/>
                    <a:gd name="connsiteY67" fmla="*/ 132845 h 605451"/>
                    <a:gd name="connsiteX68" fmla="*/ 473264 w 606227"/>
                    <a:gd name="connsiteY68" fmla="*/ 104477 h 605451"/>
                    <a:gd name="connsiteX69" fmla="*/ 469457 w 606227"/>
                    <a:gd name="connsiteY69" fmla="*/ 104477 h 605451"/>
                    <a:gd name="connsiteX70" fmla="*/ 443180 w 606227"/>
                    <a:gd name="connsiteY70" fmla="*/ 130527 h 605451"/>
                    <a:gd name="connsiteX71" fmla="*/ 416346 w 606227"/>
                    <a:gd name="connsiteY71" fmla="*/ 133123 h 605451"/>
                    <a:gd name="connsiteX72" fmla="*/ 342993 w 606227"/>
                    <a:gd name="connsiteY72" fmla="*/ 102809 h 605451"/>
                    <a:gd name="connsiteX73" fmla="*/ 325909 w 606227"/>
                    <a:gd name="connsiteY73" fmla="*/ 82043 h 605451"/>
                    <a:gd name="connsiteX74" fmla="*/ 325909 w 606227"/>
                    <a:gd name="connsiteY74" fmla="*/ 45147 h 605451"/>
                    <a:gd name="connsiteX75" fmla="*/ 323216 w 606227"/>
                    <a:gd name="connsiteY75" fmla="*/ 42366 h 605451"/>
                    <a:gd name="connsiteX76" fmla="*/ 283104 w 606227"/>
                    <a:gd name="connsiteY76" fmla="*/ 0 h 605451"/>
                    <a:gd name="connsiteX77" fmla="*/ 323309 w 606227"/>
                    <a:gd name="connsiteY77" fmla="*/ 0 h 605451"/>
                    <a:gd name="connsiteX78" fmla="*/ 368527 w 606227"/>
                    <a:gd name="connsiteY78" fmla="*/ 45147 h 605451"/>
                    <a:gd name="connsiteX79" fmla="*/ 368527 w 606227"/>
                    <a:gd name="connsiteY79" fmla="*/ 65263 h 605451"/>
                    <a:gd name="connsiteX80" fmla="*/ 425074 w 606227"/>
                    <a:gd name="connsiteY80" fmla="*/ 88718 h 605451"/>
                    <a:gd name="connsiteX81" fmla="*/ 439187 w 606227"/>
                    <a:gd name="connsiteY81" fmla="*/ 74627 h 605451"/>
                    <a:gd name="connsiteX82" fmla="*/ 471128 w 606227"/>
                    <a:gd name="connsiteY82" fmla="*/ 61463 h 605451"/>
                    <a:gd name="connsiteX83" fmla="*/ 503069 w 606227"/>
                    <a:gd name="connsiteY83" fmla="*/ 74627 h 605451"/>
                    <a:gd name="connsiteX84" fmla="*/ 531574 w 606227"/>
                    <a:gd name="connsiteY84" fmla="*/ 103087 h 605451"/>
                    <a:gd name="connsiteX85" fmla="*/ 531574 w 606227"/>
                    <a:gd name="connsiteY85" fmla="*/ 166867 h 605451"/>
                    <a:gd name="connsiteX86" fmla="*/ 517368 w 606227"/>
                    <a:gd name="connsiteY86" fmla="*/ 181052 h 605451"/>
                    <a:gd name="connsiteX87" fmla="*/ 540860 w 606227"/>
                    <a:gd name="connsiteY87" fmla="*/ 237601 h 605451"/>
                    <a:gd name="connsiteX88" fmla="*/ 561008 w 606227"/>
                    <a:gd name="connsiteY88" fmla="*/ 237601 h 605451"/>
                    <a:gd name="connsiteX89" fmla="*/ 606227 w 606227"/>
                    <a:gd name="connsiteY89" fmla="*/ 282655 h 605451"/>
                    <a:gd name="connsiteX90" fmla="*/ 606227 w 606227"/>
                    <a:gd name="connsiteY90" fmla="*/ 322889 h 605451"/>
                    <a:gd name="connsiteX91" fmla="*/ 561008 w 606227"/>
                    <a:gd name="connsiteY91" fmla="*/ 367943 h 605451"/>
                    <a:gd name="connsiteX92" fmla="*/ 540860 w 606227"/>
                    <a:gd name="connsiteY92" fmla="*/ 367943 h 605451"/>
                    <a:gd name="connsiteX93" fmla="*/ 517368 w 606227"/>
                    <a:gd name="connsiteY93" fmla="*/ 424493 h 605451"/>
                    <a:gd name="connsiteX94" fmla="*/ 531574 w 606227"/>
                    <a:gd name="connsiteY94" fmla="*/ 438676 h 605451"/>
                    <a:gd name="connsiteX95" fmla="*/ 531574 w 606227"/>
                    <a:gd name="connsiteY95" fmla="*/ 502457 h 605451"/>
                    <a:gd name="connsiteX96" fmla="*/ 503069 w 606227"/>
                    <a:gd name="connsiteY96" fmla="*/ 530917 h 605451"/>
                    <a:gd name="connsiteX97" fmla="*/ 471128 w 606227"/>
                    <a:gd name="connsiteY97" fmla="*/ 544081 h 605451"/>
                    <a:gd name="connsiteX98" fmla="*/ 439187 w 606227"/>
                    <a:gd name="connsiteY98" fmla="*/ 530917 h 605451"/>
                    <a:gd name="connsiteX99" fmla="*/ 424981 w 606227"/>
                    <a:gd name="connsiteY99" fmla="*/ 516641 h 605451"/>
                    <a:gd name="connsiteX100" fmla="*/ 368434 w 606227"/>
                    <a:gd name="connsiteY100" fmla="*/ 540187 h 605451"/>
                    <a:gd name="connsiteX101" fmla="*/ 368434 w 606227"/>
                    <a:gd name="connsiteY101" fmla="*/ 560304 h 605451"/>
                    <a:gd name="connsiteX102" fmla="*/ 323216 w 606227"/>
                    <a:gd name="connsiteY102" fmla="*/ 605451 h 605451"/>
                    <a:gd name="connsiteX103" fmla="*/ 283011 w 606227"/>
                    <a:gd name="connsiteY103" fmla="*/ 605451 h 605451"/>
                    <a:gd name="connsiteX104" fmla="*/ 237793 w 606227"/>
                    <a:gd name="connsiteY104" fmla="*/ 560304 h 605451"/>
                    <a:gd name="connsiteX105" fmla="*/ 237793 w 606227"/>
                    <a:gd name="connsiteY105" fmla="*/ 540187 h 605451"/>
                    <a:gd name="connsiteX106" fmla="*/ 181246 w 606227"/>
                    <a:gd name="connsiteY106" fmla="*/ 516641 h 605451"/>
                    <a:gd name="connsiteX107" fmla="*/ 166947 w 606227"/>
                    <a:gd name="connsiteY107" fmla="*/ 530917 h 605451"/>
                    <a:gd name="connsiteX108" fmla="*/ 135006 w 606227"/>
                    <a:gd name="connsiteY108" fmla="*/ 544081 h 605451"/>
                    <a:gd name="connsiteX109" fmla="*/ 103065 w 606227"/>
                    <a:gd name="connsiteY109" fmla="*/ 530917 h 605451"/>
                    <a:gd name="connsiteX110" fmla="*/ 74653 w 606227"/>
                    <a:gd name="connsiteY110" fmla="*/ 502457 h 605451"/>
                    <a:gd name="connsiteX111" fmla="*/ 74653 w 606227"/>
                    <a:gd name="connsiteY111" fmla="*/ 438676 h 605451"/>
                    <a:gd name="connsiteX112" fmla="*/ 88859 w 606227"/>
                    <a:gd name="connsiteY112" fmla="*/ 424307 h 605451"/>
                    <a:gd name="connsiteX113" fmla="*/ 65367 w 606227"/>
                    <a:gd name="connsiteY113" fmla="*/ 367850 h 605451"/>
                    <a:gd name="connsiteX114" fmla="*/ 45126 w 606227"/>
                    <a:gd name="connsiteY114" fmla="*/ 367850 h 605451"/>
                    <a:gd name="connsiteX115" fmla="*/ 0 w 606227"/>
                    <a:gd name="connsiteY115" fmla="*/ 322703 h 605451"/>
                    <a:gd name="connsiteX116" fmla="*/ 0 w 606227"/>
                    <a:gd name="connsiteY116" fmla="*/ 282563 h 605451"/>
                    <a:gd name="connsiteX117" fmla="*/ 45126 w 606227"/>
                    <a:gd name="connsiteY117" fmla="*/ 237416 h 605451"/>
                    <a:gd name="connsiteX118" fmla="*/ 65367 w 606227"/>
                    <a:gd name="connsiteY118" fmla="*/ 237416 h 605451"/>
                    <a:gd name="connsiteX119" fmla="*/ 88859 w 606227"/>
                    <a:gd name="connsiteY119" fmla="*/ 180959 h 605451"/>
                    <a:gd name="connsiteX120" fmla="*/ 74653 w 606227"/>
                    <a:gd name="connsiteY120" fmla="*/ 166775 h 605451"/>
                    <a:gd name="connsiteX121" fmla="*/ 61375 w 606227"/>
                    <a:gd name="connsiteY121" fmla="*/ 134884 h 605451"/>
                    <a:gd name="connsiteX122" fmla="*/ 74653 w 606227"/>
                    <a:gd name="connsiteY122" fmla="*/ 102994 h 605451"/>
                    <a:gd name="connsiteX123" fmla="*/ 103065 w 606227"/>
                    <a:gd name="connsiteY123" fmla="*/ 74534 h 605451"/>
                    <a:gd name="connsiteX124" fmla="*/ 135006 w 606227"/>
                    <a:gd name="connsiteY124" fmla="*/ 61277 h 605451"/>
                    <a:gd name="connsiteX125" fmla="*/ 166947 w 606227"/>
                    <a:gd name="connsiteY125" fmla="*/ 74534 h 605451"/>
                    <a:gd name="connsiteX126" fmla="*/ 181339 w 606227"/>
                    <a:gd name="connsiteY126" fmla="*/ 88718 h 605451"/>
                    <a:gd name="connsiteX127" fmla="*/ 237885 w 606227"/>
                    <a:gd name="connsiteY127" fmla="*/ 65263 h 605451"/>
                    <a:gd name="connsiteX128" fmla="*/ 237885 w 606227"/>
                    <a:gd name="connsiteY128" fmla="*/ 45147 h 605451"/>
                    <a:gd name="connsiteX129" fmla="*/ 283104 w 606227"/>
                    <a:gd name="connsiteY129" fmla="*/ 0 h 605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</a:cxnLst>
                  <a:rect l="l" t="t" r="r" b="b"/>
                  <a:pathLst>
                    <a:path w="606227" h="605451">
                      <a:moveTo>
                        <a:pt x="303184" y="222044"/>
                      </a:moveTo>
                      <a:cubicBezTo>
                        <a:pt x="258613" y="222044"/>
                        <a:pt x="222306" y="258196"/>
                        <a:pt x="222306" y="302691"/>
                      </a:cubicBezTo>
                      <a:cubicBezTo>
                        <a:pt x="222306" y="347185"/>
                        <a:pt x="258613" y="383430"/>
                        <a:pt x="303184" y="383430"/>
                      </a:cubicBezTo>
                      <a:cubicBezTo>
                        <a:pt x="347755" y="383430"/>
                        <a:pt x="384062" y="347185"/>
                        <a:pt x="384062" y="302691"/>
                      </a:cubicBezTo>
                      <a:cubicBezTo>
                        <a:pt x="384062" y="258196"/>
                        <a:pt x="347755" y="222044"/>
                        <a:pt x="303184" y="222044"/>
                      </a:cubicBezTo>
                      <a:close/>
                      <a:moveTo>
                        <a:pt x="303184" y="179589"/>
                      </a:moveTo>
                      <a:cubicBezTo>
                        <a:pt x="371155" y="179589"/>
                        <a:pt x="426497" y="234837"/>
                        <a:pt x="426497" y="302691"/>
                      </a:cubicBezTo>
                      <a:cubicBezTo>
                        <a:pt x="426497" y="370545"/>
                        <a:pt x="371155" y="425792"/>
                        <a:pt x="303184" y="425792"/>
                      </a:cubicBezTo>
                      <a:cubicBezTo>
                        <a:pt x="235213" y="425792"/>
                        <a:pt x="179871" y="370545"/>
                        <a:pt x="179871" y="302691"/>
                      </a:cubicBezTo>
                      <a:cubicBezTo>
                        <a:pt x="179871" y="234837"/>
                        <a:pt x="235213" y="179589"/>
                        <a:pt x="303184" y="179589"/>
                      </a:cubicBezTo>
                      <a:close/>
                      <a:moveTo>
                        <a:pt x="283011" y="42366"/>
                      </a:moveTo>
                      <a:cubicBezTo>
                        <a:pt x="281526" y="42366"/>
                        <a:pt x="280226" y="43663"/>
                        <a:pt x="280226" y="45147"/>
                      </a:cubicBezTo>
                      <a:lnTo>
                        <a:pt x="280226" y="82043"/>
                      </a:lnTo>
                      <a:cubicBezTo>
                        <a:pt x="280226" y="92240"/>
                        <a:pt x="273076" y="100862"/>
                        <a:pt x="263141" y="102809"/>
                      </a:cubicBezTo>
                      <a:cubicBezTo>
                        <a:pt x="236957" y="108000"/>
                        <a:pt x="212258" y="118198"/>
                        <a:pt x="189881" y="133123"/>
                      </a:cubicBezTo>
                      <a:cubicBezTo>
                        <a:pt x="181432" y="138778"/>
                        <a:pt x="170197" y="137665"/>
                        <a:pt x="163047" y="130527"/>
                      </a:cubicBezTo>
                      <a:lnTo>
                        <a:pt x="136863" y="104477"/>
                      </a:lnTo>
                      <a:cubicBezTo>
                        <a:pt x="135749" y="103365"/>
                        <a:pt x="134170" y="103365"/>
                        <a:pt x="133056" y="104477"/>
                      </a:cubicBezTo>
                      <a:lnTo>
                        <a:pt x="104551" y="132845"/>
                      </a:lnTo>
                      <a:cubicBezTo>
                        <a:pt x="104086" y="133401"/>
                        <a:pt x="103808" y="133957"/>
                        <a:pt x="103808" y="134699"/>
                      </a:cubicBezTo>
                      <a:cubicBezTo>
                        <a:pt x="103808" y="135626"/>
                        <a:pt x="104086" y="136182"/>
                        <a:pt x="104551" y="136738"/>
                      </a:cubicBezTo>
                      <a:lnTo>
                        <a:pt x="130735" y="162788"/>
                      </a:lnTo>
                      <a:cubicBezTo>
                        <a:pt x="137884" y="169927"/>
                        <a:pt x="138906" y="181237"/>
                        <a:pt x="133335" y="189580"/>
                      </a:cubicBezTo>
                      <a:cubicBezTo>
                        <a:pt x="118478" y="211829"/>
                        <a:pt x="108172" y="236581"/>
                        <a:pt x="102972" y="262817"/>
                      </a:cubicBezTo>
                      <a:cubicBezTo>
                        <a:pt x="101022" y="272643"/>
                        <a:pt x="92294" y="279874"/>
                        <a:pt x="82174" y="279874"/>
                      </a:cubicBezTo>
                      <a:lnTo>
                        <a:pt x="45126" y="279874"/>
                      </a:lnTo>
                      <a:cubicBezTo>
                        <a:pt x="43640" y="279874"/>
                        <a:pt x="42433" y="281079"/>
                        <a:pt x="42433" y="282563"/>
                      </a:cubicBezTo>
                      <a:lnTo>
                        <a:pt x="42433" y="322703"/>
                      </a:lnTo>
                      <a:cubicBezTo>
                        <a:pt x="42433" y="324187"/>
                        <a:pt x="43640" y="325485"/>
                        <a:pt x="45126" y="325485"/>
                      </a:cubicBezTo>
                      <a:lnTo>
                        <a:pt x="82452" y="325485"/>
                      </a:lnTo>
                      <a:cubicBezTo>
                        <a:pt x="92573" y="325485"/>
                        <a:pt x="101208" y="332623"/>
                        <a:pt x="103251" y="342542"/>
                      </a:cubicBezTo>
                      <a:cubicBezTo>
                        <a:pt x="108450" y="368685"/>
                        <a:pt x="118571" y="393344"/>
                        <a:pt x="133520" y="415686"/>
                      </a:cubicBezTo>
                      <a:cubicBezTo>
                        <a:pt x="139277" y="424122"/>
                        <a:pt x="138163" y="435339"/>
                        <a:pt x="130921" y="442477"/>
                      </a:cubicBezTo>
                      <a:lnTo>
                        <a:pt x="104829" y="468620"/>
                      </a:lnTo>
                      <a:cubicBezTo>
                        <a:pt x="103715" y="469732"/>
                        <a:pt x="103715" y="471308"/>
                        <a:pt x="104829" y="472421"/>
                      </a:cubicBezTo>
                      <a:lnTo>
                        <a:pt x="133335" y="500881"/>
                      </a:lnTo>
                      <a:cubicBezTo>
                        <a:pt x="134449" y="501993"/>
                        <a:pt x="136027" y="501993"/>
                        <a:pt x="137142" y="500881"/>
                      </a:cubicBezTo>
                      <a:lnTo>
                        <a:pt x="163233" y="474738"/>
                      </a:lnTo>
                      <a:cubicBezTo>
                        <a:pt x="167318" y="470659"/>
                        <a:pt x="172797" y="468620"/>
                        <a:pt x="178275" y="468620"/>
                      </a:cubicBezTo>
                      <a:cubicBezTo>
                        <a:pt x="182360" y="468620"/>
                        <a:pt x="186446" y="469825"/>
                        <a:pt x="189974" y="472143"/>
                      </a:cubicBezTo>
                      <a:cubicBezTo>
                        <a:pt x="212258" y="486975"/>
                        <a:pt x="237050" y="497265"/>
                        <a:pt x="263327" y="502457"/>
                      </a:cubicBezTo>
                      <a:cubicBezTo>
                        <a:pt x="273169" y="504404"/>
                        <a:pt x="280411" y="513118"/>
                        <a:pt x="280411" y="523223"/>
                      </a:cubicBezTo>
                      <a:lnTo>
                        <a:pt x="280411" y="560212"/>
                      </a:lnTo>
                      <a:cubicBezTo>
                        <a:pt x="280411" y="561695"/>
                        <a:pt x="281618" y="562900"/>
                        <a:pt x="283104" y="562900"/>
                      </a:cubicBezTo>
                      <a:lnTo>
                        <a:pt x="323309" y="562900"/>
                      </a:lnTo>
                      <a:cubicBezTo>
                        <a:pt x="324794" y="562900"/>
                        <a:pt x="326094" y="561695"/>
                        <a:pt x="326094" y="560212"/>
                      </a:cubicBezTo>
                      <a:lnTo>
                        <a:pt x="326094" y="523223"/>
                      </a:lnTo>
                      <a:cubicBezTo>
                        <a:pt x="326094" y="513118"/>
                        <a:pt x="333244" y="504404"/>
                        <a:pt x="343179" y="502457"/>
                      </a:cubicBezTo>
                      <a:cubicBezTo>
                        <a:pt x="369363" y="497265"/>
                        <a:pt x="394061" y="487161"/>
                        <a:pt x="416439" y="472143"/>
                      </a:cubicBezTo>
                      <a:cubicBezTo>
                        <a:pt x="424888" y="466488"/>
                        <a:pt x="436123" y="467600"/>
                        <a:pt x="443273" y="474738"/>
                      </a:cubicBezTo>
                      <a:lnTo>
                        <a:pt x="469457" y="500881"/>
                      </a:lnTo>
                      <a:cubicBezTo>
                        <a:pt x="470571" y="501808"/>
                        <a:pt x="472242" y="501993"/>
                        <a:pt x="473264" y="500881"/>
                      </a:cubicBezTo>
                      <a:lnTo>
                        <a:pt x="501769" y="472421"/>
                      </a:lnTo>
                      <a:cubicBezTo>
                        <a:pt x="502883" y="471308"/>
                        <a:pt x="502883" y="469732"/>
                        <a:pt x="501769" y="468620"/>
                      </a:cubicBezTo>
                      <a:lnTo>
                        <a:pt x="475585" y="442477"/>
                      </a:lnTo>
                      <a:cubicBezTo>
                        <a:pt x="468435" y="435339"/>
                        <a:pt x="467321" y="424122"/>
                        <a:pt x="472985" y="415686"/>
                      </a:cubicBezTo>
                      <a:cubicBezTo>
                        <a:pt x="487841" y="393437"/>
                        <a:pt x="498148" y="368870"/>
                        <a:pt x="503348" y="342542"/>
                      </a:cubicBezTo>
                      <a:cubicBezTo>
                        <a:pt x="505297" y="332623"/>
                        <a:pt x="514026" y="325485"/>
                        <a:pt x="524146" y="325485"/>
                      </a:cubicBezTo>
                      <a:lnTo>
                        <a:pt x="561194" y="325485"/>
                      </a:lnTo>
                      <a:cubicBezTo>
                        <a:pt x="562680" y="325485"/>
                        <a:pt x="563887" y="324187"/>
                        <a:pt x="563887" y="322703"/>
                      </a:cubicBezTo>
                      <a:lnTo>
                        <a:pt x="563887" y="282563"/>
                      </a:lnTo>
                      <a:cubicBezTo>
                        <a:pt x="563887" y="281079"/>
                        <a:pt x="562680" y="279874"/>
                        <a:pt x="561194" y="279874"/>
                      </a:cubicBezTo>
                      <a:lnTo>
                        <a:pt x="524146" y="279874"/>
                      </a:lnTo>
                      <a:cubicBezTo>
                        <a:pt x="514026" y="279874"/>
                        <a:pt x="505297" y="272643"/>
                        <a:pt x="503348" y="262817"/>
                      </a:cubicBezTo>
                      <a:cubicBezTo>
                        <a:pt x="498148" y="236581"/>
                        <a:pt x="488027" y="211829"/>
                        <a:pt x="472985" y="189580"/>
                      </a:cubicBezTo>
                      <a:cubicBezTo>
                        <a:pt x="467321" y="181237"/>
                        <a:pt x="468435" y="169927"/>
                        <a:pt x="475585" y="162788"/>
                      </a:cubicBezTo>
                      <a:lnTo>
                        <a:pt x="501769" y="136738"/>
                      </a:lnTo>
                      <a:cubicBezTo>
                        <a:pt x="502883" y="135626"/>
                        <a:pt x="502883" y="133957"/>
                        <a:pt x="501769" y="132845"/>
                      </a:cubicBezTo>
                      <a:lnTo>
                        <a:pt x="473264" y="104477"/>
                      </a:lnTo>
                      <a:cubicBezTo>
                        <a:pt x="472150" y="103365"/>
                        <a:pt x="470571" y="103365"/>
                        <a:pt x="469457" y="104477"/>
                      </a:cubicBezTo>
                      <a:lnTo>
                        <a:pt x="443180" y="130527"/>
                      </a:lnTo>
                      <a:cubicBezTo>
                        <a:pt x="436030" y="137665"/>
                        <a:pt x="424702" y="138685"/>
                        <a:pt x="416346" y="133123"/>
                      </a:cubicBezTo>
                      <a:cubicBezTo>
                        <a:pt x="394061" y="118290"/>
                        <a:pt x="369270" y="108000"/>
                        <a:pt x="342993" y="102809"/>
                      </a:cubicBezTo>
                      <a:cubicBezTo>
                        <a:pt x="333151" y="100862"/>
                        <a:pt x="325909" y="92240"/>
                        <a:pt x="325909" y="82043"/>
                      </a:cubicBezTo>
                      <a:lnTo>
                        <a:pt x="325909" y="45147"/>
                      </a:lnTo>
                      <a:cubicBezTo>
                        <a:pt x="325909" y="43663"/>
                        <a:pt x="324701" y="42366"/>
                        <a:pt x="323216" y="42366"/>
                      </a:cubicBezTo>
                      <a:close/>
                      <a:moveTo>
                        <a:pt x="283104" y="0"/>
                      </a:moveTo>
                      <a:lnTo>
                        <a:pt x="323309" y="0"/>
                      </a:lnTo>
                      <a:cubicBezTo>
                        <a:pt x="348193" y="0"/>
                        <a:pt x="368527" y="20302"/>
                        <a:pt x="368527" y="45147"/>
                      </a:cubicBezTo>
                      <a:lnTo>
                        <a:pt x="368527" y="65263"/>
                      </a:lnTo>
                      <a:cubicBezTo>
                        <a:pt x="388305" y="70733"/>
                        <a:pt x="407246" y="78613"/>
                        <a:pt x="425074" y="88718"/>
                      </a:cubicBezTo>
                      <a:lnTo>
                        <a:pt x="439187" y="74627"/>
                      </a:lnTo>
                      <a:cubicBezTo>
                        <a:pt x="447730" y="66098"/>
                        <a:pt x="459150" y="61463"/>
                        <a:pt x="471128" y="61463"/>
                      </a:cubicBezTo>
                      <a:cubicBezTo>
                        <a:pt x="483199" y="61463"/>
                        <a:pt x="494527" y="66098"/>
                        <a:pt x="503069" y="74627"/>
                      </a:cubicBezTo>
                      <a:lnTo>
                        <a:pt x="531574" y="103087"/>
                      </a:lnTo>
                      <a:cubicBezTo>
                        <a:pt x="549123" y="120608"/>
                        <a:pt x="549123" y="149346"/>
                        <a:pt x="531574" y="166867"/>
                      </a:cubicBezTo>
                      <a:lnTo>
                        <a:pt x="517368" y="181052"/>
                      </a:lnTo>
                      <a:cubicBezTo>
                        <a:pt x="527582" y="198851"/>
                        <a:pt x="535381" y="217762"/>
                        <a:pt x="540860" y="237601"/>
                      </a:cubicBezTo>
                      <a:lnTo>
                        <a:pt x="561008" y="237601"/>
                      </a:lnTo>
                      <a:cubicBezTo>
                        <a:pt x="585893" y="237601"/>
                        <a:pt x="606227" y="257811"/>
                        <a:pt x="606227" y="282655"/>
                      </a:cubicBezTo>
                      <a:lnTo>
                        <a:pt x="606227" y="322889"/>
                      </a:lnTo>
                      <a:cubicBezTo>
                        <a:pt x="606227" y="347734"/>
                        <a:pt x="585893" y="367943"/>
                        <a:pt x="561008" y="367943"/>
                      </a:cubicBezTo>
                      <a:lnTo>
                        <a:pt x="540860" y="367943"/>
                      </a:lnTo>
                      <a:cubicBezTo>
                        <a:pt x="535381" y="387782"/>
                        <a:pt x="527489" y="406693"/>
                        <a:pt x="517368" y="424493"/>
                      </a:cubicBezTo>
                      <a:lnTo>
                        <a:pt x="531574" y="438676"/>
                      </a:lnTo>
                      <a:cubicBezTo>
                        <a:pt x="549123" y="456198"/>
                        <a:pt x="549123" y="484936"/>
                        <a:pt x="531574" y="502457"/>
                      </a:cubicBezTo>
                      <a:lnTo>
                        <a:pt x="503069" y="530917"/>
                      </a:lnTo>
                      <a:cubicBezTo>
                        <a:pt x="494527" y="539446"/>
                        <a:pt x="483199" y="544081"/>
                        <a:pt x="471128" y="544081"/>
                      </a:cubicBezTo>
                      <a:cubicBezTo>
                        <a:pt x="459150" y="544081"/>
                        <a:pt x="447730" y="539446"/>
                        <a:pt x="439187" y="530917"/>
                      </a:cubicBezTo>
                      <a:lnTo>
                        <a:pt x="424981" y="516641"/>
                      </a:lnTo>
                      <a:cubicBezTo>
                        <a:pt x="407154" y="526931"/>
                        <a:pt x="388212" y="534718"/>
                        <a:pt x="368434" y="540187"/>
                      </a:cubicBezTo>
                      <a:lnTo>
                        <a:pt x="368434" y="560304"/>
                      </a:lnTo>
                      <a:cubicBezTo>
                        <a:pt x="368434" y="585149"/>
                        <a:pt x="348100" y="605451"/>
                        <a:pt x="323216" y="605451"/>
                      </a:cubicBezTo>
                      <a:lnTo>
                        <a:pt x="283011" y="605451"/>
                      </a:lnTo>
                      <a:cubicBezTo>
                        <a:pt x="258127" y="605451"/>
                        <a:pt x="237793" y="585149"/>
                        <a:pt x="237793" y="560304"/>
                      </a:cubicBezTo>
                      <a:lnTo>
                        <a:pt x="237793" y="540187"/>
                      </a:lnTo>
                      <a:cubicBezTo>
                        <a:pt x="218015" y="534718"/>
                        <a:pt x="199073" y="526838"/>
                        <a:pt x="181246" y="516641"/>
                      </a:cubicBezTo>
                      <a:lnTo>
                        <a:pt x="166947" y="530917"/>
                      </a:lnTo>
                      <a:cubicBezTo>
                        <a:pt x="158405" y="539446"/>
                        <a:pt x="147077" y="544081"/>
                        <a:pt x="135006" y="544081"/>
                      </a:cubicBezTo>
                      <a:cubicBezTo>
                        <a:pt x="123028" y="544081"/>
                        <a:pt x="111607" y="539446"/>
                        <a:pt x="103065" y="530917"/>
                      </a:cubicBezTo>
                      <a:lnTo>
                        <a:pt x="74653" y="502457"/>
                      </a:lnTo>
                      <a:cubicBezTo>
                        <a:pt x="57011" y="484936"/>
                        <a:pt x="57011" y="456198"/>
                        <a:pt x="74653" y="438676"/>
                      </a:cubicBezTo>
                      <a:lnTo>
                        <a:pt x="88859" y="424307"/>
                      </a:lnTo>
                      <a:cubicBezTo>
                        <a:pt x="78552" y="406508"/>
                        <a:pt x="70753" y="387596"/>
                        <a:pt x="65367" y="367850"/>
                      </a:cubicBezTo>
                      <a:lnTo>
                        <a:pt x="45126" y="367850"/>
                      </a:lnTo>
                      <a:cubicBezTo>
                        <a:pt x="20242" y="367850"/>
                        <a:pt x="0" y="347548"/>
                        <a:pt x="0" y="322703"/>
                      </a:cubicBezTo>
                      <a:lnTo>
                        <a:pt x="0" y="282563"/>
                      </a:lnTo>
                      <a:cubicBezTo>
                        <a:pt x="0" y="257718"/>
                        <a:pt x="20242" y="237416"/>
                        <a:pt x="45126" y="237416"/>
                      </a:cubicBezTo>
                      <a:lnTo>
                        <a:pt x="65367" y="237416"/>
                      </a:lnTo>
                      <a:cubicBezTo>
                        <a:pt x="70753" y="217670"/>
                        <a:pt x="78738" y="198758"/>
                        <a:pt x="88859" y="180959"/>
                      </a:cubicBezTo>
                      <a:lnTo>
                        <a:pt x="74653" y="166775"/>
                      </a:lnTo>
                      <a:cubicBezTo>
                        <a:pt x="66110" y="158246"/>
                        <a:pt x="61375" y="146843"/>
                        <a:pt x="61375" y="134884"/>
                      </a:cubicBezTo>
                      <a:cubicBezTo>
                        <a:pt x="61375" y="122833"/>
                        <a:pt x="66110" y="111523"/>
                        <a:pt x="74653" y="102994"/>
                      </a:cubicBezTo>
                      <a:lnTo>
                        <a:pt x="103065" y="74534"/>
                      </a:lnTo>
                      <a:cubicBezTo>
                        <a:pt x="111607" y="66005"/>
                        <a:pt x="123028" y="61277"/>
                        <a:pt x="135006" y="61277"/>
                      </a:cubicBezTo>
                      <a:cubicBezTo>
                        <a:pt x="147077" y="61277"/>
                        <a:pt x="158405" y="66005"/>
                        <a:pt x="166947" y="74534"/>
                      </a:cubicBezTo>
                      <a:lnTo>
                        <a:pt x="181339" y="88718"/>
                      </a:lnTo>
                      <a:cubicBezTo>
                        <a:pt x="199166" y="78520"/>
                        <a:pt x="218108" y="70733"/>
                        <a:pt x="237885" y="65263"/>
                      </a:cubicBezTo>
                      <a:lnTo>
                        <a:pt x="237885" y="45147"/>
                      </a:lnTo>
                      <a:cubicBezTo>
                        <a:pt x="237885" y="20302"/>
                        <a:pt x="258220" y="0"/>
                        <a:pt x="28310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13" name="Bullet4">
                <a:extLst>
                  <a:ext uri="{FF2B5EF4-FFF2-40B4-BE49-F238E27FC236}">
                    <a16:creationId xmlns:a16="http://schemas.microsoft.com/office/drawing/2014/main" id="{0F54BB8B-B342-AD43-8D23-02002D0D0468}"/>
                  </a:ext>
                </a:extLst>
              </p:cNvPr>
              <p:cNvSpPr txBox="1"/>
              <p:nvPr/>
            </p:nvSpPr>
            <p:spPr>
              <a:xfrm>
                <a:off x="780577" y="4958388"/>
                <a:ext cx="4661344" cy="372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远程管理接口配置</a:t>
                </a:r>
                <a:endParaRPr lang="en-US" dirty="0"/>
              </a:p>
            </p:txBody>
          </p:sp>
          <p:sp>
            <p:nvSpPr>
              <p:cNvPr id="214" name="Text4">
                <a:extLst>
                  <a:ext uri="{FF2B5EF4-FFF2-40B4-BE49-F238E27FC236}">
                    <a16:creationId xmlns:a16="http://schemas.microsoft.com/office/drawing/2014/main" id="{C2A25D68-F2E3-B71D-7D21-34A19780671B}"/>
                  </a:ext>
                </a:extLst>
              </p:cNvPr>
              <p:cNvSpPr txBox="1"/>
              <p:nvPr/>
            </p:nvSpPr>
            <p:spPr>
              <a:xfrm>
                <a:off x="780577" y="5338646"/>
                <a:ext cx="4661344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配置Management VLAN IF接口IP（如192.168.1.10/24），支持Telnet或SSH远程登录。</a:t>
                </a:r>
                <a:endParaRPr lang="en-US" dirty="0"/>
              </a:p>
            </p:txBody>
          </p:sp>
        </p:grpSp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E864AAC1-CAB4-3D47-AF35-81D3D2E7B23D}"/>
                </a:ext>
              </a:extLst>
            </p:cNvPr>
            <p:cNvGrpSpPr/>
            <p:nvPr/>
          </p:nvGrpSpPr>
          <p:grpSpPr>
            <a:xfrm>
              <a:off x="6222968" y="1868110"/>
              <a:ext cx="5291993" cy="997776"/>
              <a:chOff x="6595207" y="2071310"/>
              <a:chExt cx="5291993" cy="997776"/>
            </a:xfrm>
          </p:grpSpPr>
          <p:grpSp>
            <p:nvGrpSpPr>
              <p:cNvPr id="207" name="组合 206">
                <a:extLst>
                  <a:ext uri="{FF2B5EF4-FFF2-40B4-BE49-F238E27FC236}">
                    <a16:creationId xmlns:a16="http://schemas.microsoft.com/office/drawing/2014/main" id="{665EF498-71BA-C554-3C81-296A91775C32}"/>
                  </a:ext>
                </a:extLst>
              </p:cNvPr>
              <p:cNvGrpSpPr/>
              <p:nvPr/>
            </p:nvGrpSpPr>
            <p:grpSpPr>
              <a:xfrm>
                <a:off x="6595207" y="2172910"/>
                <a:ext cx="540000" cy="540000"/>
                <a:chOff x="6595207" y="2172910"/>
                <a:chExt cx="540000" cy="540000"/>
              </a:xfrm>
            </p:grpSpPr>
            <p:sp>
              <p:nvSpPr>
                <p:cNvPr id="210" name="IconBackground5">
                  <a:extLst>
                    <a:ext uri="{FF2B5EF4-FFF2-40B4-BE49-F238E27FC236}">
                      <a16:creationId xmlns:a16="http://schemas.microsoft.com/office/drawing/2014/main" id="{4123C56A-2BD9-4E2D-E42A-1EC8BE18AB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95207" y="2172910"/>
                  <a:ext cx="540000" cy="54000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sz="1600" b="1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11" name="Icon5">
                  <a:extLst>
                    <a:ext uri="{FF2B5EF4-FFF2-40B4-BE49-F238E27FC236}">
                      <a16:creationId xmlns:a16="http://schemas.microsoft.com/office/drawing/2014/main" id="{A25437BE-76B3-8E5B-FBAC-F26932292BB1}"/>
                    </a:ext>
                  </a:extLst>
                </p:cNvPr>
                <p:cNvSpPr/>
                <p:nvPr/>
              </p:nvSpPr>
              <p:spPr bwMode="auto">
                <a:xfrm>
                  <a:off x="6748234" y="2314387"/>
                  <a:ext cx="233949" cy="257048"/>
                </a:xfrm>
                <a:custGeom>
                  <a:avLst/>
                  <a:gdLst>
                    <a:gd name="connsiteX0" fmla="*/ 439386 w 552456"/>
                    <a:gd name="connsiteY0" fmla="*/ 446907 h 607003"/>
                    <a:gd name="connsiteX1" fmla="*/ 401975 w 552456"/>
                    <a:gd name="connsiteY1" fmla="*/ 484173 h 607003"/>
                    <a:gd name="connsiteX2" fmla="*/ 419520 w 552456"/>
                    <a:gd name="connsiteY2" fmla="*/ 515692 h 607003"/>
                    <a:gd name="connsiteX3" fmla="*/ 419520 w 552456"/>
                    <a:gd name="connsiteY3" fmla="*/ 549250 h 607003"/>
                    <a:gd name="connsiteX4" fmla="*/ 439386 w 552456"/>
                    <a:gd name="connsiteY4" fmla="*/ 568995 h 607003"/>
                    <a:gd name="connsiteX5" fmla="*/ 459160 w 552456"/>
                    <a:gd name="connsiteY5" fmla="*/ 549250 h 607003"/>
                    <a:gd name="connsiteX6" fmla="*/ 459160 w 552456"/>
                    <a:gd name="connsiteY6" fmla="*/ 515692 h 607003"/>
                    <a:gd name="connsiteX7" fmla="*/ 476705 w 552456"/>
                    <a:gd name="connsiteY7" fmla="*/ 484173 h 607003"/>
                    <a:gd name="connsiteX8" fmla="*/ 439386 w 552456"/>
                    <a:gd name="connsiteY8" fmla="*/ 446907 h 607003"/>
                    <a:gd name="connsiteX9" fmla="*/ 439386 w 552456"/>
                    <a:gd name="connsiteY9" fmla="*/ 312954 h 607003"/>
                    <a:gd name="connsiteX10" fmla="*/ 387865 w 552456"/>
                    <a:gd name="connsiteY10" fmla="*/ 364403 h 607003"/>
                    <a:gd name="connsiteX11" fmla="*/ 387865 w 552456"/>
                    <a:gd name="connsiteY11" fmla="*/ 400649 h 607003"/>
                    <a:gd name="connsiteX12" fmla="*/ 490815 w 552456"/>
                    <a:gd name="connsiteY12" fmla="*/ 400649 h 607003"/>
                    <a:gd name="connsiteX13" fmla="*/ 490815 w 552456"/>
                    <a:gd name="connsiteY13" fmla="*/ 364403 h 607003"/>
                    <a:gd name="connsiteX14" fmla="*/ 439386 w 552456"/>
                    <a:gd name="connsiteY14" fmla="*/ 312954 h 607003"/>
                    <a:gd name="connsiteX15" fmla="*/ 114769 w 552456"/>
                    <a:gd name="connsiteY15" fmla="*/ 306112 h 607003"/>
                    <a:gd name="connsiteX16" fmla="*/ 199546 w 552456"/>
                    <a:gd name="connsiteY16" fmla="*/ 352180 h 607003"/>
                    <a:gd name="connsiteX17" fmla="*/ 284230 w 552456"/>
                    <a:gd name="connsiteY17" fmla="*/ 306112 h 607003"/>
                    <a:gd name="connsiteX18" fmla="*/ 336879 w 552456"/>
                    <a:gd name="connsiteY18" fmla="*/ 321777 h 607003"/>
                    <a:gd name="connsiteX19" fmla="*/ 328336 w 552456"/>
                    <a:gd name="connsiteY19" fmla="*/ 364416 h 607003"/>
                    <a:gd name="connsiteX20" fmla="*/ 328336 w 552456"/>
                    <a:gd name="connsiteY20" fmla="*/ 389165 h 607003"/>
                    <a:gd name="connsiteX21" fmla="*/ 306330 w 552456"/>
                    <a:gd name="connsiteY21" fmla="*/ 430043 h 607003"/>
                    <a:gd name="connsiteX22" fmla="*/ 306330 w 552456"/>
                    <a:gd name="connsiteY22" fmla="*/ 570565 h 607003"/>
                    <a:gd name="connsiteX23" fmla="*/ 199546 w 552456"/>
                    <a:gd name="connsiteY23" fmla="*/ 601710 h 607003"/>
                    <a:gd name="connsiteX24" fmla="*/ 0 w 552456"/>
                    <a:gd name="connsiteY24" fmla="*/ 402513 h 607003"/>
                    <a:gd name="connsiteX25" fmla="*/ 0 w 552456"/>
                    <a:gd name="connsiteY25" fmla="*/ 369699 h 607003"/>
                    <a:gd name="connsiteX26" fmla="*/ 28321 w 552456"/>
                    <a:gd name="connsiteY26" fmla="*/ 331881 h 607003"/>
                    <a:gd name="connsiteX27" fmla="*/ 439386 w 552456"/>
                    <a:gd name="connsiteY27" fmla="*/ 273370 h 607003"/>
                    <a:gd name="connsiteX28" fmla="*/ 530455 w 552456"/>
                    <a:gd name="connsiteY28" fmla="*/ 364403 h 607003"/>
                    <a:gd name="connsiteX29" fmla="*/ 530455 w 552456"/>
                    <a:gd name="connsiteY29" fmla="*/ 401762 h 607003"/>
                    <a:gd name="connsiteX30" fmla="*/ 552456 w 552456"/>
                    <a:gd name="connsiteY30" fmla="*/ 430036 h 607003"/>
                    <a:gd name="connsiteX31" fmla="*/ 552456 w 552456"/>
                    <a:gd name="connsiteY31" fmla="*/ 577709 h 607003"/>
                    <a:gd name="connsiteX32" fmla="*/ 523121 w 552456"/>
                    <a:gd name="connsiteY32" fmla="*/ 607003 h 607003"/>
                    <a:gd name="connsiteX33" fmla="*/ 355559 w 552456"/>
                    <a:gd name="connsiteY33" fmla="*/ 607003 h 607003"/>
                    <a:gd name="connsiteX34" fmla="*/ 326224 w 552456"/>
                    <a:gd name="connsiteY34" fmla="*/ 577709 h 607003"/>
                    <a:gd name="connsiteX35" fmla="*/ 326224 w 552456"/>
                    <a:gd name="connsiteY35" fmla="*/ 430036 h 607003"/>
                    <a:gd name="connsiteX36" fmla="*/ 348225 w 552456"/>
                    <a:gd name="connsiteY36" fmla="*/ 401669 h 607003"/>
                    <a:gd name="connsiteX37" fmla="*/ 348225 w 552456"/>
                    <a:gd name="connsiteY37" fmla="*/ 364403 h 607003"/>
                    <a:gd name="connsiteX38" fmla="*/ 439386 w 552456"/>
                    <a:gd name="connsiteY38" fmla="*/ 273370 h 607003"/>
                    <a:gd name="connsiteX39" fmla="*/ 144506 w 552456"/>
                    <a:gd name="connsiteY39" fmla="*/ 86301 h 607003"/>
                    <a:gd name="connsiteX40" fmla="*/ 153048 w 552456"/>
                    <a:gd name="connsiteY40" fmla="*/ 100112 h 607003"/>
                    <a:gd name="connsiteX41" fmla="*/ 226674 w 552456"/>
                    <a:gd name="connsiteY41" fmla="*/ 123840 h 607003"/>
                    <a:gd name="connsiteX42" fmla="*/ 238558 w 552456"/>
                    <a:gd name="connsiteY42" fmla="*/ 123470 h 607003"/>
                    <a:gd name="connsiteX43" fmla="*/ 252206 w 552456"/>
                    <a:gd name="connsiteY43" fmla="*/ 122821 h 607003"/>
                    <a:gd name="connsiteX44" fmla="*/ 304849 w 552456"/>
                    <a:gd name="connsiteY44" fmla="*/ 147291 h 607003"/>
                    <a:gd name="connsiteX45" fmla="*/ 312833 w 552456"/>
                    <a:gd name="connsiteY45" fmla="*/ 156375 h 607003"/>
                    <a:gd name="connsiteX46" fmla="*/ 319147 w 552456"/>
                    <a:gd name="connsiteY46" fmla="*/ 158043 h 607003"/>
                    <a:gd name="connsiteX47" fmla="*/ 320261 w 552456"/>
                    <a:gd name="connsiteY47" fmla="*/ 158043 h 607003"/>
                    <a:gd name="connsiteX48" fmla="*/ 323789 w 552456"/>
                    <a:gd name="connsiteY48" fmla="*/ 157116 h 607003"/>
                    <a:gd name="connsiteX49" fmla="*/ 338551 w 552456"/>
                    <a:gd name="connsiteY49" fmla="*/ 173429 h 607003"/>
                    <a:gd name="connsiteX50" fmla="*/ 337623 w 552456"/>
                    <a:gd name="connsiteY50" fmla="*/ 209393 h 607003"/>
                    <a:gd name="connsiteX51" fmla="*/ 327595 w 552456"/>
                    <a:gd name="connsiteY51" fmla="*/ 227560 h 607003"/>
                    <a:gd name="connsiteX52" fmla="*/ 300763 w 552456"/>
                    <a:gd name="connsiteY52" fmla="*/ 242947 h 607003"/>
                    <a:gd name="connsiteX53" fmla="*/ 199842 w 552456"/>
                    <a:gd name="connsiteY53" fmla="*/ 332856 h 607003"/>
                    <a:gd name="connsiteX54" fmla="*/ 98920 w 552456"/>
                    <a:gd name="connsiteY54" fmla="*/ 242947 h 607003"/>
                    <a:gd name="connsiteX55" fmla="*/ 72088 w 552456"/>
                    <a:gd name="connsiteY55" fmla="*/ 227560 h 607003"/>
                    <a:gd name="connsiteX56" fmla="*/ 62060 w 552456"/>
                    <a:gd name="connsiteY56" fmla="*/ 209486 h 607003"/>
                    <a:gd name="connsiteX57" fmla="*/ 61225 w 552456"/>
                    <a:gd name="connsiteY57" fmla="*/ 173429 h 607003"/>
                    <a:gd name="connsiteX58" fmla="*/ 75616 w 552456"/>
                    <a:gd name="connsiteY58" fmla="*/ 157301 h 607003"/>
                    <a:gd name="connsiteX59" fmla="*/ 78958 w 552456"/>
                    <a:gd name="connsiteY59" fmla="*/ 158321 h 607003"/>
                    <a:gd name="connsiteX60" fmla="*/ 80722 w 552456"/>
                    <a:gd name="connsiteY60" fmla="*/ 158414 h 607003"/>
                    <a:gd name="connsiteX61" fmla="*/ 87685 w 552456"/>
                    <a:gd name="connsiteY61" fmla="*/ 156467 h 607003"/>
                    <a:gd name="connsiteX62" fmla="*/ 95020 w 552456"/>
                    <a:gd name="connsiteY62" fmla="*/ 147754 h 607003"/>
                    <a:gd name="connsiteX63" fmla="*/ 144506 w 552456"/>
                    <a:gd name="connsiteY63" fmla="*/ 86301 h 607003"/>
                    <a:gd name="connsiteX64" fmla="*/ 225378 w 552456"/>
                    <a:gd name="connsiteY64" fmla="*/ 0 h 607003"/>
                    <a:gd name="connsiteX65" fmla="*/ 235126 w 552456"/>
                    <a:gd name="connsiteY65" fmla="*/ 742 h 607003"/>
                    <a:gd name="connsiteX66" fmla="*/ 322774 w 552456"/>
                    <a:gd name="connsiteY66" fmla="*/ 116716 h 607003"/>
                    <a:gd name="connsiteX67" fmla="*/ 319153 w 552456"/>
                    <a:gd name="connsiteY67" fmla="*/ 143415 h 607003"/>
                    <a:gd name="connsiteX68" fmla="*/ 252210 w 552456"/>
                    <a:gd name="connsiteY68" fmla="*/ 107909 h 607003"/>
                    <a:gd name="connsiteX69" fmla="*/ 237262 w 552456"/>
                    <a:gd name="connsiteY69" fmla="*/ 108650 h 607003"/>
                    <a:gd name="connsiteX70" fmla="*/ 226677 w 552456"/>
                    <a:gd name="connsiteY70" fmla="*/ 109021 h 607003"/>
                    <a:gd name="connsiteX71" fmla="*/ 156300 w 552456"/>
                    <a:gd name="connsiteY71" fmla="*/ 63225 h 607003"/>
                    <a:gd name="connsiteX72" fmla="*/ 80723 w 552456"/>
                    <a:gd name="connsiteY72" fmla="*/ 143600 h 607003"/>
                    <a:gd name="connsiteX73" fmla="*/ 78216 w 552456"/>
                    <a:gd name="connsiteY73" fmla="*/ 94003 h 607003"/>
                    <a:gd name="connsiteX74" fmla="*/ 110155 w 552456"/>
                    <a:gd name="connsiteY74" fmla="*/ 28553 h 607003"/>
                    <a:gd name="connsiteX75" fmla="*/ 147572 w 552456"/>
                    <a:gd name="connsiteY75" fmla="*/ 16780 h 607003"/>
                    <a:gd name="connsiteX76" fmla="*/ 174498 w 552456"/>
                    <a:gd name="connsiteY76" fmla="*/ 22620 h 607003"/>
                    <a:gd name="connsiteX77" fmla="*/ 175519 w 552456"/>
                    <a:gd name="connsiteY77" fmla="*/ 21600 h 607003"/>
                    <a:gd name="connsiteX78" fmla="*/ 225378 w 552456"/>
                    <a:gd name="connsiteY78" fmla="*/ 0 h 6070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552456" h="607003">
                      <a:moveTo>
                        <a:pt x="439386" y="446907"/>
                      </a:moveTo>
                      <a:cubicBezTo>
                        <a:pt x="418685" y="446907"/>
                        <a:pt x="401975" y="463594"/>
                        <a:pt x="401975" y="484173"/>
                      </a:cubicBezTo>
                      <a:cubicBezTo>
                        <a:pt x="401975" y="497430"/>
                        <a:pt x="409030" y="509017"/>
                        <a:pt x="419520" y="515692"/>
                      </a:cubicBezTo>
                      <a:lnTo>
                        <a:pt x="419520" y="549250"/>
                      </a:lnTo>
                      <a:cubicBezTo>
                        <a:pt x="419520" y="560189"/>
                        <a:pt x="428432" y="568995"/>
                        <a:pt x="439386" y="568995"/>
                      </a:cubicBezTo>
                      <a:cubicBezTo>
                        <a:pt x="450248" y="568995"/>
                        <a:pt x="459160" y="560189"/>
                        <a:pt x="459160" y="549250"/>
                      </a:cubicBezTo>
                      <a:lnTo>
                        <a:pt x="459160" y="515692"/>
                      </a:lnTo>
                      <a:cubicBezTo>
                        <a:pt x="469650" y="509110"/>
                        <a:pt x="476705" y="497522"/>
                        <a:pt x="476705" y="484173"/>
                      </a:cubicBezTo>
                      <a:cubicBezTo>
                        <a:pt x="476705" y="463594"/>
                        <a:pt x="459995" y="446907"/>
                        <a:pt x="439386" y="446907"/>
                      </a:cubicBezTo>
                      <a:close/>
                      <a:moveTo>
                        <a:pt x="439386" y="312954"/>
                      </a:moveTo>
                      <a:cubicBezTo>
                        <a:pt x="410980" y="312954"/>
                        <a:pt x="387865" y="336036"/>
                        <a:pt x="387865" y="364403"/>
                      </a:cubicBezTo>
                      <a:lnTo>
                        <a:pt x="387865" y="400649"/>
                      </a:lnTo>
                      <a:lnTo>
                        <a:pt x="490815" y="400649"/>
                      </a:lnTo>
                      <a:lnTo>
                        <a:pt x="490815" y="364403"/>
                      </a:lnTo>
                      <a:cubicBezTo>
                        <a:pt x="490815" y="336036"/>
                        <a:pt x="467793" y="312954"/>
                        <a:pt x="439386" y="312954"/>
                      </a:cubicBezTo>
                      <a:close/>
                      <a:moveTo>
                        <a:pt x="114769" y="306112"/>
                      </a:moveTo>
                      <a:cubicBezTo>
                        <a:pt x="137797" y="333364"/>
                        <a:pt x="166768" y="352180"/>
                        <a:pt x="199546" y="352180"/>
                      </a:cubicBezTo>
                      <a:cubicBezTo>
                        <a:pt x="232231" y="352180"/>
                        <a:pt x="261202" y="333364"/>
                        <a:pt x="284230" y="306112"/>
                      </a:cubicBezTo>
                      <a:lnTo>
                        <a:pt x="336879" y="321777"/>
                      </a:lnTo>
                      <a:cubicBezTo>
                        <a:pt x="331401" y="334940"/>
                        <a:pt x="328336" y="349307"/>
                        <a:pt x="328336" y="364416"/>
                      </a:cubicBezTo>
                      <a:lnTo>
                        <a:pt x="328336" y="389165"/>
                      </a:lnTo>
                      <a:cubicBezTo>
                        <a:pt x="314872" y="398063"/>
                        <a:pt x="306330" y="413265"/>
                        <a:pt x="306330" y="430043"/>
                      </a:cubicBezTo>
                      <a:lnTo>
                        <a:pt x="306330" y="570565"/>
                      </a:lnTo>
                      <a:cubicBezTo>
                        <a:pt x="275409" y="590123"/>
                        <a:pt x="238824" y="601710"/>
                        <a:pt x="199546" y="601710"/>
                      </a:cubicBezTo>
                      <a:cubicBezTo>
                        <a:pt x="89327" y="601710"/>
                        <a:pt x="0" y="512539"/>
                        <a:pt x="0" y="402513"/>
                      </a:cubicBezTo>
                      <a:lnTo>
                        <a:pt x="0" y="369699"/>
                      </a:lnTo>
                      <a:cubicBezTo>
                        <a:pt x="0" y="352273"/>
                        <a:pt x="11514" y="336886"/>
                        <a:pt x="28321" y="331881"/>
                      </a:cubicBezTo>
                      <a:close/>
                      <a:moveTo>
                        <a:pt x="439386" y="273370"/>
                      </a:moveTo>
                      <a:cubicBezTo>
                        <a:pt x="489609" y="273370"/>
                        <a:pt x="530455" y="314159"/>
                        <a:pt x="530455" y="364403"/>
                      </a:cubicBezTo>
                      <a:lnTo>
                        <a:pt x="530455" y="401762"/>
                      </a:lnTo>
                      <a:cubicBezTo>
                        <a:pt x="543173" y="405006"/>
                        <a:pt x="552456" y="416316"/>
                        <a:pt x="552456" y="430036"/>
                      </a:cubicBezTo>
                      <a:lnTo>
                        <a:pt x="552456" y="577709"/>
                      </a:lnTo>
                      <a:cubicBezTo>
                        <a:pt x="552456" y="593932"/>
                        <a:pt x="539367" y="607003"/>
                        <a:pt x="523121" y="607003"/>
                      </a:cubicBezTo>
                      <a:lnTo>
                        <a:pt x="355559" y="607003"/>
                      </a:lnTo>
                      <a:cubicBezTo>
                        <a:pt x="339313" y="607003"/>
                        <a:pt x="326224" y="593932"/>
                        <a:pt x="326224" y="577709"/>
                      </a:cubicBezTo>
                      <a:lnTo>
                        <a:pt x="326224" y="430036"/>
                      </a:lnTo>
                      <a:cubicBezTo>
                        <a:pt x="326224" y="416316"/>
                        <a:pt x="335600" y="405006"/>
                        <a:pt x="348225" y="401669"/>
                      </a:cubicBezTo>
                      <a:lnTo>
                        <a:pt x="348225" y="364403"/>
                      </a:lnTo>
                      <a:cubicBezTo>
                        <a:pt x="348225" y="314159"/>
                        <a:pt x="389071" y="273370"/>
                        <a:pt x="439386" y="273370"/>
                      </a:cubicBezTo>
                      <a:close/>
                      <a:moveTo>
                        <a:pt x="144506" y="86301"/>
                      </a:moveTo>
                      <a:cubicBezTo>
                        <a:pt x="146456" y="91399"/>
                        <a:pt x="149334" y="96033"/>
                        <a:pt x="153048" y="100112"/>
                      </a:cubicBezTo>
                      <a:cubicBezTo>
                        <a:pt x="170688" y="119762"/>
                        <a:pt x="202813" y="123840"/>
                        <a:pt x="226674" y="123840"/>
                      </a:cubicBezTo>
                      <a:cubicBezTo>
                        <a:pt x="233915" y="123840"/>
                        <a:pt x="238558" y="123470"/>
                        <a:pt x="238558" y="123470"/>
                      </a:cubicBezTo>
                      <a:cubicBezTo>
                        <a:pt x="243386" y="123006"/>
                        <a:pt x="247935" y="122821"/>
                        <a:pt x="252206" y="122821"/>
                      </a:cubicBezTo>
                      <a:cubicBezTo>
                        <a:pt x="296957" y="122821"/>
                        <a:pt x="304477" y="146271"/>
                        <a:pt x="304849" y="147291"/>
                      </a:cubicBezTo>
                      <a:cubicBezTo>
                        <a:pt x="306056" y="151462"/>
                        <a:pt x="309119" y="154613"/>
                        <a:pt x="312833" y="156375"/>
                      </a:cubicBezTo>
                      <a:cubicBezTo>
                        <a:pt x="314783" y="157394"/>
                        <a:pt x="316918" y="158043"/>
                        <a:pt x="319147" y="158043"/>
                      </a:cubicBezTo>
                      <a:cubicBezTo>
                        <a:pt x="319518" y="158043"/>
                        <a:pt x="319889" y="158043"/>
                        <a:pt x="320261" y="158043"/>
                      </a:cubicBezTo>
                      <a:cubicBezTo>
                        <a:pt x="321561" y="157950"/>
                        <a:pt x="322675" y="157487"/>
                        <a:pt x="323789" y="157116"/>
                      </a:cubicBezTo>
                      <a:cubicBezTo>
                        <a:pt x="330752" y="159526"/>
                        <a:pt x="335673" y="165551"/>
                        <a:pt x="338551" y="173429"/>
                      </a:cubicBezTo>
                      <a:cubicBezTo>
                        <a:pt x="342172" y="183347"/>
                        <a:pt x="342172" y="196324"/>
                        <a:pt x="337623" y="209393"/>
                      </a:cubicBezTo>
                      <a:cubicBezTo>
                        <a:pt x="335209" y="216438"/>
                        <a:pt x="331681" y="222462"/>
                        <a:pt x="327595" y="227560"/>
                      </a:cubicBezTo>
                      <a:cubicBezTo>
                        <a:pt x="319889" y="237293"/>
                        <a:pt x="310141" y="243132"/>
                        <a:pt x="300763" y="242947"/>
                      </a:cubicBezTo>
                      <a:cubicBezTo>
                        <a:pt x="279595" y="291238"/>
                        <a:pt x="242364" y="332856"/>
                        <a:pt x="199842" y="332856"/>
                      </a:cubicBezTo>
                      <a:cubicBezTo>
                        <a:pt x="157319" y="332856"/>
                        <a:pt x="120088" y="291238"/>
                        <a:pt x="98920" y="242947"/>
                      </a:cubicBezTo>
                      <a:cubicBezTo>
                        <a:pt x="89635" y="243132"/>
                        <a:pt x="79794" y="237293"/>
                        <a:pt x="72088" y="227560"/>
                      </a:cubicBezTo>
                      <a:cubicBezTo>
                        <a:pt x="68095" y="222462"/>
                        <a:pt x="64567" y="216438"/>
                        <a:pt x="62060" y="209486"/>
                      </a:cubicBezTo>
                      <a:cubicBezTo>
                        <a:pt x="57511" y="196324"/>
                        <a:pt x="57604" y="183347"/>
                        <a:pt x="61225" y="173429"/>
                      </a:cubicBezTo>
                      <a:cubicBezTo>
                        <a:pt x="64010" y="165736"/>
                        <a:pt x="68838" y="159804"/>
                        <a:pt x="75616" y="157301"/>
                      </a:cubicBezTo>
                      <a:cubicBezTo>
                        <a:pt x="76730" y="157672"/>
                        <a:pt x="77751" y="158136"/>
                        <a:pt x="78958" y="158321"/>
                      </a:cubicBezTo>
                      <a:cubicBezTo>
                        <a:pt x="79608" y="158414"/>
                        <a:pt x="80165" y="158414"/>
                        <a:pt x="80722" y="158414"/>
                      </a:cubicBezTo>
                      <a:cubicBezTo>
                        <a:pt x="83229" y="158414"/>
                        <a:pt x="85550" y="157672"/>
                        <a:pt x="87685" y="156467"/>
                      </a:cubicBezTo>
                      <a:cubicBezTo>
                        <a:pt x="91121" y="154613"/>
                        <a:pt x="93813" y="151647"/>
                        <a:pt x="95020" y="147754"/>
                      </a:cubicBezTo>
                      <a:cubicBezTo>
                        <a:pt x="104119" y="116611"/>
                        <a:pt x="127980" y="96775"/>
                        <a:pt x="144506" y="86301"/>
                      </a:cubicBezTo>
                      <a:close/>
                      <a:moveTo>
                        <a:pt x="225378" y="0"/>
                      </a:moveTo>
                      <a:cubicBezTo>
                        <a:pt x="228627" y="0"/>
                        <a:pt x="231877" y="278"/>
                        <a:pt x="235126" y="742"/>
                      </a:cubicBezTo>
                      <a:cubicBezTo>
                        <a:pt x="291299" y="8807"/>
                        <a:pt x="330387" y="60629"/>
                        <a:pt x="322774" y="116716"/>
                      </a:cubicBezTo>
                      <a:lnTo>
                        <a:pt x="319153" y="143415"/>
                      </a:lnTo>
                      <a:cubicBezTo>
                        <a:pt x="319153" y="143415"/>
                        <a:pt x="310425" y="107909"/>
                        <a:pt x="252210" y="107909"/>
                      </a:cubicBezTo>
                      <a:cubicBezTo>
                        <a:pt x="247568" y="107909"/>
                        <a:pt x="242554" y="108187"/>
                        <a:pt x="237262" y="108650"/>
                      </a:cubicBezTo>
                      <a:cubicBezTo>
                        <a:pt x="237262" y="108650"/>
                        <a:pt x="233084" y="109021"/>
                        <a:pt x="226677" y="109021"/>
                      </a:cubicBezTo>
                      <a:cubicBezTo>
                        <a:pt x="203652" y="109021"/>
                        <a:pt x="151750" y="104479"/>
                        <a:pt x="156300" y="63225"/>
                      </a:cubicBezTo>
                      <a:cubicBezTo>
                        <a:pt x="156300" y="63225"/>
                        <a:pt x="97621" y="86030"/>
                        <a:pt x="80723" y="143600"/>
                      </a:cubicBezTo>
                      <a:lnTo>
                        <a:pt x="78216" y="94003"/>
                      </a:lnTo>
                      <a:cubicBezTo>
                        <a:pt x="76916" y="68231"/>
                        <a:pt x="88986" y="43479"/>
                        <a:pt x="110155" y="28553"/>
                      </a:cubicBezTo>
                      <a:cubicBezTo>
                        <a:pt x="121297" y="20766"/>
                        <a:pt x="134388" y="16780"/>
                        <a:pt x="147572" y="16780"/>
                      </a:cubicBezTo>
                      <a:cubicBezTo>
                        <a:pt x="156671" y="16780"/>
                        <a:pt x="165863" y="18726"/>
                        <a:pt x="174498" y="22620"/>
                      </a:cubicBezTo>
                      <a:lnTo>
                        <a:pt x="175519" y="21600"/>
                      </a:lnTo>
                      <a:cubicBezTo>
                        <a:pt x="188518" y="7695"/>
                        <a:pt x="206623" y="0"/>
                        <a:pt x="22537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6="http://schemas.microsoft.com/office/drawing/2014/main" xmlns:a14="http://schemas.microsoft.com/office/drawing/2010/main" xmlns:p14="http://schemas.microsoft.com/office/powerpoint/2010/main" xmlns:lc="http://schemas.openxmlformats.org/drawingml/2006/lockedCanvas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square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08" name="Bullet5">
                <a:extLst>
                  <a:ext uri="{FF2B5EF4-FFF2-40B4-BE49-F238E27FC236}">
                    <a16:creationId xmlns:a16="http://schemas.microsoft.com/office/drawing/2014/main" id="{7753E7DE-83B2-F0D5-B0B9-297D97C294D7}"/>
                  </a:ext>
                </a:extLst>
              </p:cNvPr>
              <p:cNvSpPr txBox="1"/>
              <p:nvPr/>
            </p:nvSpPr>
            <p:spPr>
              <a:xfrm>
                <a:off x="7225856" y="2071310"/>
                <a:ext cx="4661344" cy="372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SNMP基础配置</a:t>
                </a:r>
                <a:endParaRPr lang="en-US" dirty="0"/>
              </a:p>
            </p:txBody>
          </p:sp>
          <p:sp>
            <p:nvSpPr>
              <p:cNvPr id="209" name="Text5">
                <a:extLst>
                  <a:ext uri="{FF2B5EF4-FFF2-40B4-BE49-F238E27FC236}">
                    <a16:creationId xmlns:a16="http://schemas.microsoft.com/office/drawing/2014/main" id="{FC089B46-05CC-3141-51A8-6967A23A58FB}"/>
                  </a:ext>
                </a:extLst>
              </p:cNvPr>
              <p:cNvSpPr txBox="1"/>
              <p:nvPr/>
            </p:nvSpPr>
            <p:spPr>
              <a:xfrm>
                <a:off x="7225856" y="2444168"/>
                <a:ext cx="4661344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开启SNMP服务，配置只读团体字或v3用户，便于网管平台采集信息。</a:t>
                </a:r>
                <a:endParaRPr lang="en-US" dirty="0"/>
              </a:p>
            </p:txBody>
          </p:sp>
        </p:grpSp>
        <p:grpSp>
          <p:nvGrpSpPr>
            <p:cNvPr id="188" name="组合 187">
              <a:extLst>
                <a:ext uri="{FF2B5EF4-FFF2-40B4-BE49-F238E27FC236}">
                  <a16:creationId xmlns:a16="http://schemas.microsoft.com/office/drawing/2014/main" id="{57ADD078-B093-65AD-A77F-299CE5AD652A}"/>
                </a:ext>
              </a:extLst>
            </p:cNvPr>
            <p:cNvGrpSpPr/>
            <p:nvPr/>
          </p:nvGrpSpPr>
          <p:grpSpPr>
            <a:xfrm>
              <a:off x="6222968" y="3456403"/>
              <a:ext cx="5295932" cy="1005176"/>
              <a:chOff x="6595207" y="3488587"/>
              <a:chExt cx="5295932" cy="1005176"/>
            </a:xfrm>
          </p:grpSpPr>
          <p:grpSp>
            <p:nvGrpSpPr>
              <p:cNvPr id="202" name="组合 201">
                <a:extLst>
                  <a:ext uri="{FF2B5EF4-FFF2-40B4-BE49-F238E27FC236}">
                    <a16:creationId xmlns:a16="http://schemas.microsoft.com/office/drawing/2014/main" id="{0247742E-4430-1543-47C4-EDCE4BCFA1A0}"/>
                  </a:ext>
                </a:extLst>
              </p:cNvPr>
              <p:cNvGrpSpPr/>
              <p:nvPr/>
            </p:nvGrpSpPr>
            <p:grpSpPr>
              <a:xfrm>
                <a:off x="6595207" y="3646122"/>
                <a:ext cx="540000" cy="540000"/>
                <a:chOff x="6595207" y="3646122"/>
                <a:chExt cx="540000" cy="540000"/>
              </a:xfrm>
            </p:grpSpPr>
            <p:sp>
              <p:nvSpPr>
                <p:cNvPr id="205" name="IconBackground6">
                  <a:extLst>
                    <a:ext uri="{FF2B5EF4-FFF2-40B4-BE49-F238E27FC236}">
                      <a16:creationId xmlns:a16="http://schemas.microsoft.com/office/drawing/2014/main" id="{A9FF60B9-3FDC-A48A-63C9-65B9D4029C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95207" y="3646122"/>
                  <a:ext cx="540000" cy="54000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sz="1600" b="1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Icon6">
                  <a:extLst>
                    <a:ext uri="{FF2B5EF4-FFF2-40B4-BE49-F238E27FC236}">
                      <a16:creationId xmlns:a16="http://schemas.microsoft.com/office/drawing/2014/main" id="{C76C19B8-AAA8-6471-4BA7-831E91AE2EF8}"/>
                    </a:ext>
                  </a:extLst>
                </p:cNvPr>
                <p:cNvSpPr/>
                <p:nvPr/>
              </p:nvSpPr>
              <p:spPr bwMode="auto">
                <a:xfrm>
                  <a:off x="6748022" y="3798937"/>
                  <a:ext cx="234370" cy="234370"/>
                </a:xfrm>
                <a:custGeom>
                  <a:avLst/>
                  <a:gdLst>
                    <a:gd name="T0" fmla="*/ 5672 w 11734"/>
                    <a:gd name="T1" fmla="*/ 7678 h 11734"/>
                    <a:gd name="T2" fmla="*/ 8640 w 11734"/>
                    <a:gd name="T3" fmla="*/ 3592 h 11734"/>
                    <a:gd name="T4" fmla="*/ 9013 w 11734"/>
                    <a:gd name="T5" fmla="*/ 3533 h 11734"/>
                    <a:gd name="T6" fmla="*/ 9072 w 11734"/>
                    <a:gd name="T7" fmla="*/ 3906 h 11734"/>
                    <a:gd name="T8" fmla="*/ 5937 w 11734"/>
                    <a:gd name="T9" fmla="*/ 8221 h 11734"/>
                    <a:gd name="T10" fmla="*/ 5769 w 11734"/>
                    <a:gd name="T11" fmla="*/ 8327 h 11734"/>
                    <a:gd name="T12" fmla="*/ 5537 w 11734"/>
                    <a:gd name="T13" fmla="*/ 8263 h 11734"/>
                    <a:gd name="T14" fmla="*/ 3240 w 11734"/>
                    <a:gd name="T15" fmla="*/ 6303 h 11734"/>
                    <a:gd name="T16" fmla="*/ 3220 w 11734"/>
                    <a:gd name="T17" fmla="*/ 5926 h 11734"/>
                    <a:gd name="T18" fmla="*/ 3597 w 11734"/>
                    <a:gd name="T19" fmla="*/ 5906 h 11734"/>
                    <a:gd name="T20" fmla="*/ 5672 w 11734"/>
                    <a:gd name="T21" fmla="*/ 7678 h 11734"/>
                    <a:gd name="T22" fmla="*/ 5867 w 11734"/>
                    <a:gd name="T23" fmla="*/ 11734 h 11734"/>
                    <a:gd name="T24" fmla="*/ 0 w 11734"/>
                    <a:gd name="T25" fmla="*/ 5867 h 11734"/>
                    <a:gd name="T26" fmla="*/ 5867 w 11734"/>
                    <a:gd name="T27" fmla="*/ 0 h 11734"/>
                    <a:gd name="T28" fmla="*/ 11734 w 11734"/>
                    <a:gd name="T29" fmla="*/ 5867 h 11734"/>
                    <a:gd name="T30" fmla="*/ 5867 w 11734"/>
                    <a:gd name="T31" fmla="*/ 11734 h 11734"/>
                    <a:gd name="T32" fmla="*/ 5867 w 11734"/>
                    <a:gd name="T33" fmla="*/ 11245 h 11734"/>
                    <a:gd name="T34" fmla="*/ 11245 w 11734"/>
                    <a:gd name="T35" fmla="*/ 5867 h 11734"/>
                    <a:gd name="T36" fmla="*/ 5867 w 11734"/>
                    <a:gd name="T37" fmla="*/ 489 h 11734"/>
                    <a:gd name="T38" fmla="*/ 489 w 11734"/>
                    <a:gd name="T39" fmla="*/ 5867 h 11734"/>
                    <a:gd name="T40" fmla="*/ 5867 w 11734"/>
                    <a:gd name="T41" fmla="*/ 11245 h 117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734" h="11734">
                      <a:moveTo>
                        <a:pt x="5672" y="7678"/>
                      </a:moveTo>
                      <a:lnTo>
                        <a:pt x="8640" y="3592"/>
                      </a:lnTo>
                      <a:cubicBezTo>
                        <a:pt x="8726" y="3473"/>
                        <a:pt x="8893" y="3447"/>
                        <a:pt x="9013" y="3533"/>
                      </a:cubicBezTo>
                      <a:cubicBezTo>
                        <a:pt x="9132" y="3620"/>
                        <a:pt x="9158" y="3787"/>
                        <a:pt x="9072" y="3906"/>
                      </a:cubicBezTo>
                      <a:lnTo>
                        <a:pt x="5937" y="8221"/>
                      </a:lnTo>
                      <a:cubicBezTo>
                        <a:pt x="5897" y="8276"/>
                        <a:pt x="5836" y="8314"/>
                        <a:pt x="5769" y="8327"/>
                      </a:cubicBezTo>
                      <a:cubicBezTo>
                        <a:pt x="5686" y="8344"/>
                        <a:pt x="5600" y="8320"/>
                        <a:pt x="5537" y="8263"/>
                      </a:cubicBezTo>
                      <a:lnTo>
                        <a:pt x="3240" y="6303"/>
                      </a:lnTo>
                      <a:cubicBezTo>
                        <a:pt x="3130" y="6204"/>
                        <a:pt x="3122" y="6035"/>
                        <a:pt x="3220" y="5926"/>
                      </a:cubicBezTo>
                      <a:cubicBezTo>
                        <a:pt x="3319" y="5817"/>
                        <a:pt x="3488" y="5808"/>
                        <a:pt x="3597" y="5906"/>
                      </a:cubicBezTo>
                      <a:lnTo>
                        <a:pt x="5672" y="7678"/>
                      </a:lnTo>
                      <a:close/>
                      <a:moveTo>
                        <a:pt x="5867" y="11734"/>
                      </a:moveTo>
                      <a:cubicBezTo>
                        <a:pt x="2627" y="11734"/>
                        <a:pt x="0" y="9107"/>
                        <a:pt x="0" y="5867"/>
                      </a:cubicBezTo>
                      <a:cubicBezTo>
                        <a:pt x="0" y="2627"/>
                        <a:pt x="2627" y="0"/>
                        <a:pt x="5867" y="0"/>
                      </a:cubicBezTo>
                      <a:cubicBezTo>
                        <a:pt x="9107" y="0"/>
                        <a:pt x="11734" y="2627"/>
                        <a:pt x="11734" y="5867"/>
                      </a:cubicBezTo>
                      <a:cubicBezTo>
                        <a:pt x="11734" y="9107"/>
                        <a:pt x="9107" y="11734"/>
                        <a:pt x="5867" y="11734"/>
                      </a:cubicBezTo>
                      <a:close/>
                      <a:moveTo>
                        <a:pt x="5867" y="11245"/>
                      </a:moveTo>
                      <a:cubicBezTo>
                        <a:pt x="8837" y="11245"/>
                        <a:pt x="11245" y="8837"/>
                        <a:pt x="11245" y="5867"/>
                      </a:cubicBezTo>
                      <a:cubicBezTo>
                        <a:pt x="11245" y="2897"/>
                        <a:pt x="8838" y="489"/>
                        <a:pt x="5867" y="489"/>
                      </a:cubicBezTo>
                      <a:cubicBezTo>
                        <a:pt x="2896" y="489"/>
                        <a:pt x="489" y="2896"/>
                        <a:pt x="489" y="5867"/>
                      </a:cubicBezTo>
                      <a:cubicBezTo>
                        <a:pt x="489" y="8838"/>
                        <a:pt x="2896" y="11245"/>
                        <a:pt x="5867" y="112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6="http://schemas.microsoft.com/office/drawing/2014/main" xmlns:a14="http://schemas.microsoft.com/office/drawing/2010/main" xmlns:p14="http://schemas.microsoft.com/office/powerpoint/2010/main" xmlns:lc="http://schemas.openxmlformats.org/drawingml/2006/lockedCanvas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square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03" name="Bullet6">
                <a:extLst>
                  <a:ext uri="{FF2B5EF4-FFF2-40B4-BE49-F238E27FC236}">
                    <a16:creationId xmlns:a16="http://schemas.microsoft.com/office/drawing/2014/main" id="{65CCFC94-79D4-3F7A-259E-6F3518A13ED5}"/>
                  </a:ext>
                </a:extLst>
              </p:cNvPr>
              <p:cNvSpPr txBox="1"/>
              <p:nvPr/>
            </p:nvSpPr>
            <p:spPr>
              <a:xfrm>
                <a:off x="7225855" y="3488587"/>
                <a:ext cx="4665284" cy="372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LLDP邻居发现启用</a:t>
                </a:r>
                <a:endParaRPr lang="en-US" dirty="0"/>
              </a:p>
            </p:txBody>
          </p:sp>
          <p:sp>
            <p:nvSpPr>
              <p:cNvPr id="204" name="Text6">
                <a:extLst>
                  <a:ext uri="{FF2B5EF4-FFF2-40B4-BE49-F238E27FC236}">
                    <a16:creationId xmlns:a16="http://schemas.microsoft.com/office/drawing/2014/main" id="{154C460E-F4E8-576F-0EDD-F7BF6F0D6691}"/>
                  </a:ext>
                </a:extLst>
              </p:cNvPr>
              <p:cNvSpPr txBox="1"/>
              <p:nvPr/>
            </p:nvSpPr>
            <p:spPr>
              <a:xfrm>
                <a:off x="7225855" y="3868845"/>
                <a:ext cx="4665284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开启LLDP协议，自动发现相邻设备及其端口信息，辅助网络拓扑绘制。</a:t>
                </a:r>
                <a:endParaRPr lang="en-US" dirty="0"/>
              </a:p>
            </p:txBody>
          </p:sp>
        </p:grpSp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237490C2-CE68-D461-E681-D4387BBA020F}"/>
                </a:ext>
              </a:extLst>
            </p:cNvPr>
            <p:cNvGrpSpPr/>
            <p:nvPr/>
          </p:nvGrpSpPr>
          <p:grpSpPr>
            <a:xfrm>
              <a:off x="6222968" y="5052096"/>
              <a:ext cx="5295932" cy="1005176"/>
              <a:chOff x="6595207" y="4958388"/>
              <a:chExt cx="5295932" cy="1005176"/>
            </a:xfrm>
          </p:grpSpPr>
          <p:grpSp>
            <p:nvGrpSpPr>
              <p:cNvPr id="197" name="组合 196">
                <a:extLst>
                  <a:ext uri="{FF2B5EF4-FFF2-40B4-BE49-F238E27FC236}">
                    <a16:creationId xmlns:a16="http://schemas.microsoft.com/office/drawing/2014/main" id="{4A6D10B1-1E69-6988-6C2D-EA3AE9B8BA6E}"/>
                  </a:ext>
                </a:extLst>
              </p:cNvPr>
              <p:cNvGrpSpPr/>
              <p:nvPr/>
            </p:nvGrpSpPr>
            <p:grpSpPr>
              <a:xfrm>
                <a:off x="6595207" y="5119335"/>
                <a:ext cx="540000" cy="540000"/>
                <a:chOff x="6595207" y="5119335"/>
                <a:chExt cx="540000" cy="540000"/>
              </a:xfrm>
            </p:grpSpPr>
            <p:sp>
              <p:nvSpPr>
                <p:cNvPr id="200" name="IconBackground7">
                  <a:extLst>
                    <a:ext uri="{FF2B5EF4-FFF2-40B4-BE49-F238E27FC236}">
                      <a16:creationId xmlns:a16="http://schemas.microsoft.com/office/drawing/2014/main" id="{A0B04E99-251C-972F-4277-ED796E01561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95207" y="5119335"/>
                  <a:ext cx="540000" cy="54000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sz="1600" b="1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01" name="Icon7">
                  <a:extLst>
                    <a:ext uri="{FF2B5EF4-FFF2-40B4-BE49-F238E27FC236}">
                      <a16:creationId xmlns:a16="http://schemas.microsoft.com/office/drawing/2014/main" id="{62AFDE3E-CE27-0BAC-5054-3E4FECD72FF5}"/>
                    </a:ext>
                  </a:extLst>
                </p:cNvPr>
                <p:cNvSpPr/>
                <p:nvPr/>
              </p:nvSpPr>
              <p:spPr bwMode="auto">
                <a:xfrm>
                  <a:off x="6748024" y="5272152"/>
                  <a:ext cx="234367" cy="234367"/>
                </a:xfrm>
                <a:custGeom>
                  <a:avLst/>
                  <a:gdLst>
                    <a:gd name="T0" fmla="*/ 4833 w 9313"/>
                    <a:gd name="T1" fmla="*/ 9313 h 9313"/>
                    <a:gd name="T2" fmla="*/ 694 w 9313"/>
                    <a:gd name="T3" fmla="*/ 6547 h 9313"/>
                    <a:gd name="T4" fmla="*/ 1665 w 9313"/>
                    <a:gd name="T5" fmla="*/ 1665 h 9313"/>
                    <a:gd name="T6" fmla="*/ 6547 w 9313"/>
                    <a:gd name="T7" fmla="*/ 694 h 9313"/>
                    <a:gd name="T8" fmla="*/ 9313 w 9313"/>
                    <a:gd name="T9" fmla="*/ 4833 h 9313"/>
                    <a:gd name="T10" fmla="*/ 4833 w 9313"/>
                    <a:gd name="T11" fmla="*/ 9313 h 9313"/>
                    <a:gd name="T12" fmla="*/ 4833 w 9313"/>
                    <a:gd name="T13" fmla="*/ 993 h 9313"/>
                    <a:gd name="T14" fmla="*/ 1285 w 9313"/>
                    <a:gd name="T15" fmla="*/ 3363 h 9313"/>
                    <a:gd name="T16" fmla="*/ 2118 w 9313"/>
                    <a:gd name="T17" fmla="*/ 7548 h 9313"/>
                    <a:gd name="T18" fmla="*/ 6302 w 9313"/>
                    <a:gd name="T19" fmla="*/ 8380 h 9313"/>
                    <a:gd name="T20" fmla="*/ 8673 w 9313"/>
                    <a:gd name="T21" fmla="*/ 4833 h 9313"/>
                    <a:gd name="T22" fmla="*/ 4833 w 9313"/>
                    <a:gd name="T23" fmla="*/ 986 h 9313"/>
                    <a:gd name="T24" fmla="*/ 4833 w 9313"/>
                    <a:gd name="T25" fmla="*/ 993 h 9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313" h="9313">
                      <a:moveTo>
                        <a:pt x="4833" y="9313"/>
                      </a:moveTo>
                      <a:cubicBezTo>
                        <a:pt x="3021" y="9313"/>
                        <a:pt x="1387" y="8221"/>
                        <a:pt x="694" y="6547"/>
                      </a:cubicBezTo>
                      <a:cubicBezTo>
                        <a:pt x="0" y="4873"/>
                        <a:pt x="384" y="2946"/>
                        <a:pt x="1665" y="1665"/>
                      </a:cubicBezTo>
                      <a:cubicBezTo>
                        <a:pt x="2946" y="384"/>
                        <a:pt x="4873" y="0"/>
                        <a:pt x="6547" y="694"/>
                      </a:cubicBezTo>
                      <a:cubicBezTo>
                        <a:pt x="8221" y="1387"/>
                        <a:pt x="9313" y="3021"/>
                        <a:pt x="9313" y="4833"/>
                      </a:cubicBezTo>
                      <a:cubicBezTo>
                        <a:pt x="9313" y="7307"/>
                        <a:pt x="7307" y="9313"/>
                        <a:pt x="4833" y="9313"/>
                      </a:cubicBezTo>
                      <a:close/>
                      <a:moveTo>
                        <a:pt x="4833" y="993"/>
                      </a:moveTo>
                      <a:cubicBezTo>
                        <a:pt x="3280" y="993"/>
                        <a:pt x="1879" y="1928"/>
                        <a:pt x="1285" y="3363"/>
                      </a:cubicBezTo>
                      <a:cubicBezTo>
                        <a:pt x="691" y="4798"/>
                        <a:pt x="1019" y="6450"/>
                        <a:pt x="2118" y="7548"/>
                      </a:cubicBezTo>
                      <a:cubicBezTo>
                        <a:pt x="3216" y="8646"/>
                        <a:pt x="4867" y="8975"/>
                        <a:pt x="6302" y="8380"/>
                      </a:cubicBezTo>
                      <a:cubicBezTo>
                        <a:pt x="7737" y="7786"/>
                        <a:pt x="8673" y="6386"/>
                        <a:pt x="8673" y="4833"/>
                      </a:cubicBezTo>
                      <a:cubicBezTo>
                        <a:pt x="8676" y="2710"/>
                        <a:pt x="6956" y="986"/>
                        <a:pt x="4833" y="986"/>
                      </a:cubicBezTo>
                      <a:lnTo>
                        <a:pt x="4833" y="9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6="http://schemas.microsoft.com/office/drawing/2014/main" xmlns:a14="http://schemas.microsoft.com/office/drawing/2010/main" xmlns:p14="http://schemas.microsoft.com/office/powerpoint/2010/main" xmlns:lc="http://schemas.openxmlformats.org/drawingml/2006/lockedCanvas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square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98" name="Bullet7">
                <a:extLst>
                  <a:ext uri="{FF2B5EF4-FFF2-40B4-BE49-F238E27FC236}">
                    <a16:creationId xmlns:a16="http://schemas.microsoft.com/office/drawing/2014/main" id="{D865078B-5906-C692-0D12-A6CA94A5C783}"/>
                  </a:ext>
                </a:extLst>
              </p:cNvPr>
              <p:cNvSpPr txBox="1"/>
              <p:nvPr/>
            </p:nvSpPr>
            <p:spPr>
              <a:xfrm>
                <a:off x="7225855" y="4958388"/>
                <a:ext cx="4665284" cy="372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风暴控制与QoS初步设置</a:t>
                </a:r>
                <a:endParaRPr lang="en-US" dirty="0"/>
              </a:p>
            </p:txBody>
          </p:sp>
          <p:sp>
            <p:nvSpPr>
              <p:cNvPr id="199" name="Text7">
                <a:extLst>
                  <a:ext uri="{FF2B5EF4-FFF2-40B4-BE49-F238E27FC236}">
                    <a16:creationId xmlns:a16="http://schemas.microsoft.com/office/drawing/2014/main" id="{B650748A-7E9E-E4D4-32E6-3FF0652385CE}"/>
                  </a:ext>
                </a:extLst>
              </p:cNvPr>
              <p:cNvSpPr txBox="1"/>
              <p:nvPr/>
            </p:nvSpPr>
            <p:spPr>
              <a:xfrm>
                <a:off x="7225855" y="5338646"/>
                <a:ext cx="4665284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启用广播风暴抑制，设置优先级队列，保障关键业务带宽。</a:t>
                </a:r>
                <a:endParaRPr lang="en-US" dirty="0"/>
              </a:p>
            </p:txBody>
          </p:sp>
        </p:grpSp>
        <p:sp>
          <p:nvSpPr>
            <p:cNvPr id="191" name="Title">
              <a:extLst>
                <a:ext uri="{FF2B5EF4-FFF2-40B4-BE49-F238E27FC236}">
                  <a16:creationId xmlns:a16="http://schemas.microsoft.com/office/drawing/2014/main" id="{222960B5-ACD3-8233-D841-9782BC55FCDC}"/>
                </a:ext>
              </a:extLst>
            </p:cNvPr>
            <p:cNvSpPr txBox="1"/>
            <p:nvPr/>
          </p:nvSpPr>
          <p:spPr>
            <a:xfrm>
              <a:off x="660400" y="1130299"/>
              <a:ext cx="10858500" cy="5400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376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zh-CN" altLang="en-US" sz="2400" b="1" dirty="0">
                  <a:cs typeface="+mn-ea"/>
                  <a:sym typeface="+mn-lt"/>
                </a:rPr>
                <a:t>完成终端接入、端口安全与远程管理</a:t>
              </a:r>
              <a:endParaRPr lang="en-US" dirty="0"/>
            </a:p>
          </p:txBody>
        </p:sp>
      </p:grpSp>
      <p:sp>
        <p:nvSpPr>
          <p:cNvPr id="3" name="标题 429496729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接入交换机（ACC系列）配置实施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507a6640-6e51-427d-9e58-357f218b41be.source.8.zh-Hans.pptx">
            <a:extLst>
              <a:ext uri="{FF2B5EF4-FFF2-40B4-BE49-F238E27FC236}">
                <a16:creationId xmlns:a16="http://schemas.microsoft.com/office/drawing/2014/main" id="{00D08230-5BBC-C303-0BB6-C01ADFFE47F7}"/>
              </a:ext>
            </a:extLst>
          </p:cNvPr>
          <p:cNvGrpSpPr/>
          <p:nvPr/>
        </p:nvGrpSpPr>
        <p:grpSpPr>
          <a:xfrm>
            <a:off x="660400" y="1130300"/>
            <a:ext cx="10858500" cy="5003800"/>
            <a:chOff x="660400" y="1130300"/>
            <a:chExt cx="10858500" cy="5003800"/>
          </a:xfrm>
        </p:grpSpPr>
        <p:sp>
          <p:nvSpPr>
            <p:cNvPr id="476" name="Title">
              <a:extLst>
                <a:ext uri="{FF2B5EF4-FFF2-40B4-BE49-F238E27FC236}">
                  <a16:creationId xmlns:a16="http://schemas.microsoft.com/office/drawing/2014/main" id="{02FC127F-3DF5-FDF9-45BF-ED518C047033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561340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实现AP集中管理与无线策略下发</a:t>
              </a:r>
              <a:endParaRPr lang="en-US" dirty="0"/>
            </a:p>
          </p:txBody>
        </p:sp>
        <p:grpSp>
          <p:nvGrpSpPr>
            <p:cNvPr id="477" name="组合 476">
              <a:extLst>
                <a:ext uri="{FF2B5EF4-FFF2-40B4-BE49-F238E27FC236}">
                  <a16:creationId xmlns:a16="http://schemas.microsoft.com/office/drawing/2014/main" id="{78C4C5DA-C322-28F1-120F-9958579F666E}"/>
                </a:ext>
              </a:extLst>
            </p:cNvPr>
            <p:cNvGrpSpPr/>
            <p:nvPr/>
          </p:nvGrpSpPr>
          <p:grpSpPr>
            <a:xfrm>
              <a:off x="660400" y="1732986"/>
              <a:ext cx="3165018" cy="1057106"/>
              <a:chOff x="660400" y="1732986"/>
              <a:chExt cx="3165018" cy="1057106"/>
            </a:xfrm>
          </p:grpSpPr>
          <p:sp>
            <p:nvSpPr>
              <p:cNvPr id="516" name="Bullet1">
                <a:extLst>
                  <a:ext uri="{FF2B5EF4-FFF2-40B4-BE49-F238E27FC236}">
                    <a16:creationId xmlns:a16="http://schemas.microsoft.com/office/drawing/2014/main" id="{9836B255-B24E-9128-3E1B-70FE6A53AB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0400" y="1732986"/>
                <a:ext cx="3165018" cy="3901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基础系统设置</a:t>
                </a:r>
                <a:endParaRPr lang="en-US" dirty="0"/>
              </a:p>
            </p:txBody>
          </p:sp>
          <p:sp>
            <p:nvSpPr>
              <p:cNvPr id="517" name="Text1">
                <a:extLst>
                  <a:ext uri="{FF2B5EF4-FFF2-40B4-BE49-F238E27FC236}">
                    <a16:creationId xmlns:a16="http://schemas.microsoft.com/office/drawing/2014/main" id="{E08D0A13-037D-C9F3-4274-3794FE16ABA8}"/>
                  </a:ext>
                </a:extLst>
              </p:cNvPr>
              <p:cNvSpPr/>
              <p:nvPr/>
            </p:nvSpPr>
            <p:spPr>
              <a:xfrm>
                <a:off x="660400" y="2123133"/>
                <a:ext cx="3165017" cy="6669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配置AC主机名（ZQQ AC）、管理IP（192.168.205.253）、登录凭证等基本信息。</a:t>
                </a:r>
                <a:endParaRPr lang="en-US" dirty="0"/>
              </a:p>
            </p:txBody>
          </p:sp>
        </p:grpSp>
        <p:grpSp>
          <p:nvGrpSpPr>
            <p:cNvPr id="478" name="组合 477">
              <a:extLst>
                <a:ext uri="{FF2B5EF4-FFF2-40B4-BE49-F238E27FC236}">
                  <a16:creationId xmlns:a16="http://schemas.microsoft.com/office/drawing/2014/main" id="{E58E3D1E-3DAF-77E3-63C3-E053B6169A4E}"/>
                </a:ext>
              </a:extLst>
            </p:cNvPr>
            <p:cNvGrpSpPr/>
            <p:nvPr/>
          </p:nvGrpSpPr>
          <p:grpSpPr>
            <a:xfrm>
              <a:off x="8353882" y="1732986"/>
              <a:ext cx="3165018" cy="1057106"/>
              <a:chOff x="8353882" y="1732986"/>
              <a:chExt cx="3165018" cy="1057106"/>
            </a:xfrm>
          </p:grpSpPr>
          <p:sp>
            <p:nvSpPr>
              <p:cNvPr id="514" name="Bullet2">
                <a:extLst>
                  <a:ext uri="{FF2B5EF4-FFF2-40B4-BE49-F238E27FC236}">
                    <a16:creationId xmlns:a16="http://schemas.microsoft.com/office/drawing/2014/main" id="{A332C0D3-D786-C811-D123-32BE40CAF3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53882" y="1732986"/>
                <a:ext cx="3165018" cy="3901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有线网络互通配置</a:t>
                </a:r>
                <a:endParaRPr lang="en-US" dirty="0"/>
              </a:p>
            </p:txBody>
          </p:sp>
          <p:sp>
            <p:nvSpPr>
              <p:cNvPr id="515" name="Text2">
                <a:extLst>
                  <a:ext uri="{FF2B5EF4-FFF2-40B4-BE49-F238E27FC236}">
                    <a16:creationId xmlns:a16="http://schemas.microsoft.com/office/drawing/2014/main" id="{846DA78E-6D0C-BB07-CE19-C7BB13D63BC8}"/>
                  </a:ext>
                </a:extLst>
              </p:cNvPr>
              <p:cNvSpPr/>
              <p:nvPr/>
            </p:nvSpPr>
            <p:spPr>
              <a:xfrm>
                <a:off x="8353882" y="2123133"/>
                <a:ext cx="3165017" cy="6669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配置G0/0/1~G0/0/8接口所属VLAN，确保与CORE、汇聚层正常通信。</a:t>
                </a:r>
                <a:endParaRPr lang="en-US" dirty="0"/>
              </a:p>
            </p:txBody>
          </p:sp>
        </p:grpSp>
        <p:grpSp>
          <p:nvGrpSpPr>
            <p:cNvPr id="479" name="组合 478">
              <a:extLst>
                <a:ext uri="{FF2B5EF4-FFF2-40B4-BE49-F238E27FC236}">
                  <a16:creationId xmlns:a16="http://schemas.microsoft.com/office/drawing/2014/main" id="{348FD860-05CE-71A8-661C-084D2075E964}"/>
                </a:ext>
              </a:extLst>
            </p:cNvPr>
            <p:cNvGrpSpPr/>
            <p:nvPr/>
          </p:nvGrpSpPr>
          <p:grpSpPr>
            <a:xfrm>
              <a:off x="8353882" y="2847655"/>
              <a:ext cx="3165018" cy="1057106"/>
              <a:chOff x="8353882" y="2847655"/>
              <a:chExt cx="3165018" cy="1057106"/>
            </a:xfrm>
          </p:grpSpPr>
          <p:sp>
            <p:nvSpPr>
              <p:cNvPr id="512" name="Bullet3">
                <a:extLst>
                  <a:ext uri="{FF2B5EF4-FFF2-40B4-BE49-F238E27FC236}">
                    <a16:creationId xmlns:a16="http://schemas.microsoft.com/office/drawing/2014/main" id="{628862BD-EAA8-4B8B-00DD-6091E81FA9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53882" y="2847655"/>
                <a:ext cx="3165018" cy="3901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AP组与模板绑定</a:t>
                </a:r>
                <a:endParaRPr lang="en-US" dirty="0"/>
              </a:p>
            </p:txBody>
          </p:sp>
          <p:sp>
            <p:nvSpPr>
              <p:cNvPr id="513" name="Text3">
                <a:extLst>
                  <a:ext uri="{FF2B5EF4-FFF2-40B4-BE49-F238E27FC236}">
                    <a16:creationId xmlns:a16="http://schemas.microsoft.com/office/drawing/2014/main" id="{73846804-3DE8-4D32-C7A2-03F28E987271}"/>
                  </a:ext>
                </a:extLst>
              </p:cNvPr>
              <p:cNvSpPr/>
              <p:nvPr/>
            </p:nvSpPr>
            <p:spPr>
              <a:xfrm>
                <a:off x="8353882" y="3237802"/>
                <a:ext cx="3165017" cy="6669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创建AP组WLAN-F1/F2/F3，分别引用对应VAP模板、SSID模板和安全模板，实现批量配置。</a:t>
                </a:r>
                <a:endParaRPr lang="en-US" dirty="0"/>
              </a:p>
            </p:txBody>
          </p:sp>
        </p:grpSp>
        <p:grpSp>
          <p:nvGrpSpPr>
            <p:cNvPr id="480" name="组合 479">
              <a:extLst>
                <a:ext uri="{FF2B5EF4-FFF2-40B4-BE49-F238E27FC236}">
                  <a16:creationId xmlns:a16="http://schemas.microsoft.com/office/drawing/2014/main" id="{A593584C-3D2D-3940-CE7A-37F705B63898}"/>
                </a:ext>
              </a:extLst>
            </p:cNvPr>
            <p:cNvGrpSpPr/>
            <p:nvPr/>
          </p:nvGrpSpPr>
          <p:grpSpPr>
            <a:xfrm>
              <a:off x="8353882" y="3962324"/>
              <a:ext cx="3165018" cy="1057106"/>
              <a:chOff x="8353882" y="3962324"/>
              <a:chExt cx="3165018" cy="1057106"/>
            </a:xfrm>
          </p:grpSpPr>
          <p:sp>
            <p:nvSpPr>
              <p:cNvPr id="510" name="Bullet4">
                <a:extLst>
                  <a:ext uri="{FF2B5EF4-FFF2-40B4-BE49-F238E27FC236}">
                    <a16:creationId xmlns:a16="http://schemas.microsoft.com/office/drawing/2014/main" id="{0909459B-D365-654F-3B33-588AFF8A29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53882" y="3962324"/>
                <a:ext cx="3165018" cy="3901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域管理模板设置</a:t>
                </a:r>
                <a:endParaRPr lang="en-US" dirty="0"/>
              </a:p>
            </p:txBody>
          </p:sp>
          <p:sp>
            <p:nvSpPr>
              <p:cNvPr id="511" name="Text4">
                <a:extLst>
                  <a:ext uri="{FF2B5EF4-FFF2-40B4-BE49-F238E27FC236}">
                    <a16:creationId xmlns:a16="http://schemas.microsoft.com/office/drawing/2014/main" id="{0B73C994-23C4-A176-A3E1-6C6AE340DA2D}"/>
                  </a:ext>
                </a:extLst>
              </p:cNvPr>
              <p:cNvSpPr/>
              <p:nvPr/>
            </p:nvSpPr>
            <p:spPr>
              <a:xfrm>
                <a:off x="8353882" y="4352471"/>
                <a:ext cx="3165017" cy="6669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设置国家代码CN，符合中国无线电法规要求，避免信道越界。</a:t>
                </a:r>
                <a:endParaRPr lang="en-US" dirty="0"/>
              </a:p>
            </p:txBody>
          </p:sp>
        </p:grpSp>
        <p:grpSp>
          <p:nvGrpSpPr>
            <p:cNvPr id="481" name="组合 480">
              <a:extLst>
                <a:ext uri="{FF2B5EF4-FFF2-40B4-BE49-F238E27FC236}">
                  <a16:creationId xmlns:a16="http://schemas.microsoft.com/office/drawing/2014/main" id="{6A57302F-9093-E85D-0CAE-D4BD26753A2B}"/>
                </a:ext>
              </a:extLst>
            </p:cNvPr>
            <p:cNvGrpSpPr/>
            <p:nvPr/>
          </p:nvGrpSpPr>
          <p:grpSpPr>
            <a:xfrm>
              <a:off x="8353882" y="5076994"/>
              <a:ext cx="3165018" cy="1057106"/>
              <a:chOff x="8353882" y="5076994"/>
              <a:chExt cx="3165018" cy="1057106"/>
            </a:xfrm>
          </p:grpSpPr>
          <p:sp>
            <p:nvSpPr>
              <p:cNvPr id="508" name="Bullet5">
                <a:extLst>
                  <a:ext uri="{FF2B5EF4-FFF2-40B4-BE49-F238E27FC236}">
                    <a16:creationId xmlns:a16="http://schemas.microsoft.com/office/drawing/2014/main" id="{45EDF8DC-C59E-1598-039F-AF916BC8D1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53882" y="5076994"/>
                <a:ext cx="3165018" cy="3901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SSID与安全策略下发</a:t>
                </a:r>
                <a:endParaRPr lang="en-US" dirty="0"/>
              </a:p>
            </p:txBody>
          </p:sp>
          <p:sp>
            <p:nvSpPr>
              <p:cNvPr id="509" name="Text5">
                <a:extLst>
                  <a:ext uri="{FF2B5EF4-FFF2-40B4-BE49-F238E27FC236}">
                    <a16:creationId xmlns:a16="http://schemas.microsoft.com/office/drawing/2014/main" id="{C6572CBA-B6D6-3DCA-A9E3-2DA99616EAD1}"/>
                  </a:ext>
                </a:extLst>
              </p:cNvPr>
              <p:cNvSpPr/>
              <p:nvPr/>
            </p:nvSpPr>
            <p:spPr>
              <a:xfrm>
                <a:off x="8353882" y="5467141"/>
                <a:ext cx="3165017" cy="6669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每层SSID独立命名，启用WPA2-PSK-AES加密，密码分级管理，提升安全性。</a:t>
                </a:r>
                <a:endParaRPr lang="en-US" dirty="0"/>
              </a:p>
            </p:txBody>
          </p:sp>
        </p:grpSp>
        <p:grpSp>
          <p:nvGrpSpPr>
            <p:cNvPr id="482" name="组合 481">
              <a:extLst>
                <a:ext uri="{FF2B5EF4-FFF2-40B4-BE49-F238E27FC236}">
                  <a16:creationId xmlns:a16="http://schemas.microsoft.com/office/drawing/2014/main" id="{66658DEE-3427-F411-E540-FE248C4C48AC}"/>
                </a:ext>
              </a:extLst>
            </p:cNvPr>
            <p:cNvGrpSpPr/>
            <p:nvPr/>
          </p:nvGrpSpPr>
          <p:grpSpPr>
            <a:xfrm>
              <a:off x="660400" y="5076994"/>
              <a:ext cx="3165018" cy="1057106"/>
              <a:chOff x="660400" y="5076994"/>
              <a:chExt cx="3165018" cy="1057106"/>
            </a:xfrm>
          </p:grpSpPr>
          <p:sp>
            <p:nvSpPr>
              <p:cNvPr id="506" name="Bullet6">
                <a:extLst>
                  <a:ext uri="{FF2B5EF4-FFF2-40B4-BE49-F238E27FC236}">
                    <a16:creationId xmlns:a16="http://schemas.microsoft.com/office/drawing/2014/main" id="{88CCC185-AFE7-4CC0-C5B0-F7A3EDBA3C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0400" y="5076994"/>
                <a:ext cx="3165018" cy="3901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VAP模板转发模式设定</a:t>
                </a:r>
                <a:endParaRPr lang="en-US" dirty="0"/>
              </a:p>
            </p:txBody>
          </p:sp>
          <p:sp>
            <p:nvSpPr>
              <p:cNvPr id="507" name="Text6">
                <a:extLst>
                  <a:ext uri="{FF2B5EF4-FFF2-40B4-BE49-F238E27FC236}">
                    <a16:creationId xmlns:a16="http://schemas.microsoft.com/office/drawing/2014/main" id="{6F103732-E3FD-9CD3-8822-8C43AD3AA51A}"/>
                  </a:ext>
                </a:extLst>
              </p:cNvPr>
              <p:cNvSpPr/>
              <p:nvPr/>
            </p:nvSpPr>
            <p:spPr>
              <a:xfrm>
                <a:off x="660400" y="5467141"/>
                <a:ext cx="3165017" cy="6669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采用“直接转发”模式，数据流不经AC，降低延迟，提升吞吐性能。</a:t>
                </a:r>
                <a:endParaRPr lang="en-US" dirty="0"/>
              </a:p>
            </p:txBody>
          </p:sp>
        </p:grpSp>
        <p:grpSp>
          <p:nvGrpSpPr>
            <p:cNvPr id="483" name="组合 482">
              <a:extLst>
                <a:ext uri="{FF2B5EF4-FFF2-40B4-BE49-F238E27FC236}">
                  <a16:creationId xmlns:a16="http://schemas.microsoft.com/office/drawing/2014/main" id="{F94CC60F-ADF7-705B-4503-33F7E153666E}"/>
                </a:ext>
              </a:extLst>
            </p:cNvPr>
            <p:cNvGrpSpPr/>
            <p:nvPr/>
          </p:nvGrpSpPr>
          <p:grpSpPr>
            <a:xfrm>
              <a:off x="660400" y="3962324"/>
              <a:ext cx="3165018" cy="1057106"/>
              <a:chOff x="660400" y="3962324"/>
              <a:chExt cx="3165018" cy="1057106"/>
            </a:xfrm>
          </p:grpSpPr>
          <p:sp>
            <p:nvSpPr>
              <p:cNvPr id="504" name="Bullet7">
                <a:extLst>
                  <a:ext uri="{FF2B5EF4-FFF2-40B4-BE49-F238E27FC236}">
                    <a16:creationId xmlns:a16="http://schemas.microsoft.com/office/drawing/2014/main" id="{139D9DCF-1E91-41C6-6663-F3470EB5EF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0400" y="3962324"/>
                <a:ext cx="3165018" cy="3901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SNMP监控集成</a:t>
                </a:r>
                <a:endParaRPr lang="en-US" dirty="0"/>
              </a:p>
            </p:txBody>
          </p:sp>
          <p:sp>
            <p:nvSpPr>
              <p:cNvPr id="505" name="Text7">
                <a:extLst>
                  <a:ext uri="{FF2B5EF4-FFF2-40B4-BE49-F238E27FC236}">
                    <a16:creationId xmlns:a16="http://schemas.microsoft.com/office/drawing/2014/main" id="{A6479C9A-419E-C756-CBD7-47D6C50411C6}"/>
                  </a:ext>
                </a:extLst>
              </p:cNvPr>
              <p:cNvSpPr/>
              <p:nvPr/>
            </p:nvSpPr>
            <p:spPr>
              <a:xfrm>
                <a:off x="660400" y="4352471"/>
                <a:ext cx="3165017" cy="6669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配置SNMPv3参数，使AC状态可被NMS实时监控，及时发现异常。</a:t>
                </a:r>
                <a:endParaRPr lang="en-US" dirty="0"/>
              </a:p>
            </p:txBody>
          </p:sp>
        </p:grpSp>
        <p:grpSp>
          <p:nvGrpSpPr>
            <p:cNvPr id="484" name="组合 483">
              <a:extLst>
                <a:ext uri="{FF2B5EF4-FFF2-40B4-BE49-F238E27FC236}">
                  <a16:creationId xmlns:a16="http://schemas.microsoft.com/office/drawing/2014/main" id="{B9DE2906-C36D-AB5D-31EA-B26DDD664034}"/>
                </a:ext>
              </a:extLst>
            </p:cNvPr>
            <p:cNvGrpSpPr/>
            <p:nvPr/>
          </p:nvGrpSpPr>
          <p:grpSpPr>
            <a:xfrm>
              <a:off x="660400" y="2847655"/>
              <a:ext cx="3165018" cy="1057106"/>
              <a:chOff x="660400" y="2847655"/>
              <a:chExt cx="3165018" cy="1057106"/>
            </a:xfrm>
          </p:grpSpPr>
          <p:sp>
            <p:nvSpPr>
              <p:cNvPr id="502" name="Bullet8">
                <a:extLst>
                  <a:ext uri="{FF2B5EF4-FFF2-40B4-BE49-F238E27FC236}">
                    <a16:creationId xmlns:a16="http://schemas.microsoft.com/office/drawing/2014/main" id="{85437DEF-1BE1-E62F-8478-3EF3258CD4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0400" y="2847655"/>
                <a:ext cx="3165018" cy="3901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CAPWAP隧道建立</a:t>
                </a:r>
                <a:endParaRPr lang="en-US" dirty="0"/>
              </a:p>
            </p:txBody>
          </p:sp>
          <p:sp>
            <p:nvSpPr>
              <p:cNvPr id="503" name="Text8">
                <a:extLst>
                  <a:ext uri="{FF2B5EF4-FFF2-40B4-BE49-F238E27FC236}">
                    <a16:creationId xmlns:a16="http://schemas.microsoft.com/office/drawing/2014/main" id="{D2AB0733-F69B-A393-7BBD-313FBBADD72B}"/>
                  </a:ext>
                </a:extLst>
              </p:cNvPr>
              <p:cNvSpPr/>
              <p:nvPr/>
            </p:nvSpPr>
            <p:spPr>
              <a:xfrm>
                <a:off x="660400" y="3237802"/>
                <a:ext cx="3165017" cy="6669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确保AP成功注册至AC，查看CAPWAP状态为“Run”，表示控制通道已建立。</a:t>
                </a:r>
                <a:endParaRPr lang="en-US" dirty="0"/>
              </a:p>
            </p:txBody>
          </p:sp>
        </p:grpSp>
        <p:grpSp>
          <p:nvGrpSpPr>
            <p:cNvPr id="485" name="组合 484">
              <a:extLst>
                <a:ext uri="{FF2B5EF4-FFF2-40B4-BE49-F238E27FC236}">
                  <a16:creationId xmlns:a16="http://schemas.microsoft.com/office/drawing/2014/main" id="{B5310DD6-920B-0C40-8DB7-D1AC4447A64D}"/>
                </a:ext>
              </a:extLst>
            </p:cNvPr>
            <p:cNvGrpSpPr/>
            <p:nvPr/>
          </p:nvGrpSpPr>
          <p:grpSpPr>
            <a:xfrm flipH="1">
              <a:off x="4295785" y="1808164"/>
              <a:ext cx="3596424" cy="3600448"/>
              <a:chOff x="4006850" y="1308100"/>
              <a:chExt cx="4254500" cy="4259263"/>
            </a:xfrm>
          </p:grpSpPr>
          <p:sp>
            <p:nvSpPr>
              <p:cNvPr id="486" name="Freeform 7">
                <a:extLst>
                  <a:ext uri="{FF2B5EF4-FFF2-40B4-BE49-F238E27FC236}">
                    <a16:creationId xmlns:a16="http://schemas.microsoft.com/office/drawing/2014/main" id="{BEA142CC-0804-2223-C45A-BD1422F3D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7325" y="1308100"/>
                <a:ext cx="1627188" cy="1811338"/>
              </a:xfrm>
              <a:custGeom>
                <a:avLst/>
                <a:gdLst>
                  <a:gd name="T0" fmla="*/ 427 w 427"/>
                  <a:gd name="T1" fmla="*/ 475 h 475"/>
                  <a:gd name="T2" fmla="*/ 427 w 427"/>
                  <a:gd name="T3" fmla="*/ 36 h 475"/>
                  <a:gd name="T4" fmla="*/ 227 w 427"/>
                  <a:gd name="T5" fmla="*/ 0 h 475"/>
                  <a:gd name="T6" fmla="*/ 0 w 427"/>
                  <a:gd name="T7" fmla="*/ 48 h 475"/>
                  <a:gd name="T8" fmla="*/ 427 w 427"/>
                  <a:gd name="T9" fmla="*/ 475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" h="475">
                    <a:moveTo>
                      <a:pt x="427" y="475"/>
                    </a:moveTo>
                    <a:cubicBezTo>
                      <a:pt x="427" y="36"/>
                      <a:pt x="427" y="36"/>
                      <a:pt x="427" y="36"/>
                    </a:cubicBezTo>
                    <a:cubicBezTo>
                      <a:pt x="365" y="13"/>
                      <a:pt x="298" y="0"/>
                      <a:pt x="227" y="0"/>
                    </a:cubicBezTo>
                    <a:cubicBezTo>
                      <a:pt x="146" y="0"/>
                      <a:pt x="69" y="17"/>
                      <a:pt x="0" y="48"/>
                    </a:cubicBezTo>
                    <a:lnTo>
                      <a:pt x="427" y="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UA"/>
              </a:p>
            </p:txBody>
          </p:sp>
          <p:sp>
            <p:nvSpPr>
              <p:cNvPr id="487" name="Freeform 8">
                <a:extLst>
                  <a:ext uri="{FF2B5EF4-FFF2-40B4-BE49-F238E27FC236}">
                    <a16:creationId xmlns:a16="http://schemas.microsoft.com/office/drawing/2014/main" id="{DA8AB0B2-35CC-B337-5A50-D6D1ADE28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8138" y="1490663"/>
                <a:ext cx="2300288" cy="1182687"/>
              </a:xfrm>
              <a:custGeom>
                <a:avLst/>
                <a:gdLst>
                  <a:gd name="T0" fmla="*/ 604 w 604"/>
                  <a:gd name="T1" fmla="*/ 310 h 310"/>
                  <a:gd name="T2" fmla="*/ 294 w 604"/>
                  <a:gd name="T3" fmla="*/ 0 h 310"/>
                  <a:gd name="T4" fmla="*/ 126 w 604"/>
                  <a:gd name="T5" fmla="*/ 115 h 310"/>
                  <a:gd name="T6" fmla="*/ 0 w 604"/>
                  <a:gd name="T7" fmla="*/ 310 h 310"/>
                  <a:gd name="T8" fmla="*/ 604 w 604"/>
                  <a:gd name="T9" fmla="*/ 31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4" h="310">
                    <a:moveTo>
                      <a:pt x="604" y="310"/>
                    </a:moveTo>
                    <a:cubicBezTo>
                      <a:pt x="294" y="0"/>
                      <a:pt x="294" y="0"/>
                      <a:pt x="294" y="0"/>
                    </a:cubicBezTo>
                    <a:cubicBezTo>
                      <a:pt x="233" y="27"/>
                      <a:pt x="176" y="65"/>
                      <a:pt x="126" y="115"/>
                    </a:cubicBezTo>
                    <a:cubicBezTo>
                      <a:pt x="69" y="172"/>
                      <a:pt x="27" y="239"/>
                      <a:pt x="0" y="310"/>
                    </a:cubicBezTo>
                    <a:lnTo>
                      <a:pt x="604" y="31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UA"/>
              </a:p>
            </p:txBody>
          </p:sp>
          <p:sp>
            <p:nvSpPr>
              <p:cNvPr id="488" name="Freeform 9">
                <a:extLst>
                  <a:ext uri="{FF2B5EF4-FFF2-40B4-BE49-F238E27FC236}">
                    <a16:creationId xmlns:a16="http://schemas.microsoft.com/office/drawing/2014/main" id="{F4170877-8422-13EA-0B32-7582D549E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0" y="2673349"/>
                <a:ext cx="1809750" cy="1631950"/>
              </a:xfrm>
              <a:custGeom>
                <a:avLst/>
                <a:gdLst>
                  <a:gd name="T0" fmla="*/ 475 w 475"/>
                  <a:gd name="T1" fmla="*/ 0 h 428"/>
                  <a:gd name="T2" fmla="*/ 37 w 475"/>
                  <a:gd name="T3" fmla="*/ 0 h 428"/>
                  <a:gd name="T4" fmla="*/ 0 w 475"/>
                  <a:gd name="T5" fmla="*/ 200 h 428"/>
                  <a:gd name="T6" fmla="*/ 48 w 475"/>
                  <a:gd name="T7" fmla="*/ 428 h 428"/>
                  <a:gd name="T8" fmla="*/ 475 w 475"/>
                  <a:gd name="T9" fmla="*/ 0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5" h="428">
                    <a:moveTo>
                      <a:pt x="475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3" y="62"/>
                      <a:pt x="0" y="130"/>
                      <a:pt x="0" y="200"/>
                    </a:cubicBezTo>
                    <a:cubicBezTo>
                      <a:pt x="0" y="281"/>
                      <a:pt x="17" y="358"/>
                      <a:pt x="48" y="428"/>
                    </a:cubicBez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UA"/>
              </a:p>
            </p:txBody>
          </p:sp>
          <p:sp>
            <p:nvSpPr>
              <p:cNvPr id="489" name="Freeform 10">
                <a:extLst>
                  <a:ext uri="{FF2B5EF4-FFF2-40B4-BE49-F238E27FC236}">
                    <a16:creationId xmlns:a16="http://schemas.microsoft.com/office/drawing/2014/main" id="{8DD885CB-23AB-605F-2F76-F82BE154D1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9413" y="3119439"/>
                <a:ext cx="1181100" cy="2306638"/>
              </a:xfrm>
              <a:custGeom>
                <a:avLst/>
                <a:gdLst>
                  <a:gd name="T0" fmla="*/ 310 w 310"/>
                  <a:gd name="T1" fmla="*/ 0 h 605"/>
                  <a:gd name="T2" fmla="*/ 0 w 310"/>
                  <a:gd name="T3" fmla="*/ 311 h 605"/>
                  <a:gd name="T4" fmla="*/ 115 w 310"/>
                  <a:gd name="T5" fmla="*/ 478 h 605"/>
                  <a:gd name="T6" fmla="*/ 310 w 310"/>
                  <a:gd name="T7" fmla="*/ 605 h 605"/>
                  <a:gd name="T8" fmla="*/ 310 w 310"/>
                  <a:gd name="T9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605">
                    <a:moveTo>
                      <a:pt x="310" y="0"/>
                    </a:moveTo>
                    <a:cubicBezTo>
                      <a:pt x="0" y="311"/>
                      <a:pt x="0" y="311"/>
                      <a:pt x="0" y="311"/>
                    </a:cubicBezTo>
                    <a:cubicBezTo>
                      <a:pt x="27" y="371"/>
                      <a:pt x="65" y="428"/>
                      <a:pt x="115" y="478"/>
                    </a:cubicBezTo>
                    <a:cubicBezTo>
                      <a:pt x="173" y="535"/>
                      <a:pt x="239" y="578"/>
                      <a:pt x="310" y="605"/>
                    </a:cubicBezTo>
                    <a:lnTo>
                      <a:pt x="31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UA"/>
              </a:p>
            </p:txBody>
          </p:sp>
          <p:sp>
            <p:nvSpPr>
              <p:cNvPr id="490" name="Freeform 11">
                <a:extLst>
                  <a:ext uri="{FF2B5EF4-FFF2-40B4-BE49-F238E27FC236}">
                    <a16:creationId xmlns:a16="http://schemas.microsoft.com/office/drawing/2014/main" id="{4547166C-96E5-C629-EB5C-3E76E74C73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513" y="3752850"/>
                <a:ext cx="1630363" cy="1814513"/>
              </a:xfrm>
              <a:custGeom>
                <a:avLst/>
                <a:gdLst>
                  <a:gd name="T0" fmla="*/ 0 w 428"/>
                  <a:gd name="T1" fmla="*/ 0 h 476"/>
                  <a:gd name="T2" fmla="*/ 0 w 428"/>
                  <a:gd name="T3" fmla="*/ 439 h 476"/>
                  <a:gd name="T4" fmla="*/ 200 w 428"/>
                  <a:gd name="T5" fmla="*/ 476 h 476"/>
                  <a:gd name="T6" fmla="*/ 428 w 428"/>
                  <a:gd name="T7" fmla="*/ 427 h 476"/>
                  <a:gd name="T8" fmla="*/ 0 w 428"/>
                  <a:gd name="T9" fmla="*/ 0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8" h="476">
                    <a:moveTo>
                      <a:pt x="0" y="0"/>
                    </a:moveTo>
                    <a:cubicBezTo>
                      <a:pt x="0" y="439"/>
                      <a:pt x="0" y="439"/>
                      <a:pt x="0" y="439"/>
                    </a:cubicBezTo>
                    <a:cubicBezTo>
                      <a:pt x="62" y="463"/>
                      <a:pt x="130" y="476"/>
                      <a:pt x="200" y="476"/>
                    </a:cubicBezTo>
                    <a:cubicBezTo>
                      <a:pt x="281" y="476"/>
                      <a:pt x="358" y="459"/>
                      <a:pt x="428" y="42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UA"/>
              </a:p>
            </p:txBody>
          </p:sp>
          <p:sp>
            <p:nvSpPr>
              <p:cNvPr id="491" name="Freeform 12">
                <a:extLst>
                  <a:ext uri="{FF2B5EF4-FFF2-40B4-BE49-F238E27FC236}">
                    <a16:creationId xmlns:a16="http://schemas.microsoft.com/office/drawing/2014/main" id="{A5EC40DA-6FFD-3AE4-48AC-B75E4993B6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6600" y="4198938"/>
                <a:ext cx="2303463" cy="1182688"/>
              </a:xfrm>
              <a:custGeom>
                <a:avLst/>
                <a:gdLst>
                  <a:gd name="T0" fmla="*/ 0 w 605"/>
                  <a:gd name="T1" fmla="*/ 0 h 310"/>
                  <a:gd name="T2" fmla="*/ 311 w 605"/>
                  <a:gd name="T3" fmla="*/ 310 h 310"/>
                  <a:gd name="T4" fmla="*/ 478 w 605"/>
                  <a:gd name="T5" fmla="*/ 195 h 310"/>
                  <a:gd name="T6" fmla="*/ 605 w 605"/>
                  <a:gd name="T7" fmla="*/ 0 h 310"/>
                  <a:gd name="T8" fmla="*/ 0 w 605"/>
                  <a:gd name="T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5" h="310">
                    <a:moveTo>
                      <a:pt x="0" y="0"/>
                    </a:moveTo>
                    <a:cubicBezTo>
                      <a:pt x="311" y="310"/>
                      <a:pt x="311" y="310"/>
                      <a:pt x="311" y="310"/>
                    </a:cubicBezTo>
                    <a:cubicBezTo>
                      <a:pt x="371" y="283"/>
                      <a:pt x="428" y="245"/>
                      <a:pt x="478" y="195"/>
                    </a:cubicBezTo>
                    <a:cubicBezTo>
                      <a:pt x="536" y="138"/>
                      <a:pt x="578" y="71"/>
                      <a:pt x="60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UA"/>
              </a:p>
            </p:txBody>
          </p:sp>
          <p:sp>
            <p:nvSpPr>
              <p:cNvPr id="492" name="Freeform 13">
                <a:extLst>
                  <a:ext uri="{FF2B5EF4-FFF2-40B4-BE49-F238E27FC236}">
                    <a16:creationId xmlns:a16="http://schemas.microsoft.com/office/drawing/2014/main" id="{8607C369-8030-B494-C0A4-AC0FFA843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8425" y="2570163"/>
                <a:ext cx="1812925" cy="1628775"/>
              </a:xfrm>
              <a:custGeom>
                <a:avLst/>
                <a:gdLst>
                  <a:gd name="T0" fmla="*/ 0 w 476"/>
                  <a:gd name="T1" fmla="*/ 427 h 427"/>
                  <a:gd name="T2" fmla="*/ 439 w 476"/>
                  <a:gd name="T3" fmla="*/ 427 h 427"/>
                  <a:gd name="T4" fmla="*/ 476 w 476"/>
                  <a:gd name="T5" fmla="*/ 227 h 427"/>
                  <a:gd name="T6" fmla="*/ 428 w 476"/>
                  <a:gd name="T7" fmla="*/ 0 h 427"/>
                  <a:gd name="T8" fmla="*/ 0 w 476"/>
                  <a:gd name="T9" fmla="*/ 42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6" h="427">
                    <a:moveTo>
                      <a:pt x="0" y="427"/>
                    </a:moveTo>
                    <a:cubicBezTo>
                      <a:pt x="439" y="427"/>
                      <a:pt x="439" y="427"/>
                      <a:pt x="439" y="427"/>
                    </a:cubicBezTo>
                    <a:cubicBezTo>
                      <a:pt x="463" y="365"/>
                      <a:pt x="476" y="298"/>
                      <a:pt x="476" y="227"/>
                    </a:cubicBezTo>
                    <a:cubicBezTo>
                      <a:pt x="476" y="146"/>
                      <a:pt x="459" y="69"/>
                      <a:pt x="428" y="0"/>
                    </a:cubicBezTo>
                    <a:lnTo>
                      <a:pt x="0" y="4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UA"/>
              </a:p>
            </p:txBody>
          </p:sp>
          <p:sp>
            <p:nvSpPr>
              <p:cNvPr id="493" name="Freeform 14">
                <a:extLst>
                  <a:ext uri="{FF2B5EF4-FFF2-40B4-BE49-F238E27FC236}">
                    <a16:creationId xmlns:a16="http://schemas.microsoft.com/office/drawing/2014/main" id="{6580AC31-5192-785B-F1D2-023BACB5A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4513" y="1444625"/>
                <a:ext cx="1184275" cy="2308225"/>
              </a:xfrm>
              <a:custGeom>
                <a:avLst/>
                <a:gdLst>
                  <a:gd name="T0" fmla="*/ 0 w 311"/>
                  <a:gd name="T1" fmla="*/ 605 h 605"/>
                  <a:gd name="T2" fmla="*/ 311 w 311"/>
                  <a:gd name="T3" fmla="*/ 295 h 605"/>
                  <a:gd name="T4" fmla="*/ 195 w 311"/>
                  <a:gd name="T5" fmla="*/ 127 h 605"/>
                  <a:gd name="T6" fmla="*/ 0 w 311"/>
                  <a:gd name="T7" fmla="*/ 0 h 605"/>
                  <a:gd name="T8" fmla="*/ 0 w 311"/>
                  <a:gd name="T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1" h="605">
                    <a:moveTo>
                      <a:pt x="0" y="605"/>
                    </a:moveTo>
                    <a:cubicBezTo>
                      <a:pt x="311" y="295"/>
                      <a:pt x="311" y="295"/>
                      <a:pt x="311" y="295"/>
                    </a:cubicBezTo>
                    <a:cubicBezTo>
                      <a:pt x="284" y="234"/>
                      <a:pt x="245" y="177"/>
                      <a:pt x="195" y="127"/>
                    </a:cubicBezTo>
                    <a:cubicBezTo>
                      <a:pt x="138" y="70"/>
                      <a:pt x="71" y="28"/>
                      <a:pt x="0" y="0"/>
                    </a:cubicBezTo>
                    <a:lnTo>
                      <a:pt x="0" y="60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UA"/>
              </a:p>
            </p:txBody>
          </p:sp>
          <p:sp>
            <p:nvSpPr>
              <p:cNvPr id="494" name="Freeform 15">
                <a:extLst>
                  <a:ext uri="{FF2B5EF4-FFF2-40B4-BE49-F238E27FC236}">
                    <a16:creationId xmlns:a16="http://schemas.microsoft.com/office/drawing/2014/main" id="{65321048-A5DC-6CC6-62E7-F32C2ADA0B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5086433" y="2074863"/>
                <a:ext cx="231608" cy="244475"/>
              </a:xfrm>
              <a:custGeom>
                <a:avLst/>
                <a:gdLst>
                  <a:gd name="connsiteX0" fmla="*/ 101833 w 156232"/>
                  <a:gd name="connsiteY0" fmla="*/ 90722 h 164911"/>
                  <a:gd name="connsiteX1" fmla="*/ 102941 w 156232"/>
                  <a:gd name="connsiteY1" fmla="*/ 93926 h 164911"/>
                  <a:gd name="connsiteX2" fmla="*/ 89598 w 156232"/>
                  <a:gd name="connsiteY2" fmla="*/ 122272 h 164911"/>
                  <a:gd name="connsiteX3" fmla="*/ 86597 w 156232"/>
                  <a:gd name="connsiteY3" fmla="*/ 123070 h 164911"/>
                  <a:gd name="connsiteX4" fmla="*/ 85245 w 156232"/>
                  <a:gd name="connsiteY4" fmla="*/ 120278 h 164911"/>
                  <a:gd name="connsiteX5" fmla="*/ 98613 w 156232"/>
                  <a:gd name="connsiteY5" fmla="*/ 91932 h 164911"/>
                  <a:gd name="connsiteX6" fmla="*/ 101833 w 156232"/>
                  <a:gd name="connsiteY6" fmla="*/ 90722 h 164911"/>
                  <a:gd name="connsiteX7" fmla="*/ 97383 w 156232"/>
                  <a:gd name="connsiteY7" fmla="*/ 74468 h 164911"/>
                  <a:gd name="connsiteX8" fmla="*/ 94909 w 156232"/>
                  <a:gd name="connsiteY8" fmla="*/ 76800 h 164911"/>
                  <a:gd name="connsiteX9" fmla="*/ 72686 w 156232"/>
                  <a:gd name="connsiteY9" fmla="*/ 124121 h 164911"/>
                  <a:gd name="connsiteX10" fmla="*/ 72531 w 156232"/>
                  <a:gd name="connsiteY10" fmla="*/ 127510 h 164911"/>
                  <a:gd name="connsiteX11" fmla="*/ 74863 w 156232"/>
                  <a:gd name="connsiteY11" fmla="*/ 129983 h 164911"/>
                  <a:gd name="connsiteX12" fmla="*/ 89614 w 156232"/>
                  <a:gd name="connsiteY12" fmla="*/ 136928 h 164911"/>
                  <a:gd name="connsiteX13" fmla="*/ 93003 w 156232"/>
                  <a:gd name="connsiteY13" fmla="*/ 137095 h 164911"/>
                  <a:gd name="connsiteX14" fmla="*/ 95476 w 156232"/>
                  <a:gd name="connsiteY14" fmla="*/ 134750 h 164911"/>
                  <a:gd name="connsiteX15" fmla="*/ 117596 w 156232"/>
                  <a:gd name="connsiteY15" fmla="*/ 87403 h 164911"/>
                  <a:gd name="connsiteX16" fmla="*/ 117661 w 156232"/>
                  <a:gd name="connsiteY16" fmla="*/ 87364 h 164911"/>
                  <a:gd name="connsiteX17" fmla="*/ 117815 w 156232"/>
                  <a:gd name="connsiteY17" fmla="*/ 83989 h 164911"/>
                  <a:gd name="connsiteX18" fmla="*/ 115483 w 156232"/>
                  <a:gd name="connsiteY18" fmla="*/ 81515 h 164911"/>
                  <a:gd name="connsiteX19" fmla="*/ 100771 w 156232"/>
                  <a:gd name="connsiteY19" fmla="*/ 74622 h 164911"/>
                  <a:gd name="connsiteX20" fmla="*/ 97383 w 156232"/>
                  <a:gd name="connsiteY20" fmla="*/ 74468 h 164911"/>
                  <a:gd name="connsiteX21" fmla="*/ 118833 w 156232"/>
                  <a:gd name="connsiteY21" fmla="*/ 55142 h 164911"/>
                  <a:gd name="connsiteX22" fmla="*/ 115947 w 156232"/>
                  <a:gd name="connsiteY22" fmla="*/ 55361 h 164911"/>
                  <a:gd name="connsiteX23" fmla="*/ 102922 w 156232"/>
                  <a:gd name="connsiteY23" fmla="*/ 64483 h 164911"/>
                  <a:gd name="connsiteX24" fmla="*/ 101711 w 156232"/>
                  <a:gd name="connsiteY24" fmla="*/ 67098 h 164911"/>
                  <a:gd name="connsiteX25" fmla="*/ 103373 w 156232"/>
                  <a:gd name="connsiteY25" fmla="*/ 69456 h 164911"/>
                  <a:gd name="connsiteX26" fmla="*/ 117802 w 156232"/>
                  <a:gd name="connsiteY26" fmla="*/ 76220 h 164911"/>
                  <a:gd name="connsiteX27" fmla="*/ 121629 w 156232"/>
                  <a:gd name="connsiteY27" fmla="*/ 74828 h 164911"/>
                  <a:gd name="connsiteX28" fmla="*/ 121809 w 156232"/>
                  <a:gd name="connsiteY28" fmla="*/ 73398 h 164911"/>
                  <a:gd name="connsiteX29" fmla="*/ 120443 w 156232"/>
                  <a:gd name="connsiteY29" fmla="*/ 57538 h 164911"/>
                  <a:gd name="connsiteX30" fmla="*/ 118833 w 156232"/>
                  <a:gd name="connsiteY30" fmla="*/ 55142 h 164911"/>
                  <a:gd name="connsiteX31" fmla="*/ 43158 w 156232"/>
                  <a:gd name="connsiteY31" fmla="*/ 26025 h 164911"/>
                  <a:gd name="connsiteX32" fmla="*/ 34321 w 156232"/>
                  <a:gd name="connsiteY32" fmla="*/ 34709 h 164911"/>
                  <a:gd name="connsiteX33" fmla="*/ 34321 w 156232"/>
                  <a:gd name="connsiteY33" fmla="*/ 53403 h 164911"/>
                  <a:gd name="connsiteX34" fmla="*/ 48479 w 156232"/>
                  <a:gd name="connsiteY34" fmla="*/ 53403 h 164911"/>
                  <a:gd name="connsiteX35" fmla="*/ 50643 w 156232"/>
                  <a:gd name="connsiteY35" fmla="*/ 55580 h 164911"/>
                  <a:gd name="connsiteX36" fmla="*/ 48479 w 156232"/>
                  <a:gd name="connsiteY36" fmla="*/ 57758 h 164911"/>
                  <a:gd name="connsiteX37" fmla="*/ 34321 w 156232"/>
                  <a:gd name="connsiteY37" fmla="*/ 57758 h 164911"/>
                  <a:gd name="connsiteX38" fmla="*/ 34321 w 156232"/>
                  <a:gd name="connsiteY38" fmla="*/ 73759 h 164911"/>
                  <a:gd name="connsiteX39" fmla="*/ 48479 w 156232"/>
                  <a:gd name="connsiteY39" fmla="*/ 73759 h 164911"/>
                  <a:gd name="connsiteX40" fmla="*/ 50643 w 156232"/>
                  <a:gd name="connsiteY40" fmla="*/ 75936 h 164911"/>
                  <a:gd name="connsiteX41" fmla="*/ 48479 w 156232"/>
                  <a:gd name="connsiteY41" fmla="*/ 78114 h 164911"/>
                  <a:gd name="connsiteX42" fmla="*/ 34321 w 156232"/>
                  <a:gd name="connsiteY42" fmla="*/ 78114 h 164911"/>
                  <a:gd name="connsiteX43" fmla="*/ 34321 w 156232"/>
                  <a:gd name="connsiteY43" fmla="*/ 94012 h 164911"/>
                  <a:gd name="connsiteX44" fmla="*/ 48479 w 156232"/>
                  <a:gd name="connsiteY44" fmla="*/ 94012 h 164911"/>
                  <a:gd name="connsiteX45" fmla="*/ 50643 w 156232"/>
                  <a:gd name="connsiteY45" fmla="*/ 96189 h 164911"/>
                  <a:gd name="connsiteX46" fmla="*/ 48479 w 156232"/>
                  <a:gd name="connsiteY46" fmla="*/ 98354 h 164911"/>
                  <a:gd name="connsiteX47" fmla="*/ 34321 w 156232"/>
                  <a:gd name="connsiteY47" fmla="*/ 98354 h 164911"/>
                  <a:gd name="connsiteX48" fmla="*/ 34321 w 156232"/>
                  <a:gd name="connsiteY48" fmla="*/ 130190 h 164911"/>
                  <a:gd name="connsiteX49" fmla="*/ 43158 w 156232"/>
                  <a:gd name="connsiteY49" fmla="*/ 138860 h 164911"/>
                  <a:gd name="connsiteX50" fmla="*/ 55900 w 156232"/>
                  <a:gd name="connsiteY50" fmla="*/ 138860 h 164911"/>
                  <a:gd name="connsiteX51" fmla="*/ 64737 w 156232"/>
                  <a:gd name="connsiteY51" fmla="*/ 130190 h 164911"/>
                  <a:gd name="connsiteX52" fmla="*/ 64763 w 156232"/>
                  <a:gd name="connsiteY52" fmla="*/ 130190 h 164911"/>
                  <a:gd name="connsiteX53" fmla="*/ 64763 w 156232"/>
                  <a:gd name="connsiteY53" fmla="*/ 34709 h 164911"/>
                  <a:gd name="connsiteX54" fmla="*/ 55938 w 156232"/>
                  <a:gd name="connsiteY54" fmla="*/ 26025 h 164911"/>
                  <a:gd name="connsiteX55" fmla="*/ 21695 w 156232"/>
                  <a:gd name="connsiteY55" fmla="*/ 0 h 164911"/>
                  <a:gd name="connsiteX56" fmla="*/ 134524 w 156232"/>
                  <a:gd name="connsiteY56" fmla="*/ 0 h 164911"/>
                  <a:gd name="connsiteX57" fmla="*/ 149868 w 156232"/>
                  <a:gd name="connsiteY57" fmla="*/ 6365 h 164911"/>
                  <a:gd name="connsiteX58" fmla="*/ 156232 w 156232"/>
                  <a:gd name="connsiteY58" fmla="*/ 21696 h 164911"/>
                  <a:gd name="connsiteX59" fmla="*/ 156232 w 156232"/>
                  <a:gd name="connsiteY59" fmla="*/ 143215 h 164911"/>
                  <a:gd name="connsiteX60" fmla="*/ 149868 w 156232"/>
                  <a:gd name="connsiteY60" fmla="*/ 158546 h 164911"/>
                  <a:gd name="connsiteX61" fmla="*/ 134524 w 156232"/>
                  <a:gd name="connsiteY61" fmla="*/ 164911 h 164911"/>
                  <a:gd name="connsiteX62" fmla="*/ 21695 w 156232"/>
                  <a:gd name="connsiteY62" fmla="*/ 164911 h 164911"/>
                  <a:gd name="connsiteX63" fmla="*/ 6364 w 156232"/>
                  <a:gd name="connsiteY63" fmla="*/ 158546 h 164911"/>
                  <a:gd name="connsiteX64" fmla="*/ 0 w 156232"/>
                  <a:gd name="connsiteY64" fmla="*/ 143215 h 164911"/>
                  <a:gd name="connsiteX65" fmla="*/ 0 w 156232"/>
                  <a:gd name="connsiteY65" fmla="*/ 21696 h 164911"/>
                  <a:gd name="connsiteX66" fmla="*/ 6364 w 156232"/>
                  <a:gd name="connsiteY66" fmla="*/ 6365 h 164911"/>
                  <a:gd name="connsiteX67" fmla="*/ 21695 w 156232"/>
                  <a:gd name="connsiteY67" fmla="*/ 0 h 16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56232" h="164911">
                    <a:moveTo>
                      <a:pt x="101833" y="90722"/>
                    </a:moveTo>
                    <a:cubicBezTo>
                      <a:pt x="103018" y="91314"/>
                      <a:pt x="103520" y="92730"/>
                      <a:pt x="102941" y="93926"/>
                    </a:cubicBezTo>
                    <a:lnTo>
                      <a:pt x="89598" y="122272"/>
                    </a:lnTo>
                    <a:cubicBezTo>
                      <a:pt x="88915" y="123237"/>
                      <a:pt x="87666" y="123559"/>
                      <a:pt x="86597" y="123070"/>
                    </a:cubicBezTo>
                    <a:cubicBezTo>
                      <a:pt x="85528" y="122594"/>
                      <a:pt x="84961" y="121410"/>
                      <a:pt x="85245" y="120278"/>
                    </a:cubicBezTo>
                    <a:lnTo>
                      <a:pt x="98613" y="91932"/>
                    </a:lnTo>
                    <a:cubicBezTo>
                      <a:pt x="99167" y="90722"/>
                      <a:pt x="100597" y="90182"/>
                      <a:pt x="101833" y="90722"/>
                    </a:cubicBezTo>
                    <a:close/>
                    <a:moveTo>
                      <a:pt x="97383" y="74468"/>
                    </a:moveTo>
                    <a:cubicBezTo>
                      <a:pt x="96288" y="74893"/>
                      <a:pt x="95373" y="75717"/>
                      <a:pt x="94909" y="76800"/>
                    </a:cubicBezTo>
                    <a:lnTo>
                      <a:pt x="72686" y="124121"/>
                    </a:lnTo>
                    <a:cubicBezTo>
                      <a:pt x="72184" y="125178"/>
                      <a:pt x="72132" y="126402"/>
                      <a:pt x="72531" y="127510"/>
                    </a:cubicBezTo>
                    <a:cubicBezTo>
                      <a:pt x="72957" y="128618"/>
                      <a:pt x="73781" y="129520"/>
                      <a:pt x="74863" y="129983"/>
                    </a:cubicBezTo>
                    <a:lnTo>
                      <a:pt x="89614" y="136928"/>
                    </a:lnTo>
                    <a:cubicBezTo>
                      <a:pt x="90671" y="137430"/>
                      <a:pt x="91895" y="137495"/>
                      <a:pt x="93003" y="137095"/>
                    </a:cubicBezTo>
                    <a:cubicBezTo>
                      <a:pt x="94110" y="136670"/>
                      <a:pt x="95012" y="135845"/>
                      <a:pt x="95476" y="134750"/>
                    </a:cubicBezTo>
                    <a:lnTo>
                      <a:pt x="117596" y="87403"/>
                    </a:lnTo>
                    <a:lnTo>
                      <a:pt x="117661" y="87364"/>
                    </a:lnTo>
                    <a:cubicBezTo>
                      <a:pt x="118163" y="86321"/>
                      <a:pt x="118227" y="85097"/>
                      <a:pt x="117815" y="83989"/>
                    </a:cubicBezTo>
                    <a:cubicBezTo>
                      <a:pt x="117403" y="82881"/>
                      <a:pt x="116578" y="81979"/>
                      <a:pt x="115483" y="81515"/>
                    </a:cubicBezTo>
                    <a:lnTo>
                      <a:pt x="100771" y="74622"/>
                    </a:lnTo>
                    <a:cubicBezTo>
                      <a:pt x="99727" y="74120"/>
                      <a:pt x="98491" y="74055"/>
                      <a:pt x="97383" y="74468"/>
                    </a:cubicBezTo>
                    <a:close/>
                    <a:moveTo>
                      <a:pt x="118833" y="55142"/>
                    </a:moveTo>
                    <a:cubicBezTo>
                      <a:pt x="117905" y="54678"/>
                      <a:pt x="116797" y="54781"/>
                      <a:pt x="115947" y="55361"/>
                    </a:cubicBezTo>
                    <a:lnTo>
                      <a:pt x="102922" y="64483"/>
                    </a:lnTo>
                    <a:cubicBezTo>
                      <a:pt x="102085" y="65088"/>
                      <a:pt x="101634" y="66067"/>
                      <a:pt x="101711" y="67098"/>
                    </a:cubicBezTo>
                    <a:cubicBezTo>
                      <a:pt x="101815" y="68129"/>
                      <a:pt x="102446" y="69005"/>
                      <a:pt x="103373" y="69456"/>
                    </a:cubicBezTo>
                    <a:lnTo>
                      <a:pt x="117802" y="76220"/>
                    </a:lnTo>
                    <a:cubicBezTo>
                      <a:pt x="119245" y="76877"/>
                      <a:pt x="120946" y="76258"/>
                      <a:pt x="121629" y="74828"/>
                    </a:cubicBezTo>
                    <a:cubicBezTo>
                      <a:pt x="121783" y="74365"/>
                      <a:pt x="121860" y="73875"/>
                      <a:pt x="121809" y="73398"/>
                    </a:cubicBezTo>
                    <a:lnTo>
                      <a:pt x="120443" y="57538"/>
                    </a:lnTo>
                    <a:cubicBezTo>
                      <a:pt x="120379" y="56508"/>
                      <a:pt x="119748" y="55580"/>
                      <a:pt x="118833" y="55142"/>
                    </a:cubicBezTo>
                    <a:close/>
                    <a:moveTo>
                      <a:pt x="43158" y="26025"/>
                    </a:moveTo>
                    <a:cubicBezTo>
                      <a:pt x="38327" y="26025"/>
                      <a:pt x="34398" y="29890"/>
                      <a:pt x="34321" y="34709"/>
                    </a:cubicBezTo>
                    <a:lnTo>
                      <a:pt x="34321" y="53403"/>
                    </a:lnTo>
                    <a:lnTo>
                      <a:pt x="48479" y="53403"/>
                    </a:lnTo>
                    <a:cubicBezTo>
                      <a:pt x="49677" y="53403"/>
                      <a:pt x="50643" y="54369"/>
                      <a:pt x="50643" y="55580"/>
                    </a:cubicBezTo>
                    <a:cubicBezTo>
                      <a:pt x="50643" y="56791"/>
                      <a:pt x="49677" y="57758"/>
                      <a:pt x="48479" y="57758"/>
                    </a:cubicBezTo>
                    <a:lnTo>
                      <a:pt x="34321" y="57758"/>
                    </a:lnTo>
                    <a:lnTo>
                      <a:pt x="34321" y="73759"/>
                    </a:lnTo>
                    <a:lnTo>
                      <a:pt x="48479" y="73759"/>
                    </a:lnTo>
                    <a:cubicBezTo>
                      <a:pt x="49677" y="73759"/>
                      <a:pt x="50643" y="74725"/>
                      <a:pt x="50643" y="75936"/>
                    </a:cubicBezTo>
                    <a:cubicBezTo>
                      <a:pt x="50643" y="77147"/>
                      <a:pt x="49677" y="78114"/>
                      <a:pt x="48479" y="78114"/>
                    </a:cubicBezTo>
                    <a:lnTo>
                      <a:pt x="34321" y="78114"/>
                    </a:lnTo>
                    <a:lnTo>
                      <a:pt x="34321" y="94012"/>
                    </a:lnTo>
                    <a:lnTo>
                      <a:pt x="48479" y="94012"/>
                    </a:lnTo>
                    <a:cubicBezTo>
                      <a:pt x="49677" y="94012"/>
                      <a:pt x="50643" y="94978"/>
                      <a:pt x="50643" y="96189"/>
                    </a:cubicBezTo>
                    <a:cubicBezTo>
                      <a:pt x="50643" y="97388"/>
                      <a:pt x="49677" y="98354"/>
                      <a:pt x="48479" y="98354"/>
                    </a:cubicBezTo>
                    <a:lnTo>
                      <a:pt x="34321" y="98354"/>
                    </a:lnTo>
                    <a:lnTo>
                      <a:pt x="34321" y="130190"/>
                    </a:lnTo>
                    <a:cubicBezTo>
                      <a:pt x="34398" y="134995"/>
                      <a:pt x="38353" y="138860"/>
                      <a:pt x="43158" y="138860"/>
                    </a:cubicBezTo>
                    <a:lnTo>
                      <a:pt x="55900" y="138860"/>
                    </a:lnTo>
                    <a:cubicBezTo>
                      <a:pt x="60731" y="138860"/>
                      <a:pt x="64660" y="134995"/>
                      <a:pt x="64737" y="130190"/>
                    </a:cubicBezTo>
                    <a:lnTo>
                      <a:pt x="64763" y="130190"/>
                    </a:lnTo>
                    <a:lnTo>
                      <a:pt x="64763" y="34709"/>
                    </a:lnTo>
                    <a:cubicBezTo>
                      <a:pt x="64673" y="29890"/>
                      <a:pt x="60756" y="26051"/>
                      <a:pt x="55938" y="26025"/>
                    </a:cubicBezTo>
                    <a:close/>
                    <a:moveTo>
                      <a:pt x="21695" y="0"/>
                    </a:moveTo>
                    <a:lnTo>
                      <a:pt x="134524" y="0"/>
                    </a:lnTo>
                    <a:cubicBezTo>
                      <a:pt x="140283" y="0"/>
                      <a:pt x="145797" y="2293"/>
                      <a:pt x="149868" y="6365"/>
                    </a:cubicBezTo>
                    <a:cubicBezTo>
                      <a:pt x="153939" y="10423"/>
                      <a:pt x="156232" y="15950"/>
                      <a:pt x="156232" y="21696"/>
                    </a:cubicBezTo>
                    <a:lnTo>
                      <a:pt x="156232" y="143215"/>
                    </a:lnTo>
                    <a:cubicBezTo>
                      <a:pt x="156232" y="148974"/>
                      <a:pt x="153939" y="154488"/>
                      <a:pt x="149868" y="158546"/>
                    </a:cubicBezTo>
                    <a:cubicBezTo>
                      <a:pt x="145797" y="162618"/>
                      <a:pt x="140283" y="164911"/>
                      <a:pt x="134524" y="164911"/>
                    </a:cubicBezTo>
                    <a:lnTo>
                      <a:pt x="21695" y="164911"/>
                    </a:lnTo>
                    <a:cubicBezTo>
                      <a:pt x="15949" y="164911"/>
                      <a:pt x="10423" y="162618"/>
                      <a:pt x="6364" y="158546"/>
                    </a:cubicBezTo>
                    <a:cubicBezTo>
                      <a:pt x="2293" y="154488"/>
                      <a:pt x="0" y="148974"/>
                      <a:pt x="0" y="143215"/>
                    </a:cubicBezTo>
                    <a:lnTo>
                      <a:pt x="0" y="21696"/>
                    </a:lnTo>
                    <a:cubicBezTo>
                      <a:pt x="0" y="15950"/>
                      <a:pt x="2293" y="10423"/>
                      <a:pt x="6364" y="6365"/>
                    </a:cubicBezTo>
                    <a:cubicBezTo>
                      <a:pt x="10423" y="2293"/>
                      <a:pt x="15949" y="0"/>
                      <a:pt x="21695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UA"/>
              </a:p>
            </p:txBody>
          </p:sp>
          <p:sp>
            <p:nvSpPr>
              <p:cNvPr id="495" name="Freeform 16">
                <a:extLst>
                  <a:ext uri="{FF2B5EF4-FFF2-40B4-BE49-F238E27FC236}">
                    <a16:creationId xmlns:a16="http://schemas.microsoft.com/office/drawing/2014/main" id="{9B7045BA-3653-832C-BA13-CF52BF38F4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7263429" y="2401888"/>
                <a:ext cx="236893" cy="268288"/>
              </a:xfrm>
              <a:custGeom>
                <a:avLst/>
                <a:gdLst>
                  <a:gd name="T0" fmla="*/ 4892 w 7181"/>
                  <a:gd name="T1" fmla="*/ 4202 h 8144"/>
                  <a:gd name="T2" fmla="*/ 4470 w 7181"/>
                  <a:gd name="T3" fmla="*/ 1866 h 8144"/>
                  <a:gd name="T4" fmla="*/ 4884 w 7181"/>
                  <a:gd name="T5" fmla="*/ 1452 h 8144"/>
                  <a:gd name="T6" fmla="*/ 4958 w 7181"/>
                  <a:gd name="T7" fmla="*/ 1273 h 8144"/>
                  <a:gd name="T8" fmla="*/ 3617 w 7181"/>
                  <a:gd name="T9" fmla="*/ 0 h 8144"/>
                  <a:gd name="T10" fmla="*/ 2285 w 7181"/>
                  <a:gd name="T11" fmla="*/ 1273 h 8144"/>
                  <a:gd name="T12" fmla="*/ 2360 w 7181"/>
                  <a:gd name="T13" fmla="*/ 1452 h 8144"/>
                  <a:gd name="T14" fmla="*/ 2774 w 7181"/>
                  <a:gd name="T15" fmla="*/ 1866 h 8144"/>
                  <a:gd name="T16" fmla="*/ 2342 w 7181"/>
                  <a:gd name="T17" fmla="*/ 4202 h 8144"/>
                  <a:gd name="T18" fmla="*/ 54 w 7181"/>
                  <a:gd name="T19" fmla="*/ 4192 h 8144"/>
                  <a:gd name="T20" fmla="*/ 436 w 7181"/>
                  <a:gd name="T21" fmla="*/ 7188 h 8144"/>
                  <a:gd name="T22" fmla="*/ 0 w 7181"/>
                  <a:gd name="T23" fmla="*/ 7188 h 8144"/>
                  <a:gd name="T24" fmla="*/ 0 w 7181"/>
                  <a:gd name="T25" fmla="*/ 8144 h 8144"/>
                  <a:gd name="T26" fmla="*/ 557 w 7181"/>
                  <a:gd name="T27" fmla="*/ 8144 h 8144"/>
                  <a:gd name="T28" fmla="*/ 6677 w 7181"/>
                  <a:gd name="T29" fmla="*/ 8144 h 8144"/>
                  <a:gd name="T30" fmla="*/ 7124 w 7181"/>
                  <a:gd name="T31" fmla="*/ 8144 h 8144"/>
                  <a:gd name="T32" fmla="*/ 7124 w 7181"/>
                  <a:gd name="T33" fmla="*/ 7188 h 8144"/>
                  <a:gd name="T34" fmla="*/ 6799 w 7181"/>
                  <a:gd name="T35" fmla="*/ 7188 h 8144"/>
                  <a:gd name="T36" fmla="*/ 7181 w 7181"/>
                  <a:gd name="T37" fmla="*/ 4192 h 8144"/>
                  <a:gd name="T38" fmla="*/ 4892 w 7181"/>
                  <a:gd name="T39" fmla="*/ 4202 h 8144"/>
                  <a:gd name="T40" fmla="*/ 3617 w 7181"/>
                  <a:gd name="T41" fmla="*/ 509 h 8144"/>
                  <a:gd name="T42" fmla="*/ 4443 w 7181"/>
                  <a:gd name="T43" fmla="*/ 1174 h 8144"/>
                  <a:gd name="T44" fmla="*/ 4015 w 7181"/>
                  <a:gd name="T45" fmla="*/ 1602 h 8144"/>
                  <a:gd name="T46" fmla="*/ 3945 w 7181"/>
                  <a:gd name="T47" fmla="*/ 1829 h 8144"/>
                  <a:gd name="T48" fmla="*/ 4303 w 7181"/>
                  <a:gd name="T49" fmla="*/ 4202 h 8144"/>
                  <a:gd name="T50" fmla="*/ 2931 w 7181"/>
                  <a:gd name="T51" fmla="*/ 4202 h 8144"/>
                  <a:gd name="T52" fmla="*/ 3299 w 7181"/>
                  <a:gd name="T53" fmla="*/ 1829 h 8144"/>
                  <a:gd name="T54" fmla="*/ 3229 w 7181"/>
                  <a:gd name="T55" fmla="*/ 1602 h 8144"/>
                  <a:gd name="T56" fmla="*/ 2801 w 7181"/>
                  <a:gd name="T57" fmla="*/ 1174 h 8144"/>
                  <a:gd name="T58" fmla="*/ 3617 w 7181"/>
                  <a:gd name="T59" fmla="*/ 509 h 8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81" h="8144">
                    <a:moveTo>
                      <a:pt x="4892" y="4202"/>
                    </a:moveTo>
                    <a:lnTo>
                      <a:pt x="4470" y="1866"/>
                    </a:lnTo>
                    <a:lnTo>
                      <a:pt x="4884" y="1452"/>
                    </a:lnTo>
                    <a:cubicBezTo>
                      <a:pt x="4931" y="1405"/>
                      <a:pt x="4958" y="1340"/>
                      <a:pt x="4958" y="1273"/>
                    </a:cubicBezTo>
                    <a:cubicBezTo>
                      <a:pt x="4958" y="571"/>
                      <a:pt x="4319" y="0"/>
                      <a:pt x="3617" y="0"/>
                    </a:cubicBezTo>
                    <a:cubicBezTo>
                      <a:pt x="2916" y="0"/>
                      <a:pt x="2285" y="571"/>
                      <a:pt x="2285" y="1273"/>
                    </a:cubicBezTo>
                    <a:cubicBezTo>
                      <a:pt x="2285" y="1340"/>
                      <a:pt x="2312" y="1405"/>
                      <a:pt x="2360" y="1452"/>
                    </a:cubicBezTo>
                    <a:lnTo>
                      <a:pt x="2774" y="1866"/>
                    </a:lnTo>
                    <a:lnTo>
                      <a:pt x="2342" y="4202"/>
                    </a:lnTo>
                    <a:lnTo>
                      <a:pt x="54" y="4192"/>
                    </a:lnTo>
                    <a:lnTo>
                      <a:pt x="436" y="7188"/>
                    </a:lnTo>
                    <a:lnTo>
                      <a:pt x="0" y="7188"/>
                    </a:lnTo>
                    <a:lnTo>
                      <a:pt x="0" y="8144"/>
                    </a:lnTo>
                    <a:lnTo>
                      <a:pt x="557" y="8144"/>
                    </a:lnTo>
                    <a:lnTo>
                      <a:pt x="6677" y="8144"/>
                    </a:lnTo>
                    <a:lnTo>
                      <a:pt x="7124" y="8144"/>
                    </a:lnTo>
                    <a:lnTo>
                      <a:pt x="7124" y="7188"/>
                    </a:lnTo>
                    <a:lnTo>
                      <a:pt x="6799" y="7188"/>
                    </a:lnTo>
                    <a:lnTo>
                      <a:pt x="7181" y="4192"/>
                    </a:lnTo>
                    <a:lnTo>
                      <a:pt x="4892" y="4202"/>
                    </a:lnTo>
                    <a:close/>
                    <a:moveTo>
                      <a:pt x="3617" y="509"/>
                    </a:moveTo>
                    <a:cubicBezTo>
                      <a:pt x="4005" y="509"/>
                      <a:pt x="4394" y="799"/>
                      <a:pt x="4443" y="1174"/>
                    </a:cubicBezTo>
                    <a:lnTo>
                      <a:pt x="4015" y="1602"/>
                    </a:lnTo>
                    <a:cubicBezTo>
                      <a:pt x="3955" y="1661"/>
                      <a:pt x="3929" y="1747"/>
                      <a:pt x="3945" y="1829"/>
                    </a:cubicBezTo>
                    <a:lnTo>
                      <a:pt x="4303" y="4202"/>
                    </a:lnTo>
                    <a:lnTo>
                      <a:pt x="2931" y="4202"/>
                    </a:lnTo>
                    <a:lnTo>
                      <a:pt x="3299" y="1829"/>
                    </a:lnTo>
                    <a:cubicBezTo>
                      <a:pt x="3314" y="1747"/>
                      <a:pt x="3288" y="1661"/>
                      <a:pt x="3229" y="1602"/>
                    </a:cubicBezTo>
                    <a:lnTo>
                      <a:pt x="2801" y="1174"/>
                    </a:lnTo>
                    <a:cubicBezTo>
                      <a:pt x="2849" y="799"/>
                      <a:pt x="3230" y="509"/>
                      <a:pt x="3617" y="509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UA"/>
              </a:p>
            </p:txBody>
          </p:sp>
          <p:sp>
            <p:nvSpPr>
              <p:cNvPr id="496" name="Freeform 17">
                <a:extLst>
                  <a:ext uri="{FF2B5EF4-FFF2-40B4-BE49-F238E27FC236}">
                    <a16:creationId xmlns:a16="http://schemas.microsoft.com/office/drawing/2014/main" id="{6AC9B066-BFFE-A1B1-C356-F7B176F06D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4779962" y="4194007"/>
                <a:ext cx="274638" cy="219410"/>
              </a:xfrm>
              <a:custGeom>
                <a:avLst/>
                <a:gdLst>
                  <a:gd name="connsiteX0" fmla="*/ 204428 w 608485"/>
                  <a:gd name="connsiteY0" fmla="*/ 43962 h 486125"/>
                  <a:gd name="connsiteX1" fmla="*/ 593949 w 608485"/>
                  <a:gd name="connsiteY1" fmla="*/ 43962 h 486125"/>
                  <a:gd name="connsiteX2" fmla="*/ 604184 w 608485"/>
                  <a:gd name="connsiteY2" fmla="*/ 48258 h 486125"/>
                  <a:gd name="connsiteX3" fmla="*/ 608485 w 608485"/>
                  <a:gd name="connsiteY3" fmla="*/ 58626 h 486125"/>
                  <a:gd name="connsiteX4" fmla="*/ 608344 w 608485"/>
                  <a:gd name="connsiteY4" fmla="*/ 434990 h 486125"/>
                  <a:gd name="connsiteX5" fmla="*/ 608344 w 608485"/>
                  <a:gd name="connsiteY5" fmla="*/ 107189 h 486125"/>
                  <a:gd name="connsiteX6" fmla="*/ 579251 w 608485"/>
                  <a:gd name="connsiteY6" fmla="*/ 107189 h 486125"/>
                  <a:gd name="connsiteX7" fmla="*/ 579264 w 608485"/>
                  <a:gd name="connsiteY7" fmla="*/ 73290 h 486125"/>
                  <a:gd name="connsiteX8" fmla="*/ 215817 w 608485"/>
                  <a:gd name="connsiteY8" fmla="*/ 73290 h 486125"/>
                  <a:gd name="connsiteX9" fmla="*/ 204428 w 608485"/>
                  <a:gd name="connsiteY9" fmla="*/ 45602 h 486125"/>
                  <a:gd name="connsiteX10" fmla="*/ 0 w 608485"/>
                  <a:gd name="connsiteY10" fmla="*/ 0 h 486125"/>
                  <a:gd name="connsiteX11" fmla="*/ 185728 w 608485"/>
                  <a:gd name="connsiteY11" fmla="*/ 141 h 486125"/>
                  <a:gd name="connsiteX12" fmla="*/ 204428 w 608485"/>
                  <a:gd name="connsiteY12" fmla="*/ 45602 h 486125"/>
                  <a:gd name="connsiteX13" fmla="*/ 204428 w 608485"/>
                  <a:gd name="connsiteY13" fmla="*/ 73290 h 486125"/>
                  <a:gd name="connsiteX14" fmla="*/ 215817 w 608485"/>
                  <a:gd name="connsiteY14" fmla="*/ 73290 h 486125"/>
                  <a:gd name="connsiteX15" fmla="*/ 229761 w 608485"/>
                  <a:gd name="connsiteY15" fmla="*/ 107189 h 486125"/>
                  <a:gd name="connsiteX16" fmla="*/ 579251 w 608485"/>
                  <a:gd name="connsiteY16" fmla="*/ 107189 h 486125"/>
                  <a:gd name="connsiteX17" fmla="*/ 579115 w 608485"/>
                  <a:gd name="connsiteY17" fmla="*/ 455005 h 486125"/>
                  <a:gd name="connsiteX18" fmla="*/ 608337 w 608485"/>
                  <a:gd name="connsiteY18" fmla="*/ 455005 h 486125"/>
                  <a:gd name="connsiteX19" fmla="*/ 608344 w 608485"/>
                  <a:gd name="connsiteY19" fmla="*/ 434990 h 486125"/>
                  <a:gd name="connsiteX20" fmla="*/ 608344 w 608485"/>
                  <a:gd name="connsiteY20" fmla="*/ 486125 h 486125"/>
                  <a:gd name="connsiteX21" fmla="*/ 0 w 608485"/>
                  <a:gd name="connsiteY21" fmla="*/ 486125 h 486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08485" h="486125">
                    <a:moveTo>
                      <a:pt x="204428" y="43962"/>
                    </a:moveTo>
                    <a:lnTo>
                      <a:pt x="593949" y="43962"/>
                    </a:lnTo>
                    <a:cubicBezTo>
                      <a:pt x="597805" y="43962"/>
                      <a:pt x="601514" y="45591"/>
                      <a:pt x="604184" y="48258"/>
                    </a:cubicBezTo>
                    <a:cubicBezTo>
                      <a:pt x="607002" y="51072"/>
                      <a:pt x="608485" y="54775"/>
                      <a:pt x="608485" y="58626"/>
                    </a:cubicBezTo>
                    <a:lnTo>
                      <a:pt x="608344" y="434990"/>
                    </a:lnTo>
                    <a:lnTo>
                      <a:pt x="608344" y="107189"/>
                    </a:lnTo>
                    <a:lnTo>
                      <a:pt x="579251" y="107189"/>
                    </a:lnTo>
                    <a:lnTo>
                      <a:pt x="579264" y="73290"/>
                    </a:lnTo>
                    <a:lnTo>
                      <a:pt x="215817" y="73290"/>
                    </a:lnTo>
                    <a:lnTo>
                      <a:pt x="204428" y="45602"/>
                    </a:lnTo>
                    <a:close/>
                    <a:moveTo>
                      <a:pt x="0" y="0"/>
                    </a:moveTo>
                    <a:lnTo>
                      <a:pt x="185728" y="141"/>
                    </a:lnTo>
                    <a:lnTo>
                      <a:pt x="204428" y="45602"/>
                    </a:lnTo>
                    <a:lnTo>
                      <a:pt x="204428" y="73290"/>
                    </a:lnTo>
                    <a:lnTo>
                      <a:pt x="215817" y="73290"/>
                    </a:lnTo>
                    <a:lnTo>
                      <a:pt x="229761" y="107189"/>
                    </a:lnTo>
                    <a:lnTo>
                      <a:pt x="579251" y="107189"/>
                    </a:lnTo>
                    <a:lnTo>
                      <a:pt x="579115" y="455005"/>
                    </a:lnTo>
                    <a:lnTo>
                      <a:pt x="608337" y="455005"/>
                    </a:lnTo>
                    <a:lnTo>
                      <a:pt x="608344" y="434990"/>
                    </a:lnTo>
                    <a:lnTo>
                      <a:pt x="608344" y="486125"/>
                    </a:lnTo>
                    <a:lnTo>
                      <a:pt x="0" y="486125"/>
                    </a:lnTo>
                    <a:close/>
                  </a:path>
                </a:pathLst>
              </a:custGeom>
              <a:noFill/>
              <a:ln w="15875" cap="rnd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UA"/>
              </a:p>
            </p:txBody>
          </p:sp>
          <p:sp>
            <p:nvSpPr>
              <p:cNvPr id="497" name="Freeform 18">
                <a:extLst>
                  <a:ext uri="{FF2B5EF4-FFF2-40B4-BE49-F238E27FC236}">
                    <a16:creationId xmlns:a16="http://schemas.microsoft.com/office/drawing/2014/main" id="{7EECAE7E-7649-4F19-2919-91475A5D5C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7586662" y="3572582"/>
                <a:ext cx="255588" cy="197023"/>
              </a:xfrm>
              <a:custGeom>
                <a:avLst/>
                <a:gdLst>
                  <a:gd name="T0" fmla="*/ 16605 w 16605"/>
                  <a:gd name="T1" fmla="*/ 11070 h 12800"/>
                  <a:gd name="T2" fmla="*/ 0 w 16605"/>
                  <a:gd name="T3" fmla="*/ 11070 h 12800"/>
                  <a:gd name="T4" fmla="*/ 0 w 16605"/>
                  <a:gd name="T5" fmla="*/ 12039 h 12800"/>
                  <a:gd name="T6" fmla="*/ 1208 w 16605"/>
                  <a:gd name="T7" fmla="*/ 12800 h 12800"/>
                  <a:gd name="T8" fmla="*/ 15391 w 16605"/>
                  <a:gd name="T9" fmla="*/ 12800 h 12800"/>
                  <a:gd name="T10" fmla="*/ 16605 w 16605"/>
                  <a:gd name="T11" fmla="*/ 12039 h 12800"/>
                  <a:gd name="T12" fmla="*/ 16605 w 16605"/>
                  <a:gd name="T13" fmla="*/ 11070 h 12800"/>
                  <a:gd name="T14" fmla="*/ 9787 w 16605"/>
                  <a:gd name="T15" fmla="*/ 12219 h 12800"/>
                  <a:gd name="T16" fmla="*/ 6819 w 16605"/>
                  <a:gd name="T17" fmla="*/ 12219 h 12800"/>
                  <a:gd name="T18" fmla="*/ 6819 w 16605"/>
                  <a:gd name="T19" fmla="*/ 11734 h 12800"/>
                  <a:gd name="T20" fmla="*/ 9787 w 16605"/>
                  <a:gd name="T21" fmla="*/ 11734 h 12800"/>
                  <a:gd name="T22" fmla="*/ 9787 w 16605"/>
                  <a:gd name="T23" fmla="*/ 12219 h 12800"/>
                  <a:gd name="T24" fmla="*/ 3322 w 16605"/>
                  <a:gd name="T25" fmla="*/ 9814 h 12800"/>
                  <a:gd name="T26" fmla="*/ 13492 w 16605"/>
                  <a:gd name="T27" fmla="*/ 9814 h 12800"/>
                  <a:gd name="T28" fmla="*/ 14917 w 16605"/>
                  <a:gd name="T29" fmla="*/ 8133 h 12800"/>
                  <a:gd name="T30" fmla="*/ 14917 w 16605"/>
                  <a:gd name="T31" fmla="*/ 1681 h 12800"/>
                  <a:gd name="T32" fmla="*/ 13492 w 16605"/>
                  <a:gd name="T33" fmla="*/ 0 h 12800"/>
                  <a:gd name="T34" fmla="*/ 3322 w 16605"/>
                  <a:gd name="T35" fmla="*/ 0 h 12800"/>
                  <a:gd name="T36" fmla="*/ 1897 w 16605"/>
                  <a:gd name="T37" fmla="*/ 1681 h 12800"/>
                  <a:gd name="T38" fmla="*/ 1897 w 16605"/>
                  <a:gd name="T39" fmla="*/ 8133 h 12800"/>
                  <a:gd name="T40" fmla="*/ 3322 w 16605"/>
                  <a:gd name="T41" fmla="*/ 9814 h 12800"/>
                  <a:gd name="T42" fmla="*/ 3322 w 16605"/>
                  <a:gd name="T43" fmla="*/ 9814 h 1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605" h="12800">
                    <a:moveTo>
                      <a:pt x="16605" y="11070"/>
                    </a:moveTo>
                    <a:lnTo>
                      <a:pt x="0" y="11070"/>
                    </a:lnTo>
                    <a:lnTo>
                      <a:pt x="0" y="12039"/>
                    </a:lnTo>
                    <a:cubicBezTo>
                      <a:pt x="0" y="12455"/>
                      <a:pt x="539" y="12800"/>
                      <a:pt x="1208" y="12800"/>
                    </a:cubicBezTo>
                    <a:lnTo>
                      <a:pt x="15391" y="12800"/>
                    </a:lnTo>
                    <a:cubicBezTo>
                      <a:pt x="16066" y="12800"/>
                      <a:pt x="16605" y="12455"/>
                      <a:pt x="16605" y="12039"/>
                    </a:cubicBezTo>
                    <a:lnTo>
                      <a:pt x="16605" y="11070"/>
                    </a:lnTo>
                    <a:close/>
                    <a:moveTo>
                      <a:pt x="9787" y="12219"/>
                    </a:moveTo>
                    <a:lnTo>
                      <a:pt x="6819" y="12219"/>
                    </a:lnTo>
                    <a:lnTo>
                      <a:pt x="6819" y="11734"/>
                    </a:lnTo>
                    <a:lnTo>
                      <a:pt x="9787" y="11734"/>
                    </a:lnTo>
                    <a:lnTo>
                      <a:pt x="9787" y="12219"/>
                    </a:lnTo>
                    <a:close/>
                    <a:moveTo>
                      <a:pt x="3322" y="9814"/>
                    </a:moveTo>
                    <a:lnTo>
                      <a:pt x="13492" y="9814"/>
                    </a:lnTo>
                    <a:cubicBezTo>
                      <a:pt x="14278" y="9814"/>
                      <a:pt x="14917" y="9064"/>
                      <a:pt x="14917" y="8133"/>
                    </a:cubicBezTo>
                    <a:lnTo>
                      <a:pt x="14917" y="1681"/>
                    </a:lnTo>
                    <a:cubicBezTo>
                      <a:pt x="14928" y="755"/>
                      <a:pt x="14287" y="0"/>
                      <a:pt x="13492" y="0"/>
                    </a:cubicBezTo>
                    <a:lnTo>
                      <a:pt x="3322" y="0"/>
                    </a:lnTo>
                    <a:cubicBezTo>
                      <a:pt x="2533" y="0"/>
                      <a:pt x="1897" y="755"/>
                      <a:pt x="1897" y="1681"/>
                    </a:cubicBezTo>
                    <a:lnTo>
                      <a:pt x="1897" y="8133"/>
                    </a:lnTo>
                    <a:cubicBezTo>
                      <a:pt x="1895" y="9064"/>
                      <a:pt x="2533" y="9814"/>
                      <a:pt x="3322" y="9814"/>
                    </a:cubicBezTo>
                    <a:close/>
                    <a:moveTo>
                      <a:pt x="3322" y="9814"/>
                    </a:moveTo>
                    <a:close/>
                  </a:path>
                </a:pathLst>
              </a:custGeom>
              <a:noFill/>
              <a:ln w="15875" cap="rnd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UA"/>
              </a:p>
            </p:txBody>
          </p:sp>
          <p:sp>
            <p:nvSpPr>
              <p:cNvPr id="498" name="Freeform 19">
                <a:extLst>
                  <a:ext uri="{FF2B5EF4-FFF2-40B4-BE49-F238E27FC236}">
                    <a16:creationId xmlns:a16="http://schemas.microsoft.com/office/drawing/2014/main" id="{848060FC-7855-88D3-72C2-9603317169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6273005" y="1857374"/>
                <a:ext cx="255588" cy="255588"/>
              </a:xfrm>
              <a:custGeom>
                <a:avLst/>
                <a:gdLst>
                  <a:gd name="T0" fmla="*/ 10972 w 12802"/>
                  <a:gd name="T1" fmla="*/ 12800 h 12800"/>
                  <a:gd name="T2" fmla="*/ 1828 w 12802"/>
                  <a:gd name="T3" fmla="*/ 12800 h 12800"/>
                  <a:gd name="T4" fmla="*/ 0 w 12802"/>
                  <a:gd name="T5" fmla="*/ 10972 h 12800"/>
                  <a:gd name="T6" fmla="*/ 0 w 12802"/>
                  <a:gd name="T7" fmla="*/ 5486 h 12800"/>
                  <a:gd name="T8" fmla="*/ 536 w 12802"/>
                  <a:gd name="T9" fmla="*/ 4192 h 12800"/>
                  <a:gd name="T10" fmla="*/ 1828 w 12802"/>
                  <a:gd name="T11" fmla="*/ 3658 h 12800"/>
                  <a:gd name="T12" fmla="*/ 2817 w 12802"/>
                  <a:gd name="T13" fmla="*/ 3658 h 12800"/>
                  <a:gd name="T14" fmla="*/ 6400 w 12802"/>
                  <a:gd name="T15" fmla="*/ 0 h 12800"/>
                  <a:gd name="T16" fmla="*/ 9983 w 12802"/>
                  <a:gd name="T17" fmla="*/ 3658 h 12800"/>
                  <a:gd name="T18" fmla="*/ 10972 w 12802"/>
                  <a:gd name="T19" fmla="*/ 3658 h 12800"/>
                  <a:gd name="T20" fmla="*/ 12266 w 12802"/>
                  <a:gd name="T21" fmla="*/ 4194 h 12800"/>
                  <a:gd name="T22" fmla="*/ 12802 w 12802"/>
                  <a:gd name="T23" fmla="*/ 5488 h 12800"/>
                  <a:gd name="T24" fmla="*/ 12802 w 12802"/>
                  <a:gd name="T25" fmla="*/ 10973 h 12800"/>
                  <a:gd name="T26" fmla="*/ 12266 w 12802"/>
                  <a:gd name="T27" fmla="*/ 12267 h 12800"/>
                  <a:gd name="T28" fmla="*/ 10972 w 12802"/>
                  <a:gd name="T29" fmla="*/ 12800 h 12800"/>
                  <a:gd name="T30" fmla="*/ 6400 w 12802"/>
                  <a:gd name="T31" fmla="*/ 1828 h 12800"/>
                  <a:gd name="T32" fmla="*/ 4683 w 12802"/>
                  <a:gd name="T33" fmla="*/ 3656 h 12800"/>
                  <a:gd name="T34" fmla="*/ 8117 w 12802"/>
                  <a:gd name="T35" fmla="*/ 3656 h 12800"/>
                  <a:gd name="T36" fmla="*/ 6400 w 12802"/>
                  <a:gd name="T37" fmla="*/ 1828 h 12800"/>
                  <a:gd name="T38" fmla="*/ 6400 w 12802"/>
                  <a:gd name="T39" fmla="*/ 1828 h 1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802" h="12800">
                    <a:moveTo>
                      <a:pt x="10972" y="12800"/>
                    </a:moveTo>
                    <a:lnTo>
                      <a:pt x="1828" y="12800"/>
                    </a:lnTo>
                    <a:cubicBezTo>
                      <a:pt x="819" y="12800"/>
                      <a:pt x="0" y="11981"/>
                      <a:pt x="0" y="10972"/>
                    </a:cubicBezTo>
                    <a:lnTo>
                      <a:pt x="0" y="5486"/>
                    </a:lnTo>
                    <a:cubicBezTo>
                      <a:pt x="0" y="5002"/>
                      <a:pt x="192" y="4536"/>
                      <a:pt x="536" y="4192"/>
                    </a:cubicBezTo>
                    <a:cubicBezTo>
                      <a:pt x="878" y="3850"/>
                      <a:pt x="1344" y="3658"/>
                      <a:pt x="1828" y="3658"/>
                    </a:cubicBezTo>
                    <a:lnTo>
                      <a:pt x="2817" y="3658"/>
                    </a:lnTo>
                    <a:cubicBezTo>
                      <a:pt x="3155" y="1570"/>
                      <a:pt x="4631" y="0"/>
                      <a:pt x="6400" y="0"/>
                    </a:cubicBezTo>
                    <a:cubicBezTo>
                      <a:pt x="8169" y="0"/>
                      <a:pt x="9645" y="1570"/>
                      <a:pt x="9983" y="3658"/>
                    </a:cubicBezTo>
                    <a:lnTo>
                      <a:pt x="10972" y="3658"/>
                    </a:lnTo>
                    <a:cubicBezTo>
                      <a:pt x="11456" y="3658"/>
                      <a:pt x="11922" y="3850"/>
                      <a:pt x="12266" y="4194"/>
                    </a:cubicBezTo>
                    <a:cubicBezTo>
                      <a:pt x="12608" y="4536"/>
                      <a:pt x="12802" y="5002"/>
                      <a:pt x="12802" y="5488"/>
                    </a:cubicBezTo>
                    <a:lnTo>
                      <a:pt x="12802" y="10973"/>
                    </a:lnTo>
                    <a:cubicBezTo>
                      <a:pt x="12802" y="11458"/>
                      <a:pt x="12609" y="11923"/>
                      <a:pt x="12266" y="12267"/>
                    </a:cubicBezTo>
                    <a:cubicBezTo>
                      <a:pt x="11922" y="12608"/>
                      <a:pt x="11456" y="12800"/>
                      <a:pt x="10972" y="12800"/>
                    </a:cubicBezTo>
                    <a:close/>
                    <a:moveTo>
                      <a:pt x="6400" y="1828"/>
                    </a:moveTo>
                    <a:cubicBezTo>
                      <a:pt x="5605" y="1828"/>
                      <a:pt x="4936" y="2594"/>
                      <a:pt x="4683" y="3656"/>
                    </a:cubicBezTo>
                    <a:lnTo>
                      <a:pt x="8117" y="3656"/>
                    </a:lnTo>
                    <a:cubicBezTo>
                      <a:pt x="7864" y="2594"/>
                      <a:pt x="7195" y="1828"/>
                      <a:pt x="6400" y="1828"/>
                    </a:cubicBezTo>
                    <a:close/>
                    <a:moveTo>
                      <a:pt x="6400" y="1828"/>
                    </a:moveTo>
                    <a:close/>
                  </a:path>
                </a:pathLst>
              </a:custGeom>
              <a:noFill/>
              <a:ln w="15875" cap="rnd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UA"/>
              </a:p>
            </p:txBody>
          </p:sp>
          <p:sp>
            <p:nvSpPr>
              <p:cNvPr id="499" name="Freeform 20">
                <a:extLst>
                  <a:ext uri="{FF2B5EF4-FFF2-40B4-BE49-F238E27FC236}">
                    <a16:creationId xmlns:a16="http://schemas.microsoft.com/office/drawing/2014/main" id="{2FDC4A9F-2E3C-59AB-DDFA-065FBFEFBC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4452939" y="3061786"/>
                <a:ext cx="280987" cy="234366"/>
              </a:xfrm>
              <a:custGeom>
                <a:avLst/>
                <a:gdLst>
                  <a:gd name="connsiteX0" fmla="*/ 28404 w 606599"/>
                  <a:gd name="connsiteY0" fmla="*/ 220235 h 505954"/>
                  <a:gd name="connsiteX1" fmla="*/ 578196 w 606599"/>
                  <a:gd name="connsiteY1" fmla="*/ 220235 h 505954"/>
                  <a:gd name="connsiteX2" fmla="*/ 599672 w 606599"/>
                  <a:gd name="connsiteY2" fmla="*/ 230044 h 505954"/>
                  <a:gd name="connsiteX3" fmla="*/ 606316 w 606599"/>
                  <a:gd name="connsiteY3" fmla="*/ 252644 h 505954"/>
                  <a:gd name="connsiteX4" fmla="*/ 573092 w 606599"/>
                  <a:gd name="connsiteY4" fmla="*/ 481719 h 505954"/>
                  <a:gd name="connsiteX5" fmla="*/ 544972 w 606599"/>
                  <a:gd name="connsiteY5" fmla="*/ 505954 h 505954"/>
                  <a:gd name="connsiteX6" fmla="*/ 61628 w 606599"/>
                  <a:gd name="connsiteY6" fmla="*/ 505954 h 505954"/>
                  <a:gd name="connsiteX7" fmla="*/ 33508 w 606599"/>
                  <a:gd name="connsiteY7" fmla="*/ 481719 h 505954"/>
                  <a:gd name="connsiteX8" fmla="*/ 284 w 606599"/>
                  <a:gd name="connsiteY8" fmla="*/ 252644 h 505954"/>
                  <a:gd name="connsiteX9" fmla="*/ 6929 w 606599"/>
                  <a:gd name="connsiteY9" fmla="*/ 230044 h 505954"/>
                  <a:gd name="connsiteX10" fmla="*/ 28404 w 606599"/>
                  <a:gd name="connsiteY10" fmla="*/ 220235 h 505954"/>
                  <a:gd name="connsiteX11" fmla="*/ 112249 w 606599"/>
                  <a:gd name="connsiteY11" fmla="*/ 67743 h 505954"/>
                  <a:gd name="connsiteX12" fmla="*/ 116102 w 606599"/>
                  <a:gd name="connsiteY12" fmla="*/ 68512 h 505954"/>
                  <a:gd name="connsiteX13" fmla="*/ 310367 w 606599"/>
                  <a:gd name="connsiteY13" fmla="*/ 151676 h 505954"/>
                  <a:gd name="connsiteX14" fmla="*/ 315568 w 606599"/>
                  <a:gd name="connsiteY14" fmla="*/ 156963 h 505954"/>
                  <a:gd name="connsiteX15" fmla="*/ 315472 w 606599"/>
                  <a:gd name="connsiteY15" fmla="*/ 164463 h 505954"/>
                  <a:gd name="connsiteX16" fmla="*/ 309211 w 606599"/>
                  <a:gd name="connsiteY16" fmla="*/ 178884 h 505954"/>
                  <a:gd name="connsiteX17" fmla="*/ 58121 w 606599"/>
                  <a:gd name="connsiteY17" fmla="*/ 178884 h 505954"/>
                  <a:gd name="connsiteX18" fmla="*/ 103292 w 606599"/>
                  <a:gd name="connsiteY18" fmla="*/ 73608 h 505954"/>
                  <a:gd name="connsiteX19" fmla="*/ 112249 w 606599"/>
                  <a:gd name="connsiteY19" fmla="*/ 67743 h 505954"/>
                  <a:gd name="connsiteX20" fmla="*/ 496166 w 606599"/>
                  <a:gd name="connsiteY20" fmla="*/ 48408 h 505954"/>
                  <a:gd name="connsiteX21" fmla="*/ 505123 w 606599"/>
                  <a:gd name="connsiteY21" fmla="*/ 54369 h 505954"/>
                  <a:gd name="connsiteX22" fmla="*/ 557229 w 606599"/>
                  <a:gd name="connsiteY22" fmla="*/ 178883 h 505954"/>
                  <a:gd name="connsiteX23" fmla="*/ 489424 w 606599"/>
                  <a:gd name="connsiteY23" fmla="*/ 178883 h 505954"/>
                  <a:gd name="connsiteX24" fmla="*/ 493566 w 606599"/>
                  <a:gd name="connsiteY24" fmla="*/ 155615 h 505954"/>
                  <a:gd name="connsiteX25" fmla="*/ 478252 w 606599"/>
                  <a:gd name="connsiteY25" fmla="*/ 128501 h 505954"/>
                  <a:gd name="connsiteX26" fmla="*/ 416804 w 606599"/>
                  <a:gd name="connsiteY26" fmla="*/ 80618 h 505954"/>
                  <a:gd name="connsiteX27" fmla="*/ 492410 w 606599"/>
                  <a:gd name="connsiteY27" fmla="*/ 49177 h 505954"/>
                  <a:gd name="connsiteX28" fmla="*/ 496166 w 606599"/>
                  <a:gd name="connsiteY28" fmla="*/ 48408 h 505954"/>
                  <a:gd name="connsiteX29" fmla="*/ 286487 w 606599"/>
                  <a:gd name="connsiteY29" fmla="*/ 20958 h 505954"/>
                  <a:gd name="connsiteX30" fmla="*/ 292460 w 606599"/>
                  <a:gd name="connsiteY30" fmla="*/ 22978 h 505954"/>
                  <a:gd name="connsiteX31" fmla="*/ 459005 w 606599"/>
                  <a:gd name="connsiteY31" fmla="*/ 152819 h 505954"/>
                  <a:gd name="connsiteX32" fmla="*/ 462665 w 606599"/>
                  <a:gd name="connsiteY32" fmla="*/ 159359 h 505954"/>
                  <a:gd name="connsiteX33" fmla="*/ 460739 w 606599"/>
                  <a:gd name="connsiteY33" fmla="*/ 166572 h 505954"/>
                  <a:gd name="connsiteX34" fmla="*/ 451010 w 606599"/>
                  <a:gd name="connsiteY34" fmla="*/ 178883 h 505954"/>
                  <a:gd name="connsiteX35" fmla="*/ 343030 w 606599"/>
                  <a:gd name="connsiteY35" fmla="*/ 178883 h 505954"/>
                  <a:gd name="connsiteX36" fmla="*/ 343993 w 606599"/>
                  <a:gd name="connsiteY36" fmla="*/ 176671 h 505954"/>
                  <a:gd name="connsiteX37" fmla="*/ 344475 w 606599"/>
                  <a:gd name="connsiteY37" fmla="*/ 145509 h 505954"/>
                  <a:gd name="connsiteX38" fmla="*/ 322513 w 606599"/>
                  <a:gd name="connsiteY38" fmla="*/ 123100 h 505954"/>
                  <a:gd name="connsiteX39" fmla="*/ 232064 w 606599"/>
                  <a:gd name="connsiteY39" fmla="*/ 84340 h 505954"/>
                  <a:gd name="connsiteX40" fmla="*/ 278781 w 606599"/>
                  <a:gd name="connsiteY40" fmla="*/ 24709 h 505954"/>
                  <a:gd name="connsiteX41" fmla="*/ 286487 w 606599"/>
                  <a:gd name="connsiteY41" fmla="*/ 20958 h 505954"/>
                  <a:gd name="connsiteX42" fmla="*/ 313356 w 606599"/>
                  <a:gd name="connsiteY42" fmla="*/ 0 h 505954"/>
                  <a:gd name="connsiteX43" fmla="*/ 552129 w 606599"/>
                  <a:gd name="connsiteY43" fmla="*/ 0 h 505954"/>
                  <a:gd name="connsiteX44" fmla="*/ 580446 w 606599"/>
                  <a:gd name="connsiteY44" fmla="*/ 28280 h 505954"/>
                  <a:gd name="connsiteX45" fmla="*/ 580446 w 606599"/>
                  <a:gd name="connsiteY45" fmla="*/ 153903 h 505954"/>
                  <a:gd name="connsiteX46" fmla="*/ 533828 w 606599"/>
                  <a:gd name="connsiteY46" fmla="*/ 42420 h 505954"/>
                  <a:gd name="connsiteX47" fmla="*/ 496168 w 606599"/>
                  <a:gd name="connsiteY47" fmla="*/ 17314 h 505954"/>
                  <a:gd name="connsiteX48" fmla="*/ 480372 w 606599"/>
                  <a:gd name="connsiteY48" fmla="*/ 20488 h 505954"/>
                  <a:gd name="connsiteX49" fmla="*/ 388677 w 606599"/>
                  <a:gd name="connsiteY49" fmla="*/ 58676 h 505954"/>
                  <a:gd name="connsiteX50" fmla="*/ 54492 w 606599"/>
                  <a:gd name="connsiteY50" fmla="*/ 0 h 505954"/>
                  <a:gd name="connsiteX51" fmla="*/ 259796 w 606599"/>
                  <a:gd name="connsiteY51" fmla="*/ 0 h 505954"/>
                  <a:gd name="connsiteX52" fmla="*/ 254307 w 606599"/>
                  <a:gd name="connsiteY52" fmla="*/ 5579 h 505954"/>
                  <a:gd name="connsiteX53" fmla="*/ 202596 w 606599"/>
                  <a:gd name="connsiteY53" fmla="*/ 71763 h 505954"/>
                  <a:gd name="connsiteX54" fmla="*/ 128351 w 606599"/>
                  <a:gd name="connsiteY54" fmla="*/ 40018 h 505954"/>
                  <a:gd name="connsiteX55" fmla="*/ 112270 w 606599"/>
                  <a:gd name="connsiteY55" fmla="*/ 36651 h 505954"/>
                  <a:gd name="connsiteX56" fmla="*/ 74810 w 606599"/>
                  <a:gd name="connsiteY56" fmla="*/ 61470 h 505954"/>
                  <a:gd name="connsiteX57" fmla="*/ 26084 w 606599"/>
                  <a:gd name="connsiteY57" fmla="*/ 174791 h 505954"/>
                  <a:gd name="connsiteX58" fmla="*/ 26084 w 606599"/>
                  <a:gd name="connsiteY58" fmla="*/ 28282 h 505954"/>
                  <a:gd name="connsiteX59" fmla="*/ 54492 w 606599"/>
                  <a:gd name="connsiteY59" fmla="*/ 0 h 50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606599" h="505954">
                    <a:moveTo>
                      <a:pt x="28404" y="220235"/>
                    </a:moveTo>
                    <a:lnTo>
                      <a:pt x="578196" y="220235"/>
                    </a:lnTo>
                    <a:cubicBezTo>
                      <a:pt x="586478" y="220235"/>
                      <a:pt x="594279" y="223793"/>
                      <a:pt x="599672" y="230044"/>
                    </a:cubicBezTo>
                    <a:cubicBezTo>
                      <a:pt x="605064" y="236295"/>
                      <a:pt x="607472" y="244566"/>
                      <a:pt x="606316" y="252644"/>
                    </a:cubicBezTo>
                    <a:lnTo>
                      <a:pt x="573092" y="481719"/>
                    </a:lnTo>
                    <a:cubicBezTo>
                      <a:pt x="571070" y="495664"/>
                      <a:pt x="559032" y="505954"/>
                      <a:pt x="544972" y="505954"/>
                    </a:cubicBezTo>
                    <a:lnTo>
                      <a:pt x="61628" y="505954"/>
                    </a:lnTo>
                    <a:cubicBezTo>
                      <a:pt x="47472" y="505954"/>
                      <a:pt x="35530" y="495664"/>
                      <a:pt x="33508" y="481719"/>
                    </a:cubicBezTo>
                    <a:lnTo>
                      <a:pt x="284" y="252644"/>
                    </a:lnTo>
                    <a:cubicBezTo>
                      <a:pt x="-872" y="244566"/>
                      <a:pt x="1536" y="236295"/>
                      <a:pt x="6929" y="230044"/>
                    </a:cubicBezTo>
                    <a:cubicBezTo>
                      <a:pt x="12322" y="223793"/>
                      <a:pt x="20122" y="220235"/>
                      <a:pt x="28404" y="220235"/>
                    </a:cubicBezTo>
                    <a:close/>
                    <a:moveTo>
                      <a:pt x="112249" y="67743"/>
                    </a:moveTo>
                    <a:cubicBezTo>
                      <a:pt x="113598" y="67743"/>
                      <a:pt x="114850" y="68031"/>
                      <a:pt x="116102" y="68512"/>
                    </a:cubicBezTo>
                    <a:lnTo>
                      <a:pt x="310367" y="151676"/>
                    </a:lnTo>
                    <a:cubicBezTo>
                      <a:pt x="312678" y="152637"/>
                      <a:pt x="314605" y="154560"/>
                      <a:pt x="315568" y="156963"/>
                    </a:cubicBezTo>
                    <a:cubicBezTo>
                      <a:pt x="316531" y="159367"/>
                      <a:pt x="316435" y="162059"/>
                      <a:pt x="315472" y="164463"/>
                    </a:cubicBezTo>
                    <a:lnTo>
                      <a:pt x="309211" y="178884"/>
                    </a:lnTo>
                    <a:lnTo>
                      <a:pt x="58121" y="178884"/>
                    </a:lnTo>
                    <a:lnTo>
                      <a:pt x="103292" y="73608"/>
                    </a:lnTo>
                    <a:cubicBezTo>
                      <a:pt x="104930" y="69954"/>
                      <a:pt x="108493" y="67743"/>
                      <a:pt x="112249" y="67743"/>
                    </a:cubicBezTo>
                    <a:close/>
                    <a:moveTo>
                      <a:pt x="496166" y="48408"/>
                    </a:moveTo>
                    <a:cubicBezTo>
                      <a:pt x="499923" y="48408"/>
                      <a:pt x="503582" y="50619"/>
                      <a:pt x="505123" y="54369"/>
                    </a:cubicBezTo>
                    <a:lnTo>
                      <a:pt x="557229" y="178883"/>
                    </a:lnTo>
                    <a:lnTo>
                      <a:pt x="489424" y="178883"/>
                    </a:lnTo>
                    <a:cubicBezTo>
                      <a:pt x="492988" y="171768"/>
                      <a:pt x="494529" y="163595"/>
                      <a:pt x="493566" y="155615"/>
                    </a:cubicBezTo>
                    <a:cubicBezTo>
                      <a:pt x="492217" y="144846"/>
                      <a:pt x="486824" y="135231"/>
                      <a:pt x="478252" y="128501"/>
                    </a:cubicBezTo>
                    <a:lnTo>
                      <a:pt x="416804" y="80618"/>
                    </a:lnTo>
                    <a:lnTo>
                      <a:pt x="492410" y="49177"/>
                    </a:lnTo>
                    <a:cubicBezTo>
                      <a:pt x="493566" y="48600"/>
                      <a:pt x="494914" y="48408"/>
                      <a:pt x="496166" y="48408"/>
                    </a:cubicBezTo>
                    <a:close/>
                    <a:moveTo>
                      <a:pt x="286487" y="20958"/>
                    </a:moveTo>
                    <a:cubicBezTo>
                      <a:pt x="288510" y="20958"/>
                      <a:pt x="290629" y="21631"/>
                      <a:pt x="292460" y="22978"/>
                    </a:cubicBezTo>
                    <a:lnTo>
                      <a:pt x="459005" y="152819"/>
                    </a:lnTo>
                    <a:cubicBezTo>
                      <a:pt x="461028" y="154454"/>
                      <a:pt x="462376" y="156762"/>
                      <a:pt x="462665" y="159359"/>
                    </a:cubicBezTo>
                    <a:cubicBezTo>
                      <a:pt x="462954" y="161956"/>
                      <a:pt x="462280" y="164456"/>
                      <a:pt x="460739" y="166572"/>
                    </a:cubicBezTo>
                    <a:lnTo>
                      <a:pt x="451010" y="178883"/>
                    </a:lnTo>
                    <a:lnTo>
                      <a:pt x="343030" y="178883"/>
                    </a:lnTo>
                    <a:lnTo>
                      <a:pt x="343993" y="176671"/>
                    </a:lnTo>
                    <a:cubicBezTo>
                      <a:pt x="348328" y="166668"/>
                      <a:pt x="348424" y="155608"/>
                      <a:pt x="344475" y="145509"/>
                    </a:cubicBezTo>
                    <a:cubicBezTo>
                      <a:pt x="340429" y="135410"/>
                      <a:pt x="332434" y="127331"/>
                      <a:pt x="322513" y="123100"/>
                    </a:cubicBezTo>
                    <a:lnTo>
                      <a:pt x="232064" y="84340"/>
                    </a:lnTo>
                    <a:lnTo>
                      <a:pt x="278781" y="24709"/>
                    </a:lnTo>
                    <a:cubicBezTo>
                      <a:pt x="280708" y="22208"/>
                      <a:pt x="283598" y="20958"/>
                      <a:pt x="286487" y="20958"/>
                    </a:cubicBezTo>
                    <a:close/>
                    <a:moveTo>
                      <a:pt x="313356" y="0"/>
                    </a:moveTo>
                    <a:lnTo>
                      <a:pt x="552129" y="0"/>
                    </a:lnTo>
                    <a:cubicBezTo>
                      <a:pt x="567732" y="0"/>
                      <a:pt x="580446" y="12601"/>
                      <a:pt x="580446" y="28280"/>
                    </a:cubicBezTo>
                    <a:lnTo>
                      <a:pt x="580446" y="153903"/>
                    </a:lnTo>
                    <a:lnTo>
                      <a:pt x="533828" y="42420"/>
                    </a:lnTo>
                    <a:cubicBezTo>
                      <a:pt x="527471" y="27125"/>
                      <a:pt x="512638" y="17314"/>
                      <a:pt x="496168" y="17314"/>
                    </a:cubicBezTo>
                    <a:cubicBezTo>
                      <a:pt x="490678" y="17314"/>
                      <a:pt x="485380" y="18372"/>
                      <a:pt x="480372" y="20488"/>
                    </a:cubicBezTo>
                    <a:lnTo>
                      <a:pt x="388677" y="58676"/>
                    </a:lnTo>
                    <a:close/>
                    <a:moveTo>
                      <a:pt x="54492" y="0"/>
                    </a:moveTo>
                    <a:lnTo>
                      <a:pt x="259796" y="0"/>
                    </a:lnTo>
                    <a:cubicBezTo>
                      <a:pt x="257870" y="1635"/>
                      <a:pt x="255944" y="3463"/>
                      <a:pt x="254307" y="5579"/>
                    </a:cubicBezTo>
                    <a:lnTo>
                      <a:pt x="202596" y="71763"/>
                    </a:lnTo>
                    <a:lnTo>
                      <a:pt x="128351" y="40018"/>
                    </a:lnTo>
                    <a:cubicBezTo>
                      <a:pt x="123247" y="37806"/>
                      <a:pt x="117855" y="36651"/>
                      <a:pt x="112270" y="36651"/>
                    </a:cubicBezTo>
                    <a:cubicBezTo>
                      <a:pt x="95899" y="36651"/>
                      <a:pt x="81166" y="46367"/>
                      <a:pt x="74810" y="61470"/>
                    </a:cubicBezTo>
                    <a:lnTo>
                      <a:pt x="26084" y="174791"/>
                    </a:lnTo>
                    <a:lnTo>
                      <a:pt x="26084" y="28282"/>
                    </a:lnTo>
                    <a:cubicBezTo>
                      <a:pt x="26084" y="12602"/>
                      <a:pt x="38795" y="0"/>
                      <a:pt x="54492" y="0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UA"/>
              </a:p>
            </p:txBody>
          </p:sp>
          <p:sp>
            <p:nvSpPr>
              <p:cNvPr id="500" name="Freeform 21">
                <a:extLst>
                  <a:ext uri="{FF2B5EF4-FFF2-40B4-BE49-F238E27FC236}">
                    <a16:creationId xmlns:a16="http://schemas.microsoft.com/office/drawing/2014/main" id="{B3BF1E3B-46D4-30F9-0838-2480366C71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5770563" y="4862401"/>
                <a:ext cx="277814" cy="179610"/>
              </a:xfrm>
              <a:custGeom>
                <a:avLst/>
                <a:gdLst>
                  <a:gd name="T0" fmla="*/ 6113 w 6113"/>
                  <a:gd name="T1" fmla="*/ 1719 h 3958"/>
                  <a:gd name="T2" fmla="*/ 4703 w 6113"/>
                  <a:gd name="T3" fmla="*/ 61 h 3958"/>
                  <a:gd name="T4" fmla="*/ 3827 w 6113"/>
                  <a:gd name="T5" fmla="*/ 0 h 3958"/>
                  <a:gd name="T6" fmla="*/ 233 w 6113"/>
                  <a:gd name="T7" fmla="*/ 269 h 3958"/>
                  <a:gd name="T8" fmla="*/ 50 w 6113"/>
                  <a:gd name="T9" fmla="*/ 477 h 3958"/>
                  <a:gd name="T10" fmla="*/ 50 w 6113"/>
                  <a:gd name="T11" fmla="*/ 1719 h 3958"/>
                  <a:gd name="T12" fmla="*/ 259 w 6113"/>
                  <a:gd name="T13" fmla="*/ 1928 h 3958"/>
                  <a:gd name="T14" fmla="*/ 3113 w 6113"/>
                  <a:gd name="T15" fmla="*/ 1928 h 3958"/>
                  <a:gd name="T16" fmla="*/ 3081 w 6113"/>
                  <a:gd name="T17" fmla="*/ 2228 h 3958"/>
                  <a:gd name="T18" fmla="*/ 3083 w 6113"/>
                  <a:gd name="T19" fmla="*/ 2287 h 3958"/>
                  <a:gd name="T20" fmla="*/ 524 w 6113"/>
                  <a:gd name="T21" fmla="*/ 2287 h 3958"/>
                  <a:gd name="T22" fmla="*/ 524 w 6113"/>
                  <a:gd name="T23" fmla="*/ 2741 h 3958"/>
                  <a:gd name="T24" fmla="*/ 3172 w 6113"/>
                  <a:gd name="T25" fmla="*/ 2741 h 3958"/>
                  <a:gd name="T26" fmla="*/ 3263 w 6113"/>
                  <a:gd name="T27" fmla="*/ 2943 h 3958"/>
                  <a:gd name="T28" fmla="*/ 0 w 6113"/>
                  <a:gd name="T29" fmla="*/ 2943 h 3958"/>
                  <a:gd name="T30" fmla="*/ 0 w 6113"/>
                  <a:gd name="T31" fmla="*/ 3950 h 3958"/>
                  <a:gd name="T32" fmla="*/ 4837 w 6113"/>
                  <a:gd name="T33" fmla="*/ 3950 h 3958"/>
                  <a:gd name="T34" fmla="*/ 6078 w 6113"/>
                  <a:gd name="T35" fmla="*/ 3948 h 3958"/>
                  <a:gd name="T36" fmla="*/ 6083 w 6113"/>
                  <a:gd name="T37" fmla="*/ 2228 h 3958"/>
                  <a:gd name="T38" fmla="*/ 6072 w 6113"/>
                  <a:gd name="T39" fmla="*/ 2058 h 3958"/>
                  <a:gd name="T40" fmla="*/ 6113 w 6113"/>
                  <a:gd name="T41" fmla="*/ 1719 h 3958"/>
                  <a:gd name="T42" fmla="*/ 4608 w 6113"/>
                  <a:gd name="T43" fmla="*/ 1114 h 3958"/>
                  <a:gd name="T44" fmla="*/ 5080 w 6113"/>
                  <a:gd name="T45" fmla="*/ 1585 h 3958"/>
                  <a:gd name="T46" fmla="*/ 4608 w 6113"/>
                  <a:gd name="T47" fmla="*/ 2057 h 3958"/>
                  <a:gd name="T48" fmla="*/ 4137 w 6113"/>
                  <a:gd name="T49" fmla="*/ 1585 h 3958"/>
                  <a:gd name="T50" fmla="*/ 4608 w 6113"/>
                  <a:gd name="T51" fmla="*/ 1114 h 3958"/>
                  <a:gd name="T52" fmla="*/ 3180 w 6113"/>
                  <a:gd name="T53" fmla="*/ 1928 h 3958"/>
                  <a:gd name="T54" fmla="*/ 3226 w 6113"/>
                  <a:gd name="T55" fmla="*/ 1928 h 3958"/>
                  <a:gd name="T56" fmla="*/ 3268 w 6113"/>
                  <a:gd name="T57" fmla="*/ 2117 h 3958"/>
                  <a:gd name="T58" fmla="*/ 3180 w 6113"/>
                  <a:gd name="T59" fmla="*/ 1928 h 3958"/>
                  <a:gd name="T60" fmla="*/ 4308 w 6113"/>
                  <a:gd name="T61" fmla="*/ 1585 h 3958"/>
                  <a:gd name="T62" fmla="*/ 4597 w 6113"/>
                  <a:gd name="T63" fmla="*/ 1296 h 3958"/>
                  <a:gd name="T64" fmla="*/ 4887 w 6113"/>
                  <a:gd name="T65" fmla="*/ 1585 h 3958"/>
                  <a:gd name="T66" fmla="*/ 4597 w 6113"/>
                  <a:gd name="T67" fmla="*/ 1874 h 3958"/>
                  <a:gd name="T68" fmla="*/ 4308 w 6113"/>
                  <a:gd name="T69" fmla="*/ 1585 h 3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113" h="3958">
                    <a:moveTo>
                      <a:pt x="6113" y="1719"/>
                    </a:moveTo>
                    <a:cubicBezTo>
                      <a:pt x="6113" y="1077"/>
                      <a:pt x="5953" y="309"/>
                      <a:pt x="4703" y="61"/>
                    </a:cubicBezTo>
                    <a:cubicBezTo>
                      <a:pt x="4499" y="20"/>
                      <a:pt x="4213" y="0"/>
                      <a:pt x="3827" y="0"/>
                    </a:cubicBezTo>
                    <a:cubicBezTo>
                      <a:pt x="2441" y="0"/>
                      <a:pt x="323" y="258"/>
                      <a:pt x="233" y="269"/>
                    </a:cubicBezTo>
                    <a:cubicBezTo>
                      <a:pt x="129" y="282"/>
                      <a:pt x="50" y="371"/>
                      <a:pt x="50" y="477"/>
                    </a:cubicBezTo>
                    <a:lnTo>
                      <a:pt x="50" y="1719"/>
                    </a:lnTo>
                    <a:cubicBezTo>
                      <a:pt x="50" y="1834"/>
                      <a:pt x="143" y="1928"/>
                      <a:pt x="259" y="1928"/>
                    </a:cubicBezTo>
                    <a:lnTo>
                      <a:pt x="3113" y="1928"/>
                    </a:lnTo>
                    <a:cubicBezTo>
                      <a:pt x="3093" y="2025"/>
                      <a:pt x="3081" y="2125"/>
                      <a:pt x="3081" y="2228"/>
                    </a:cubicBezTo>
                    <a:cubicBezTo>
                      <a:pt x="3081" y="2248"/>
                      <a:pt x="3083" y="2267"/>
                      <a:pt x="3083" y="2287"/>
                    </a:cubicBezTo>
                    <a:lnTo>
                      <a:pt x="524" y="2287"/>
                    </a:lnTo>
                    <a:lnTo>
                      <a:pt x="524" y="2741"/>
                    </a:lnTo>
                    <a:lnTo>
                      <a:pt x="3172" y="2741"/>
                    </a:lnTo>
                    <a:cubicBezTo>
                      <a:pt x="3198" y="2811"/>
                      <a:pt x="3228" y="2879"/>
                      <a:pt x="3263" y="2943"/>
                    </a:cubicBezTo>
                    <a:lnTo>
                      <a:pt x="0" y="2943"/>
                    </a:lnTo>
                    <a:lnTo>
                      <a:pt x="0" y="3950"/>
                    </a:lnTo>
                    <a:lnTo>
                      <a:pt x="4837" y="3950"/>
                    </a:lnTo>
                    <a:cubicBezTo>
                      <a:pt x="4898" y="3958"/>
                      <a:pt x="6015" y="3948"/>
                      <a:pt x="6078" y="3948"/>
                    </a:cubicBezTo>
                    <a:lnTo>
                      <a:pt x="6083" y="2228"/>
                    </a:lnTo>
                    <a:cubicBezTo>
                      <a:pt x="6083" y="2170"/>
                      <a:pt x="6078" y="2113"/>
                      <a:pt x="6072" y="2058"/>
                    </a:cubicBezTo>
                    <a:cubicBezTo>
                      <a:pt x="6098" y="1948"/>
                      <a:pt x="6113" y="1835"/>
                      <a:pt x="6113" y="1719"/>
                    </a:cubicBezTo>
                    <a:close/>
                    <a:moveTo>
                      <a:pt x="4608" y="1114"/>
                    </a:moveTo>
                    <a:cubicBezTo>
                      <a:pt x="4869" y="1114"/>
                      <a:pt x="5080" y="1325"/>
                      <a:pt x="5080" y="1585"/>
                    </a:cubicBezTo>
                    <a:cubicBezTo>
                      <a:pt x="5080" y="1846"/>
                      <a:pt x="4869" y="2057"/>
                      <a:pt x="4608" y="2057"/>
                    </a:cubicBezTo>
                    <a:cubicBezTo>
                      <a:pt x="4348" y="2057"/>
                      <a:pt x="4137" y="1846"/>
                      <a:pt x="4137" y="1585"/>
                    </a:cubicBezTo>
                    <a:cubicBezTo>
                      <a:pt x="4137" y="1325"/>
                      <a:pt x="4348" y="1114"/>
                      <a:pt x="4608" y="1114"/>
                    </a:cubicBezTo>
                    <a:close/>
                    <a:moveTo>
                      <a:pt x="3180" y="1928"/>
                    </a:moveTo>
                    <a:lnTo>
                      <a:pt x="3226" y="1928"/>
                    </a:lnTo>
                    <a:cubicBezTo>
                      <a:pt x="3235" y="1993"/>
                      <a:pt x="3250" y="2055"/>
                      <a:pt x="3268" y="2117"/>
                    </a:cubicBezTo>
                    <a:cubicBezTo>
                      <a:pt x="3235" y="2056"/>
                      <a:pt x="3205" y="1993"/>
                      <a:pt x="3180" y="1928"/>
                    </a:cubicBezTo>
                    <a:close/>
                    <a:moveTo>
                      <a:pt x="4308" y="1585"/>
                    </a:moveTo>
                    <a:cubicBezTo>
                      <a:pt x="4308" y="1425"/>
                      <a:pt x="4437" y="1296"/>
                      <a:pt x="4597" y="1296"/>
                    </a:cubicBezTo>
                    <a:cubicBezTo>
                      <a:pt x="4757" y="1296"/>
                      <a:pt x="4887" y="1425"/>
                      <a:pt x="4887" y="1585"/>
                    </a:cubicBezTo>
                    <a:cubicBezTo>
                      <a:pt x="4887" y="1745"/>
                      <a:pt x="4757" y="1874"/>
                      <a:pt x="4597" y="1874"/>
                    </a:cubicBezTo>
                    <a:cubicBezTo>
                      <a:pt x="4437" y="1874"/>
                      <a:pt x="4308" y="1745"/>
                      <a:pt x="4308" y="1585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UA"/>
              </a:p>
            </p:txBody>
          </p:sp>
          <p:sp>
            <p:nvSpPr>
              <p:cNvPr id="501" name="Freeform 22">
                <a:extLst>
                  <a:ext uri="{FF2B5EF4-FFF2-40B4-BE49-F238E27FC236}">
                    <a16:creationId xmlns:a16="http://schemas.microsoft.com/office/drawing/2014/main" id="{766B70F4-6E16-CB59-D395-A304EF9FEE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6954838" y="4551568"/>
                <a:ext cx="288925" cy="288512"/>
              </a:xfrm>
              <a:custGeom>
                <a:avLst/>
                <a:gdLst>
                  <a:gd name="connsiteX0" fmla="*/ 157543 w 585719"/>
                  <a:gd name="connsiteY0" fmla="*/ 374189 h 584884"/>
                  <a:gd name="connsiteX1" fmla="*/ 183446 w 585719"/>
                  <a:gd name="connsiteY1" fmla="*/ 401650 h 584884"/>
                  <a:gd name="connsiteX2" fmla="*/ 211040 w 585719"/>
                  <a:gd name="connsiteY2" fmla="*/ 427601 h 584884"/>
                  <a:gd name="connsiteX3" fmla="*/ 22242 w 585719"/>
                  <a:gd name="connsiteY3" fmla="*/ 581792 h 584884"/>
                  <a:gd name="connsiteX4" fmla="*/ 3104 w 585719"/>
                  <a:gd name="connsiteY4" fmla="*/ 579837 h 584884"/>
                  <a:gd name="connsiteX5" fmla="*/ 3104 w 585719"/>
                  <a:gd name="connsiteY5" fmla="*/ 562685 h 584884"/>
                  <a:gd name="connsiteX6" fmla="*/ 409441 w 585719"/>
                  <a:gd name="connsiteY6" fmla="*/ 33 h 584884"/>
                  <a:gd name="connsiteX7" fmla="*/ 520584 w 585719"/>
                  <a:gd name="connsiteY7" fmla="*/ 65083 h 584884"/>
                  <a:gd name="connsiteX8" fmla="*/ 578532 w 585719"/>
                  <a:gd name="connsiteY8" fmla="*/ 198123 h 584884"/>
                  <a:gd name="connsiteX9" fmla="*/ 354306 w 585719"/>
                  <a:gd name="connsiteY9" fmla="*/ 362623 h 584884"/>
                  <a:gd name="connsiteX10" fmla="*/ 388577 w 585719"/>
                  <a:gd name="connsiteY10" fmla="*/ 468824 h 584884"/>
                  <a:gd name="connsiteX11" fmla="*/ 370774 w 585719"/>
                  <a:gd name="connsiteY11" fmla="*/ 474956 h 584884"/>
                  <a:gd name="connsiteX12" fmla="*/ 211172 w 585719"/>
                  <a:gd name="connsiteY12" fmla="*/ 373999 h 584884"/>
                  <a:gd name="connsiteX13" fmla="*/ 116195 w 585719"/>
                  <a:gd name="connsiteY13" fmla="*/ 196879 h 584884"/>
                  <a:gd name="connsiteX14" fmla="*/ 133908 w 585719"/>
                  <a:gd name="connsiteY14" fmla="*/ 190746 h 584884"/>
                  <a:gd name="connsiteX15" fmla="*/ 222566 w 585719"/>
                  <a:gd name="connsiteY15" fmla="*/ 231094 h 584884"/>
                  <a:gd name="connsiteX16" fmla="*/ 387241 w 585719"/>
                  <a:gd name="connsiteY16" fmla="*/ 7139 h 584884"/>
                  <a:gd name="connsiteX17" fmla="*/ 409441 w 585719"/>
                  <a:gd name="connsiteY17" fmla="*/ 33 h 58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5719" h="584884">
                    <a:moveTo>
                      <a:pt x="157543" y="374189"/>
                    </a:moveTo>
                    <a:cubicBezTo>
                      <a:pt x="165732" y="383432"/>
                      <a:pt x="174455" y="392585"/>
                      <a:pt x="183446" y="401650"/>
                    </a:cubicBezTo>
                    <a:cubicBezTo>
                      <a:pt x="192169" y="410271"/>
                      <a:pt x="201427" y="418980"/>
                      <a:pt x="211040" y="427601"/>
                    </a:cubicBezTo>
                    <a:lnTo>
                      <a:pt x="22242" y="581792"/>
                    </a:lnTo>
                    <a:cubicBezTo>
                      <a:pt x="16456" y="586591"/>
                      <a:pt x="7821" y="585702"/>
                      <a:pt x="3104" y="579837"/>
                    </a:cubicBezTo>
                    <a:cubicBezTo>
                      <a:pt x="-1080" y="574771"/>
                      <a:pt x="-991" y="567573"/>
                      <a:pt x="3104" y="562685"/>
                    </a:cubicBezTo>
                    <a:close/>
                    <a:moveTo>
                      <a:pt x="409441" y="33"/>
                    </a:moveTo>
                    <a:cubicBezTo>
                      <a:pt x="437501" y="1046"/>
                      <a:pt x="480995" y="25491"/>
                      <a:pt x="520584" y="65083"/>
                    </a:cubicBezTo>
                    <a:cubicBezTo>
                      <a:pt x="573369" y="117783"/>
                      <a:pt x="599361" y="177416"/>
                      <a:pt x="578532" y="198123"/>
                    </a:cubicBezTo>
                    <a:cubicBezTo>
                      <a:pt x="577464" y="199189"/>
                      <a:pt x="428811" y="308056"/>
                      <a:pt x="354306" y="362623"/>
                    </a:cubicBezTo>
                    <a:cubicBezTo>
                      <a:pt x="389200" y="411502"/>
                      <a:pt x="404065" y="453360"/>
                      <a:pt x="388577" y="468824"/>
                    </a:cubicBezTo>
                    <a:cubicBezTo>
                      <a:pt x="384393" y="473001"/>
                      <a:pt x="378340" y="474956"/>
                      <a:pt x="370774" y="474956"/>
                    </a:cubicBezTo>
                    <a:cubicBezTo>
                      <a:pt x="336949" y="474956"/>
                      <a:pt x="272592" y="435320"/>
                      <a:pt x="211172" y="373999"/>
                    </a:cubicBezTo>
                    <a:cubicBezTo>
                      <a:pt x="135956" y="298902"/>
                      <a:pt x="93407" y="219541"/>
                      <a:pt x="116195" y="196879"/>
                    </a:cubicBezTo>
                    <a:cubicBezTo>
                      <a:pt x="120289" y="192702"/>
                      <a:pt x="126342" y="190746"/>
                      <a:pt x="133908" y="190746"/>
                    </a:cubicBezTo>
                    <a:cubicBezTo>
                      <a:pt x="154648" y="190746"/>
                      <a:pt x="186782" y="205588"/>
                      <a:pt x="222566" y="231094"/>
                    </a:cubicBezTo>
                    <a:cubicBezTo>
                      <a:pt x="277220" y="156709"/>
                      <a:pt x="386173" y="8205"/>
                      <a:pt x="387241" y="7139"/>
                    </a:cubicBezTo>
                    <a:cubicBezTo>
                      <a:pt x="392449" y="1962"/>
                      <a:pt x="400087" y="-304"/>
                      <a:pt x="409441" y="33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UA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无线控制器（AC）配置实施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项目验收与运维验证</a:t>
            </a:r>
            <a:endParaRPr 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zh-CN" altLang="en-US" dirty="0"/>
              <a:t>制定严格的验收标准与测试方法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57da892d-e0a4-4543-bd2f-46bd73a58ce1.source.4.zh-Hans.pptx">
            <a:extLst>
              <a:ext uri="{FF2B5EF4-FFF2-40B4-BE49-F238E27FC236}">
                <a16:creationId xmlns:a16="http://schemas.microsoft.com/office/drawing/2014/main" id="{8F03537C-E4F4-D01B-487E-DC61784B477E}"/>
              </a:ext>
            </a:extLst>
          </p:cNvPr>
          <p:cNvGrpSpPr/>
          <p:nvPr/>
        </p:nvGrpSpPr>
        <p:grpSpPr>
          <a:xfrm>
            <a:off x="660400" y="1130300"/>
            <a:ext cx="9823450" cy="3994149"/>
            <a:chOff x="660400" y="1130300"/>
            <a:chExt cx="9823450" cy="3994149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8DD31C1-C553-D6E0-7DE3-A84805E74E99}"/>
                </a:ext>
              </a:extLst>
            </p:cNvPr>
            <p:cNvCxnSpPr>
              <a:cxnSpLocks/>
            </p:cNvCxnSpPr>
            <p:nvPr/>
          </p:nvCxnSpPr>
          <p:spPr>
            <a:xfrm>
              <a:off x="2583543" y="2432050"/>
              <a:ext cx="841828" cy="0"/>
            </a:xfrm>
            <a:prstGeom prst="line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89A47269-CC2F-B5B1-AF86-BBAC08E49081}"/>
                </a:ext>
              </a:extLst>
            </p:cNvPr>
            <p:cNvCxnSpPr>
              <a:cxnSpLocks/>
            </p:cNvCxnSpPr>
            <p:nvPr/>
          </p:nvCxnSpPr>
          <p:spPr>
            <a:xfrm>
              <a:off x="2583543" y="3232150"/>
              <a:ext cx="841828" cy="0"/>
            </a:xfrm>
            <a:prstGeom prst="line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C7A8677D-2FFF-E68C-4787-EA6D170B8A78}"/>
                </a:ext>
              </a:extLst>
            </p:cNvPr>
            <p:cNvCxnSpPr>
              <a:cxnSpLocks/>
            </p:cNvCxnSpPr>
            <p:nvPr/>
          </p:nvCxnSpPr>
          <p:spPr>
            <a:xfrm>
              <a:off x="2583543" y="4032250"/>
              <a:ext cx="841828" cy="0"/>
            </a:xfrm>
            <a:prstGeom prst="line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6813A6D-6ABE-9590-A59E-5340A14626C9}"/>
                </a:ext>
              </a:extLst>
            </p:cNvPr>
            <p:cNvCxnSpPr>
              <a:cxnSpLocks/>
            </p:cNvCxnSpPr>
            <p:nvPr/>
          </p:nvCxnSpPr>
          <p:spPr>
            <a:xfrm>
              <a:off x="2583543" y="4832349"/>
              <a:ext cx="841828" cy="0"/>
            </a:xfrm>
            <a:prstGeom prst="line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" name="Title">
              <a:extLst>
                <a:ext uri="{FF2B5EF4-FFF2-40B4-BE49-F238E27FC236}">
                  <a16:creationId xmlns:a16="http://schemas.microsoft.com/office/drawing/2014/main" id="{FC60AACA-C814-510C-CE93-7E03DC05483D}"/>
                </a:ext>
              </a:extLst>
            </p:cNvPr>
            <p:cNvSpPr txBox="1"/>
            <p:nvPr/>
          </p:nvSpPr>
          <p:spPr>
            <a:xfrm>
              <a:off x="660400" y="1130300"/>
              <a:ext cx="33125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目录</a:t>
              </a:r>
              <a:endParaRPr lang="en-US" dirty="0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54973704-F6CF-FF84-8872-E3E71B0141F8}"/>
                </a:ext>
              </a:extLst>
            </p:cNvPr>
            <p:cNvGrpSpPr/>
            <p:nvPr/>
          </p:nvGrpSpPr>
          <p:grpSpPr>
            <a:xfrm>
              <a:off x="1708150" y="2139950"/>
              <a:ext cx="8775700" cy="584200"/>
              <a:chOff x="1708150" y="2139950"/>
              <a:chExt cx="8775700" cy="584200"/>
            </a:xfrm>
          </p:grpSpPr>
          <p:sp>
            <p:nvSpPr>
              <p:cNvPr id="12" name="Number1">
                <a:extLst>
                  <a:ext uri="{FF2B5EF4-FFF2-40B4-BE49-F238E27FC236}">
                    <a16:creationId xmlns:a16="http://schemas.microsoft.com/office/drawing/2014/main" id="{AF90A3E5-39CD-4864-94B2-3486A1B6E463}"/>
                  </a:ext>
                </a:extLst>
              </p:cNvPr>
              <p:cNvSpPr/>
              <p:nvPr/>
            </p:nvSpPr>
            <p:spPr>
              <a:xfrm>
                <a:off x="1708150" y="2139950"/>
                <a:ext cx="584200" cy="584200"/>
              </a:xfrm>
              <a:prstGeom prst="rect">
                <a:avLst/>
              </a:prstGeom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b="1" dirty="0">
                    <a:solidFill>
                      <a:srgbClr val="FFFFFF"/>
                    </a:solidFill>
                  </a:rPr>
                  <a:t>1</a:t>
                </a:r>
              </a:p>
            </p:txBody>
          </p:sp>
          <p:sp>
            <p:nvSpPr>
              <p:cNvPr id="13" name="Bullet1">
                <a:extLst>
                  <a:ext uri="{FF2B5EF4-FFF2-40B4-BE49-F238E27FC236}">
                    <a16:creationId xmlns:a16="http://schemas.microsoft.com/office/drawing/2014/main" id="{09C41385-8973-EA08-E3F4-E0A3EFC75BEA}"/>
                  </a:ext>
                </a:extLst>
              </p:cNvPr>
              <p:cNvSpPr/>
              <p:nvPr/>
            </p:nvSpPr>
            <p:spPr>
              <a:xfrm>
                <a:off x="3740150" y="2139950"/>
                <a:ext cx="6743700" cy="5842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rmAutofit/>
              </a:bodyPr>
              <a:lstStyle/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项目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概述与设计目标</a:t>
                </a:r>
                <a:endParaRPr lang="en-US" dirty="0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D95B8C3-D065-666C-212E-3FB23C8CA167}"/>
                </a:ext>
              </a:extLst>
            </p:cNvPr>
            <p:cNvGrpSpPr/>
            <p:nvPr/>
          </p:nvGrpSpPr>
          <p:grpSpPr>
            <a:xfrm>
              <a:off x="1708150" y="2940050"/>
              <a:ext cx="8775700" cy="584200"/>
              <a:chOff x="1708150" y="2940050"/>
              <a:chExt cx="8775700" cy="584200"/>
            </a:xfrm>
          </p:grpSpPr>
          <p:sp>
            <p:nvSpPr>
              <p:cNvPr id="19" name="Number2">
                <a:extLst>
                  <a:ext uri="{FF2B5EF4-FFF2-40B4-BE49-F238E27FC236}">
                    <a16:creationId xmlns:a16="http://schemas.microsoft.com/office/drawing/2014/main" id="{E45F0789-F685-2ADD-8871-DFD53D5D8479}"/>
                  </a:ext>
                </a:extLst>
              </p:cNvPr>
              <p:cNvSpPr/>
              <p:nvPr/>
            </p:nvSpPr>
            <p:spPr>
              <a:xfrm>
                <a:off x="1708150" y="2940050"/>
                <a:ext cx="584200" cy="584200"/>
              </a:xfrm>
              <a:prstGeom prst="rect">
                <a:avLst/>
              </a:prstGeom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b="1" dirty="0">
                    <a:solidFill>
                      <a:srgbClr val="FFFFFF"/>
                    </a:solidFill>
                  </a:rPr>
                  <a:t>2</a:t>
                </a:r>
              </a:p>
            </p:txBody>
          </p:sp>
          <p:sp>
            <p:nvSpPr>
              <p:cNvPr id="20" name="Bullet2">
                <a:extLst>
                  <a:ext uri="{FF2B5EF4-FFF2-40B4-BE49-F238E27FC236}">
                    <a16:creationId xmlns:a16="http://schemas.microsoft.com/office/drawing/2014/main" id="{917FF23A-FE14-D21C-2A38-7EEF8ADEF08F}"/>
                  </a:ext>
                </a:extLst>
              </p:cNvPr>
              <p:cNvSpPr/>
              <p:nvPr/>
            </p:nvSpPr>
            <p:spPr>
              <a:xfrm>
                <a:off x="3740150" y="2940050"/>
                <a:ext cx="6743700" cy="5842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rmAutofit/>
              </a:bodyPr>
              <a:lstStyle/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网络规划设计与拓扑实现</a:t>
                </a:r>
                <a:endParaRPr lang="en-US" dirty="0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2EFE7CBB-52B2-03C6-52F6-254F12221CA8}"/>
                </a:ext>
              </a:extLst>
            </p:cNvPr>
            <p:cNvGrpSpPr/>
            <p:nvPr/>
          </p:nvGrpSpPr>
          <p:grpSpPr>
            <a:xfrm>
              <a:off x="1708150" y="3740150"/>
              <a:ext cx="8775700" cy="584200"/>
              <a:chOff x="1708150" y="3740150"/>
              <a:chExt cx="8775700" cy="584200"/>
            </a:xfrm>
          </p:grpSpPr>
          <p:sp>
            <p:nvSpPr>
              <p:cNvPr id="6" name="Number3">
                <a:extLst>
                  <a:ext uri="{FF2B5EF4-FFF2-40B4-BE49-F238E27FC236}">
                    <a16:creationId xmlns:a16="http://schemas.microsoft.com/office/drawing/2014/main" id="{06C3D8A0-AA15-30C9-4AC9-CD1A1CC5E75A}"/>
                  </a:ext>
                </a:extLst>
              </p:cNvPr>
              <p:cNvSpPr/>
              <p:nvPr/>
            </p:nvSpPr>
            <p:spPr>
              <a:xfrm>
                <a:off x="1708150" y="3740150"/>
                <a:ext cx="584200" cy="584200"/>
              </a:xfrm>
              <a:prstGeom prst="rect">
                <a:avLst/>
              </a:prstGeom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b="1" dirty="0">
                    <a:solidFill>
                      <a:srgbClr val="FFFFFF"/>
                    </a:solidFill>
                  </a:rPr>
                  <a:t>3</a:t>
                </a:r>
              </a:p>
            </p:txBody>
          </p:sp>
          <p:sp>
            <p:nvSpPr>
              <p:cNvPr id="3" name="Bullet3">
                <a:extLst>
                  <a:ext uri="{FF2B5EF4-FFF2-40B4-BE49-F238E27FC236}">
                    <a16:creationId xmlns:a16="http://schemas.microsoft.com/office/drawing/2014/main" id="{F840C821-96F6-21B1-73B0-B1098F0F66B3}"/>
                  </a:ext>
                </a:extLst>
              </p:cNvPr>
              <p:cNvSpPr/>
              <p:nvPr/>
            </p:nvSpPr>
            <p:spPr>
              <a:xfrm>
                <a:off x="3740150" y="3740150"/>
                <a:ext cx="6743700" cy="5842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rmAutofit/>
              </a:bodyPr>
              <a:lstStyle/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网络部署与实施细节</a:t>
                </a:r>
                <a:endParaRPr lang="en-US" dirty="0"/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F0F4879-CB95-8D7F-61BA-5943D289D1C9}"/>
                </a:ext>
              </a:extLst>
            </p:cNvPr>
            <p:cNvGrpSpPr/>
            <p:nvPr/>
          </p:nvGrpSpPr>
          <p:grpSpPr>
            <a:xfrm>
              <a:off x="1708150" y="4540249"/>
              <a:ext cx="8775700" cy="584200"/>
              <a:chOff x="1708150" y="4540249"/>
              <a:chExt cx="8775700" cy="584200"/>
            </a:xfrm>
          </p:grpSpPr>
          <p:sp>
            <p:nvSpPr>
              <p:cNvPr id="5" name="Number4">
                <a:extLst>
                  <a:ext uri="{FF2B5EF4-FFF2-40B4-BE49-F238E27FC236}">
                    <a16:creationId xmlns:a16="http://schemas.microsoft.com/office/drawing/2014/main" id="{0CD01648-AED1-9A03-9352-9746FBBE2043}"/>
                  </a:ext>
                </a:extLst>
              </p:cNvPr>
              <p:cNvSpPr/>
              <p:nvPr/>
            </p:nvSpPr>
            <p:spPr>
              <a:xfrm>
                <a:off x="1708150" y="4540249"/>
                <a:ext cx="584200" cy="584200"/>
              </a:xfrm>
              <a:prstGeom prst="rect">
                <a:avLst/>
              </a:prstGeom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b="1" dirty="0">
                    <a:solidFill>
                      <a:srgbClr val="FFFFFF"/>
                    </a:solidFill>
                  </a:rPr>
                  <a:t>4</a:t>
                </a:r>
              </a:p>
            </p:txBody>
          </p:sp>
          <p:sp>
            <p:nvSpPr>
              <p:cNvPr id="8" name="Bullet4">
                <a:extLst>
                  <a:ext uri="{FF2B5EF4-FFF2-40B4-BE49-F238E27FC236}">
                    <a16:creationId xmlns:a16="http://schemas.microsoft.com/office/drawing/2014/main" id="{A37CE81E-A9DA-6F04-ACC7-1DAC1835DF46}"/>
                  </a:ext>
                </a:extLst>
              </p:cNvPr>
              <p:cNvSpPr/>
              <p:nvPr/>
            </p:nvSpPr>
            <p:spPr>
              <a:xfrm>
                <a:off x="3740150" y="4540249"/>
                <a:ext cx="6743700" cy="5842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rmAutofit/>
              </a:bodyPr>
              <a:lstStyle/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项目验收与运维验证</a:t>
                </a:r>
                <a:endParaRPr lang="en-US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“网”</a:t>
            </a:r>
            <a:r>
              <a:rPr lang="zh-CN" altLang="en-US"/>
              <a:t>罗</a:t>
            </a:r>
            <a:r>
              <a:rPr lang="zh-CN" altLang="en-US" smtClean="0"/>
              <a:t>万象园区</a:t>
            </a:r>
            <a:r>
              <a:rPr lang="zh-CN" altLang="en-US"/>
              <a:t>网络</a:t>
            </a:r>
            <a:r>
              <a:rPr lang="zh-CN" altLang="en-US" smtClean="0"/>
              <a:t>设计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0aa10380-d6fd-4719-a051-430568296202.source.4.zh-Hans.pptx">
            <a:extLst>
              <a:ext uri="{FF2B5EF4-FFF2-40B4-BE49-F238E27FC236}">
                <a16:creationId xmlns:a16="http://schemas.microsoft.com/office/drawing/2014/main" id="{E19E4440-CC98-F16F-8959-740F5EB47EFC}"/>
              </a:ext>
            </a:extLst>
          </p:cNvPr>
          <p:cNvGrpSpPr/>
          <p:nvPr/>
        </p:nvGrpSpPr>
        <p:grpSpPr>
          <a:xfrm>
            <a:off x="0" y="1130299"/>
            <a:ext cx="12192000" cy="5105401"/>
            <a:chOff x="0" y="1130299"/>
            <a:chExt cx="12192000" cy="5105401"/>
          </a:xfrm>
        </p:grpSpPr>
        <p:grpSp>
          <p:nvGrpSpPr>
            <p:cNvPr id="4" name="组合 1">
              <a:extLst>
                <a:ext uri="{FF2B5EF4-FFF2-40B4-BE49-F238E27FC236}">
                  <a16:creationId xmlns:a16="http://schemas.microsoft.com/office/drawing/2014/main" id="{6DD19D11-970A-31E6-5C78-76C1E2180715}"/>
                </a:ext>
              </a:extLst>
            </p:cNvPr>
            <p:cNvGrpSpPr/>
            <p:nvPr/>
          </p:nvGrpSpPr>
          <p:grpSpPr>
            <a:xfrm>
              <a:off x="0" y="1130299"/>
              <a:ext cx="12192000" cy="5003803"/>
              <a:chOff x="0" y="1130299"/>
              <a:chExt cx="12192000" cy="5003803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15501A4-0018-B575-0E61-D596C8D5FD5C}"/>
                  </a:ext>
                </a:extLst>
              </p:cNvPr>
              <p:cNvSpPr/>
              <p:nvPr/>
            </p:nvSpPr>
            <p:spPr>
              <a:xfrm>
                <a:off x="0" y="3000271"/>
                <a:ext cx="1702051" cy="30558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cs typeface="+mn-ea"/>
                  <a:sym typeface="+mn-lt"/>
                </a:endParaRPr>
              </a:p>
            </p:txBody>
          </p:sp>
          <p:sp>
            <p:nvSpPr>
              <p:cNvPr id="22" name="PictureMisc1">
                <a:extLst>
                  <a:ext uri="{FF2B5EF4-FFF2-40B4-BE49-F238E27FC236}">
                    <a16:creationId xmlns:a16="http://schemas.microsoft.com/office/drawing/2014/main" id="{FEA7BF05-9FA7-16D5-F6C2-9DCE5922F809}"/>
                  </a:ext>
                </a:extLst>
              </p:cNvPr>
              <p:cNvSpPr/>
              <p:nvPr/>
            </p:nvSpPr>
            <p:spPr>
              <a:xfrm>
                <a:off x="660400" y="1670301"/>
                <a:ext cx="10858500" cy="1635560"/>
              </a:xfrm>
              <a:prstGeom prst="rect">
                <a:avLst/>
              </a:prstGeom>
              <a:blipFill>
                <a:blip r:embed="rId3"/>
                <a:stretch>
                  <a:fillRect t="-136038" b="-13603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cs typeface="+mn-ea"/>
                  <a:sym typeface="+mn-lt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EB9516F-6712-4F47-F41E-66C87852C01D}"/>
                  </a:ext>
                </a:extLst>
              </p:cNvPr>
              <p:cNvSpPr/>
              <p:nvPr/>
            </p:nvSpPr>
            <p:spPr>
              <a:xfrm>
                <a:off x="10489949" y="1940839"/>
                <a:ext cx="1702051" cy="30558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cs typeface="+mn-ea"/>
                  <a:sym typeface="+mn-lt"/>
                </a:endParaRPr>
              </a:p>
            </p:txBody>
          </p:sp>
          <p:sp>
            <p:nvSpPr>
              <p:cNvPr id="8" name="Title">
                <a:extLst>
                  <a:ext uri="{FF2B5EF4-FFF2-40B4-BE49-F238E27FC236}">
                    <a16:creationId xmlns:a16="http://schemas.microsoft.com/office/drawing/2014/main" id="{241CCC2F-E172-5ED3-3D30-719EFD54C7DB}"/>
                  </a:ext>
                </a:extLst>
              </p:cNvPr>
              <p:cNvSpPr txBox="1"/>
              <p:nvPr/>
            </p:nvSpPr>
            <p:spPr>
              <a:xfrm>
                <a:off x="666750" y="1130299"/>
                <a:ext cx="10858500" cy="5400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lang="zh-CN" altLang="en-US" sz="2400" b="1" dirty="0">
                    <a:cs typeface="+mn-ea"/>
                    <a:sym typeface="+mn-lt"/>
                  </a:rPr>
                  <a:t>确认全网OSPF邻居关系正常建立</a:t>
                </a:r>
                <a:endParaRPr lang="en-US" dirty="0"/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CD34353B-9E5D-DB70-90F8-96133438ABC2}"/>
                  </a:ext>
                </a:extLst>
              </p:cNvPr>
              <p:cNvGrpSpPr/>
              <p:nvPr/>
            </p:nvGrpSpPr>
            <p:grpSpPr>
              <a:xfrm>
                <a:off x="660400" y="3429001"/>
                <a:ext cx="2522448" cy="2705101"/>
                <a:chOff x="660396" y="3429000"/>
                <a:chExt cx="3486871" cy="1884500"/>
              </a:xfrm>
            </p:grpSpPr>
            <p:sp>
              <p:nvSpPr>
                <p:cNvPr id="89" name="Text1">
                  <a:extLst>
                    <a:ext uri="{FF2B5EF4-FFF2-40B4-BE49-F238E27FC236}">
                      <a16:creationId xmlns:a16="http://schemas.microsoft.com/office/drawing/2014/main" id="{8CCD6D00-0177-7473-557C-ED4899BD0B5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0397" y="3890170"/>
                  <a:ext cx="3486870" cy="14233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defTabSz="913765">
                    <a:lnSpc>
                      <a:spcPct val="120000"/>
                    </a:lnSpc>
                    <a:buSzPct val="25000"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使用`display ospf peer`命令检查CORE、AGG、Router之间的邻居状态是否为“Full”。</a:t>
                  </a:r>
                  <a:endParaRPr lang="en-US" dirty="0"/>
                </a:p>
              </p:txBody>
            </p:sp>
            <p:sp>
              <p:nvSpPr>
                <p:cNvPr id="90" name="Bullet1">
                  <a:extLst>
                    <a:ext uri="{FF2B5EF4-FFF2-40B4-BE49-F238E27FC236}">
                      <a16:creationId xmlns:a16="http://schemas.microsoft.com/office/drawing/2014/main" id="{D7A3D0C9-E5AB-7DFA-B23D-DD30C2259810}"/>
                    </a:ext>
                  </a:extLst>
                </p:cNvPr>
                <p:cNvSpPr txBox="1"/>
                <p:nvPr/>
              </p:nvSpPr>
              <p:spPr>
                <a:xfrm>
                  <a:off x="660396" y="3429000"/>
                  <a:ext cx="3486863" cy="4611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  <a:buSzPct val="25000"/>
                  </a:pPr>
                  <a:r>
                    <a:rPr lang="zh-CN" altLang="en-US" b="1" dirty="0">
                      <a:cs typeface="+mn-ea"/>
                      <a:sym typeface="+mn-lt"/>
                    </a:rPr>
                    <a:t>查看OSPF邻居表</a:t>
                  </a:r>
                  <a:endParaRPr lang="en-US" dirty="0"/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6F4B03DA-C701-6DEC-036C-1AC38D72F02A}"/>
                  </a:ext>
                </a:extLst>
              </p:cNvPr>
              <p:cNvGrpSpPr/>
              <p:nvPr/>
            </p:nvGrpSpPr>
            <p:grpSpPr>
              <a:xfrm>
                <a:off x="3439086" y="3429001"/>
                <a:ext cx="2522448" cy="2705101"/>
                <a:chOff x="4346213" y="3429000"/>
                <a:chExt cx="3486871" cy="1884500"/>
              </a:xfrm>
            </p:grpSpPr>
            <p:sp>
              <p:nvSpPr>
                <p:cNvPr id="86" name="Text2">
                  <a:extLst>
                    <a:ext uri="{FF2B5EF4-FFF2-40B4-BE49-F238E27FC236}">
                      <a16:creationId xmlns:a16="http://schemas.microsoft.com/office/drawing/2014/main" id="{B51689ED-4227-D54C-DDE8-853C51C6684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46214" y="3890170"/>
                  <a:ext cx="3486870" cy="14233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defTabSz="913765">
                    <a:lnSpc>
                      <a:spcPct val="120000"/>
                    </a:lnSpc>
                    <a:buSzPct val="25000"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使用`display ip routing-table`确认各设备已学到其他网段路由条目。</a:t>
                  </a:r>
                  <a:endParaRPr lang="en-US" dirty="0"/>
                </a:p>
              </p:txBody>
            </p:sp>
            <p:sp>
              <p:nvSpPr>
                <p:cNvPr id="87" name="Bullet2">
                  <a:extLst>
                    <a:ext uri="{FF2B5EF4-FFF2-40B4-BE49-F238E27FC236}">
                      <a16:creationId xmlns:a16="http://schemas.microsoft.com/office/drawing/2014/main" id="{A5FA37AE-2AFA-E884-59E5-ABCFAE4FB81A}"/>
                    </a:ext>
                  </a:extLst>
                </p:cNvPr>
                <p:cNvSpPr txBox="1"/>
                <p:nvPr/>
              </p:nvSpPr>
              <p:spPr>
                <a:xfrm>
                  <a:off x="4346213" y="3429000"/>
                  <a:ext cx="3486863" cy="4611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  <a:buSzPct val="25000"/>
                  </a:pPr>
                  <a:r>
                    <a:rPr lang="zh-CN" altLang="en-US" b="1" dirty="0">
                      <a:cs typeface="+mn-ea"/>
                      <a:sym typeface="+mn-lt"/>
                    </a:rPr>
                    <a:t>验证路由表学习情况</a:t>
                  </a:r>
                  <a:endParaRPr lang="en-US" dirty="0"/>
                </a:p>
              </p:txBody>
            </p:sp>
          </p:grp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9C8E4C17-5ED1-ACC8-AA19-95C1C7810863}"/>
                  </a:ext>
                </a:extLst>
              </p:cNvPr>
              <p:cNvGrpSpPr/>
              <p:nvPr/>
            </p:nvGrpSpPr>
            <p:grpSpPr>
              <a:xfrm>
                <a:off x="6217769" y="3429001"/>
                <a:ext cx="2522446" cy="2705101"/>
                <a:chOff x="8032028" y="3429000"/>
                <a:chExt cx="3486867" cy="1884500"/>
              </a:xfrm>
            </p:grpSpPr>
            <p:sp>
              <p:nvSpPr>
                <p:cNvPr id="83" name="Text3">
                  <a:extLst>
                    <a:ext uri="{FF2B5EF4-FFF2-40B4-BE49-F238E27FC236}">
                      <a16:creationId xmlns:a16="http://schemas.microsoft.com/office/drawing/2014/main" id="{BDB20B33-D552-C7FB-3FBE-1443A6C5629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32028" y="3890170"/>
                  <a:ext cx="3486867" cy="14233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defTabSz="913765">
                    <a:lnSpc>
                      <a:spcPct val="120000"/>
                    </a:lnSpc>
                    <a:buSzPct val="25000"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确保所有设备处于同一Area 0区域，避免区域不匹配导致无法建邻。</a:t>
                  </a:r>
                  <a:endParaRPr lang="en-US" dirty="0"/>
                </a:p>
              </p:txBody>
            </p:sp>
            <p:sp>
              <p:nvSpPr>
                <p:cNvPr id="84" name="Bullet3">
                  <a:extLst>
                    <a:ext uri="{FF2B5EF4-FFF2-40B4-BE49-F238E27FC236}">
                      <a16:creationId xmlns:a16="http://schemas.microsoft.com/office/drawing/2014/main" id="{ABFB7745-91AE-DAC4-5C84-366153414CA4}"/>
                    </a:ext>
                  </a:extLst>
                </p:cNvPr>
                <p:cNvSpPr txBox="1"/>
                <p:nvPr/>
              </p:nvSpPr>
              <p:spPr>
                <a:xfrm>
                  <a:off x="8032028" y="3429000"/>
                  <a:ext cx="3486866" cy="4611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  <a:buSzPct val="25000"/>
                  </a:pPr>
                  <a:r>
                    <a:rPr lang="zh-CN" altLang="en-US" b="1" dirty="0">
                      <a:cs typeface="+mn-ea"/>
                      <a:sym typeface="+mn-lt"/>
                    </a:rPr>
                    <a:t>检查OSPF区域配置</a:t>
                  </a:r>
                  <a:endParaRPr lang="en-US" dirty="0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FEAC36CC-B076-8F5A-953A-B48E45EA85EA}"/>
                  </a:ext>
                </a:extLst>
              </p:cNvPr>
              <p:cNvGrpSpPr/>
              <p:nvPr/>
            </p:nvGrpSpPr>
            <p:grpSpPr>
              <a:xfrm>
                <a:off x="8996454" y="3429001"/>
                <a:ext cx="2522446" cy="2705101"/>
                <a:chOff x="8032028" y="3429000"/>
                <a:chExt cx="3486867" cy="1884500"/>
              </a:xfrm>
            </p:grpSpPr>
            <p:sp>
              <p:nvSpPr>
                <p:cNvPr id="80" name="Text4">
                  <a:extLst>
                    <a:ext uri="{FF2B5EF4-FFF2-40B4-BE49-F238E27FC236}">
                      <a16:creationId xmlns:a16="http://schemas.microsoft.com/office/drawing/2014/main" id="{9A3A9CFF-BD32-DD17-658D-CB8A6374CA9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32028" y="3890170"/>
                  <a:ext cx="3486867" cy="14233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 defTabSz="913765">
                    <a:lnSpc>
                      <a:spcPct val="120000"/>
                    </a:lnSpc>
                    <a:buSzPct val="25000"/>
                    <a:defRPr/>
                  </a:pPr>
                  <a:r>
                    <a:rPr kumimoji="0" lang="zh-CN" altLang="en-US" sz="120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cs typeface="+mn-ea"/>
                      <a:sym typeface="+mn-lt"/>
                    </a:rPr>
                    <a:t>从一楼终端ping三楼服务器，验证OSPF是否成功实现跨层通信。</a:t>
                  </a:r>
                  <a:endParaRPr lang="en-US" dirty="0"/>
                </a:p>
              </p:txBody>
            </p:sp>
            <p:sp>
              <p:nvSpPr>
                <p:cNvPr id="81" name="Bullet4">
                  <a:extLst>
                    <a:ext uri="{FF2B5EF4-FFF2-40B4-BE49-F238E27FC236}">
                      <a16:creationId xmlns:a16="http://schemas.microsoft.com/office/drawing/2014/main" id="{08A8D0DD-E6B4-E4F3-AE1F-C8ED7018A1AB}"/>
                    </a:ext>
                  </a:extLst>
                </p:cNvPr>
                <p:cNvSpPr txBox="1"/>
                <p:nvPr/>
              </p:nvSpPr>
              <p:spPr>
                <a:xfrm>
                  <a:off x="8032028" y="3429000"/>
                  <a:ext cx="3486866" cy="4611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  <a:buSzPct val="25000"/>
                  </a:pPr>
                  <a:r>
                    <a:rPr lang="zh-CN" altLang="en-US" b="1" dirty="0">
                      <a:cs typeface="+mn-ea"/>
                      <a:sym typeface="+mn-lt"/>
                    </a:rPr>
                    <a:t>测试跨网段连通性</a:t>
                  </a:r>
                  <a:endParaRPr lang="en-US" dirty="0"/>
                </a:p>
              </p:txBody>
            </p:sp>
          </p:grp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D7C214E-89B3-6857-97E7-45060C1E8729}"/>
                </a:ext>
              </a:extLst>
            </p:cNvPr>
            <p:cNvSpPr/>
            <p:nvPr/>
          </p:nvSpPr>
          <p:spPr>
            <a:xfrm>
              <a:off x="660399" y="6189981"/>
              <a:ext cx="10858500" cy="45719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cs typeface="+mn-ea"/>
                <a:sym typeface="+mn-lt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OSPF邻居状态验证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8fb619cc-c360-40a1-8e6a-bcb80cc933f1.source.4.zh-Hans.pptx">
            <a:extLst>
              <a:ext uri="{FF2B5EF4-FFF2-40B4-BE49-F238E27FC236}">
                <a16:creationId xmlns:a16="http://schemas.microsoft.com/office/drawing/2014/main" id="{94B0348C-05A8-8B2B-3C41-2A33544DB368}"/>
              </a:ext>
            </a:extLst>
          </p:cNvPr>
          <p:cNvGrpSpPr/>
          <p:nvPr/>
        </p:nvGrpSpPr>
        <p:grpSpPr>
          <a:xfrm>
            <a:off x="2" y="709387"/>
            <a:ext cx="11518898" cy="6148612"/>
            <a:chOff x="2" y="709387"/>
            <a:chExt cx="11518898" cy="614861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7918360-34A8-9DC9-E935-697C9D010CA3}"/>
                </a:ext>
              </a:extLst>
            </p:cNvPr>
            <p:cNvGrpSpPr/>
            <p:nvPr/>
          </p:nvGrpSpPr>
          <p:grpSpPr>
            <a:xfrm>
              <a:off x="3759200" y="1136508"/>
              <a:ext cx="7759700" cy="4997591"/>
              <a:chOff x="3759200" y="1136508"/>
              <a:chExt cx="7759700" cy="4997591"/>
            </a:xfrm>
          </p:grpSpPr>
          <p:sp>
            <p:nvSpPr>
              <p:cNvPr id="9" name="Title">
                <a:extLst>
                  <a:ext uri="{FF2B5EF4-FFF2-40B4-BE49-F238E27FC236}">
                    <a16:creationId xmlns:a16="http://schemas.microsoft.com/office/drawing/2014/main" id="{0D956BE4-2CA7-CA26-D095-69780F953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59200" y="1136508"/>
                <a:ext cx="7759699" cy="60014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验证不同VLAN间的访问控制策略</a:t>
                </a:r>
                <a:endParaRPr lang="en-US" dirty="0"/>
              </a:p>
            </p:txBody>
          </p: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6B38FDC-ACAC-6AFB-E81F-EC239214EDF5}"/>
                  </a:ext>
                </a:extLst>
              </p:cNvPr>
              <p:cNvGrpSpPr/>
              <p:nvPr/>
            </p:nvGrpSpPr>
            <p:grpSpPr>
              <a:xfrm>
                <a:off x="3759200" y="1843599"/>
                <a:ext cx="7759700" cy="4290500"/>
                <a:chOff x="3759200" y="1843599"/>
                <a:chExt cx="7759700" cy="4290500"/>
              </a:xfrm>
            </p:grpSpPr>
            <p:grpSp>
              <p:nvGrpSpPr>
                <p:cNvPr id="16" name="组合 15">
                  <a:extLst>
                    <a:ext uri="{FF2B5EF4-FFF2-40B4-BE49-F238E27FC236}">
                      <a16:creationId xmlns:a16="http://schemas.microsoft.com/office/drawing/2014/main" id="{772E9A47-6A8A-07E1-EBD5-6E58C1C3D79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3759200" y="1843599"/>
                  <a:ext cx="3643524" cy="2049001"/>
                  <a:chOff x="797462" y="1632344"/>
                  <a:chExt cx="3220935" cy="2547209"/>
                </a:xfrm>
              </p:grpSpPr>
              <p:sp>
                <p:nvSpPr>
                  <p:cNvPr id="34" name="Bullet1">
                    <a:extLst>
                      <a:ext uri="{FF2B5EF4-FFF2-40B4-BE49-F238E27FC236}">
                        <a16:creationId xmlns:a16="http://schemas.microsoft.com/office/drawing/2014/main" id="{E89EA029-4ABF-AE30-829E-02C36F4757F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97462" y="1632344"/>
                    <a:ext cx="3220935" cy="5639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同一部门内部通信</a:t>
                    </a:r>
                    <a:endParaRPr lang="en-US" dirty="0"/>
                  </a:p>
                </p:txBody>
              </p:sp>
              <p:sp>
                <p:nvSpPr>
                  <p:cNvPr id="35" name="Text1">
                    <a:extLst>
                      <a:ext uri="{FF2B5EF4-FFF2-40B4-BE49-F238E27FC236}">
                        <a16:creationId xmlns:a16="http://schemas.microsoft.com/office/drawing/2014/main" id="{97269D4E-E73C-EB0F-B1B4-6E195AA0AFBB}"/>
                      </a:ext>
                    </a:extLst>
                  </p:cNvPr>
                  <p:cNvSpPr/>
                  <p:nvPr/>
                </p:nvSpPr>
                <p:spPr>
                  <a:xfrm>
                    <a:off x="797463" y="2196263"/>
                    <a:ext cx="3220934" cy="198329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测试行政部两台PC能否互相ping通，验证接入层连通性。</a:t>
                    </a:r>
                    <a:endParaRPr lang="en-US" dirty="0"/>
                  </a:p>
                </p:txBody>
              </p:sp>
            </p:grpSp>
            <p:grpSp>
              <p:nvGrpSpPr>
                <p:cNvPr id="17" name="组合 16">
                  <a:extLst>
                    <a:ext uri="{FF2B5EF4-FFF2-40B4-BE49-F238E27FC236}">
                      <a16:creationId xmlns:a16="http://schemas.microsoft.com/office/drawing/2014/main" id="{4AA69A33-28E3-03AA-730D-85FC1A54B2D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7875376" y="1843599"/>
                  <a:ext cx="3643524" cy="2049003"/>
                  <a:chOff x="797462" y="1632344"/>
                  <a:chExt cx="3220935" cy="2547214"/>
                </a:xfrm>
              </p:grpSpPr>
              <p:sp>
                <p:nvSpPr>
                  <p:cNvPr id="30" name="Bullet2">
                    <a:extLst>
                      <a:ext uri="{FF2B5EF4-FFF2-40B4-BE49-F238E27FC236}">
                        <a16:creationId xmlns:a16="http://schemas.microsoft.com/office/drawing/2014/main" id="{E5CB656F-0DF8-5E68-71F4-E8C151A1186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97462" y="1632344"/>
                    <a:ext cx="3220935" cy="5639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跨部门访问限制</a:t>
                    </a:r>
                    <a:endParaRPr lang="en-US" dirty="0"/>
                  </a:p>
                </p:txBody>
              </p:sp>
              <p:sp>
                <p:nvSpPr>
                  <p:cNvPr id="31" name="Text2">
                    <a:extLst>
                      <a:ext uri="{FF2B5EF4-FFF2-40B4-BE49-F238E27FC236}">
                        <a16:creationId xmlns:a16="http://schemas.microsoft.com/office/drawing/2014/main" id="{C3D183AE-0E91-D4A6-2B49-05C1FE393170}"/>
                      </a:ext>
                    </a:extLst>
                  </p:cNvPr>
                  <p:cNvSpPr/>
                  <p:nvPr/>
                </p:nvSpPr>
                <p:spPr>
                  <a:xfrm>
                    <a:off x="797463" y="2196265"/>
                    <a:ext cx="3220934" cy="198329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尝试从市场部访问研发部服务器，应被ACL阻止，体现安全策略有效性。</a:t>
                    </a:r>
                    <a:endParaRPr lang="en-US" dirty="0"/>
                  </a:p>
                </p:txBody>
              </p:sp>
            </p:grpSp>
            <p:grpSp>
              <p:nvGrpSpPr>
                <p:cNvPr id="18" name="组合 17">
                  <a:extLst>
                    <a:ext uri="{FF2B5EF4-FFF2-40B4-BE49-F238E27FC236}">
                      <a16:creationId xmlns:a16="http://schemas.microsoft.com/office/drawing/2014/main" id="{073BE9B1-FF4D-F994-52C6-93BBF2E43CC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3759200" y="4085098"/>
                  <a:ext cx="3643524" cy="2049001"/>
                  <a:chOff x="797462" y="1632344"/>
                  <a:chExt cx="3220935" cy="2547209"/>
                </a:xfrm>
              </p:grpSpPr>
              <p:sp>
                <p:nvSpPr>
                  <p:cNvPr id="28" name="Bullet3">
                    <a:extLst>
                      <a:ext uri="{FF2B5EF4-FFF2-40B4-BE49-F238E27FC236}">
                        <a16:creationId xmlns:a16="http://schemas.microsoft.com/office/drawing/2014/main" id="{F98E7DE3-F515-A4F7-B168-870BFEB42DC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97462" y="1632344"/>
                    <a:ext cx="3220935" cy="5639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无线与有线互通测试</a:t>
                    </a:r>
                    <a:endParaRPr lang="en-US" dirty="0"/>
                  </a:p>
                </p:txBody>
              </p:sp>
              <p:sp>
                <p:nvSpPr>
                  <p:cNvPr id="29" name="Text3">
                    <a:extLst>
                      <a:ext uri="{FF2B5EF4-FFF2-40B4-BE49-F238E27FC236}">
                        <a16:creationId xmlns:a16="http://schemas.microsoft.com/office/drawing/2014/main" id="{BD53F7DC-CC10-7920-B48B-E718EBCF9A1A}"/>
                      </a:ext>
                    </a:extLst>
                  </p:cNvPr>
                  <p:cNvSpPr/>
                  <p:nvPr/>
                </p:nvSpPr>
                <p:spPr>
                  <a:xfrm>
                    <a:off x="797463" y="2196263"/>
                    <a:ext cx="3220934" cy="198329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无线终端尝试访问总经理办公室PC，根据策略判断是否允许。</a:t>
                    </a:r>
                    <a:endParaRPr lang="en-US" dirty="0"/>
                  </a:p>
                </p:txBody>
              </p:sp>
            </p:grpSp>
            <p:grpSp>
              <p:nvGrpSpPr>
                <p:cNvPr id="19" name="组合 18">
                  <a:extLst>
                    <a:ext uri="{FF2B5EF4-FFF2-40B4-BE49-F238E27FC236}">
                      <a16:creationId xmlns:a16="http://schemas.microsoft.com/office/drawing/2014/main" id="{C0D76919-949A-A52B-5865-74029FA5CC5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7875376" y="4085098"/>
                  <a:ext cx="3643524" cy="2049001"/>
                  <a:chOff x="797462" y="1632344"/>
                  <a:chExt cx="3220935" cy="2547209"/>
                </a:xfrm>
              </p:grpSpPr>
              <p:sp>
                <p:nvSpPr>
                  <p:cNvPr id="26" name="Bullet4">
                    <a:extLst>
                      <a:ext uri="{FF2B5EF4-FFF2-40B4-BE49-F238E27FC236}">
                        <a16:creationId xmlns:a16="http://schemas.microsoft.com/office/drawing/2014/main" id="{AEA249A1-8E5B-E336-3F1D-F01307944BC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97462" y="1632344"/>
                    <a:ext cx="3220935" cy="5639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网关连通性检测</a:t>
                    </a:r>
                    <a:endParaRPr lang="en-US" dirty="0"/>
                  </a:p>
                </p:txBody>
              </p:sp>
              <p:sp>
                <p:nvSpPr>
                  <p:cNvPr id="27" name="Text4">
                    <a:extLst>
                      <a:ext uri="{FF2B5EF4-FFF2-40B4-BE49-F238E27FC236}">
                        <a16:creationId xmlns:a16="http://schemas.microsoft.com/office/drawing/2014/main" id="{A0DE649E-85BD-BB2E-FB45-EF38365B9ECD}"/>
                      </a:ext>
                    </a:extLst>
                  </p:cNvPr>
                  <p:cNvSpPr/>
                  <p:nvPr/>
                </p:nvSpPr>
                <p:spPr>
                  <a:xfrm>
                    <a:off x="797463" y="2196263"/>
                    <a:ext cx="3220934" cy="198329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终端tracert网关IP，确认第一跳可达，排除本地配置错误。</a:t>
                    </a:r>
                    <a:endParaRPr lang="en-US" dirty="0"/>
                  </a:p>
                </p:txBody>
              </p:sp>
            </p:grpSp>
          </p:grpSp>
        </p:grpSp>
        <p:sp>
          <p:nvSpPr>
            <p:cNvPr id="4" name="Shape">
              <a:extLst>
                <a:ext uri="{FF2B5EF4-FFF2-40B4-BE49-F238E27FC236}">
                  <a16:creationId xmlns:a16="http://schemas.microsoft.com/office/drawing/2014/main" id="{4196E726-B1D0-D8BD-A68F-0318694F4F37}"/>
                </a:ext>
              </a:extLst>
            </p:cNvPr>
            <p:cNvSpPr/>
            <p:nvPr/>
          </p:nvSpPr>
          <p:spPr>
            <a:xfrm>
              <a:off x="11097987" y="709387"/>
              <a:ext cx="420913" cy="420913"/>
            </a:xfrm>
            <a:prstGeom prst="ellipse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50CA9DA-1406-48D5-A8AA-054279061D7A}"/>
                </a:ext>
              </a:extLst>
            </p:cNvPr>
            <p:cNvGrpSpPr/>
            <p:nvPr/>
          </p:nvGrpSpPr>
          <p:grpSpPr>
            <a:xfrm>
              <a:off x="2" y="1130300"/>
              <a:ext cx="3817321" cy="5727699"/>
              <a:chOff x="1" y="-10886"/>
              <a:chExt cx="4577883" cy="6868885"/>
            </a:xfrm>
          </p:grpSpPr>
          <p:sp>
            <p:nvSpPr>
              <p:cNvPr id="6" name="任意多边形: 形状 5">
                <a:extLst>
                  <a:ext uri="{FF2B5EF4-FFF2-40B4-BE49-F238E27FC236}">
                    <a16:creationId xmlns:a16="http://schemas.microsoft.com/office/drawing/2014/main" id="{E83F929E-6F21-1CFF-1922-409D715ED57D}"/>
                  </a:ext>
                </a:extLst>
              </p:cNvPr>
              <p:cNvSpPr/>
              <p:nvPr/>
            </p:nvSpPr>
            <p:spPr>
              <a:xfrm flipV="1">
                <a:off x="1" y="3663978"/>
                <a:ext cx="4577883" cy="3194021"/>
              </a:xfrm>
              <a:custGeom>
                <a:avLst/>
                <a:gdLst>
                  <a:gd name="connsiteX0" fmla="*/ 0 w 6487887"/>
                  <a:gd name="connsiteY0" fmla="*/ 0 h 4526643"/>
                  <a:gd name="connsiteX1" fmla="*/ 6291152 w 6487887"/>
                  <a:gd name="connsiteY1" fmla="*/ 0 h 4526643"/>
                  <a:gd name="connsiteX2" fmla="*/ 6335194 w 6487887"/>
                  <a:gd name="connsiteY2" fmla="*/ 120332 h 4526643"/>
                  <a:gd name="connsiteX3" fmla="*/ 6487887 w 6487887"/>
                  <a:gd name="connsiteY3" fmla="*/ 1130300 h 4526643"/>
                  <a:gd name="connsiteX4" fmla="*/ 3091544 w 6487887"/>
                  <a:gd name="connsiteY4" fmla="*/ 4526643 h 4526643"/>
                  <a:gd name="connsiteX5" fmla="*/ 105121 w 6487887"/>
                  <a:gd name="connsiteY5" fmla="*/ 2749199 h 4526643"/>
                  <a:gd name="connsiteX6" fmla="*/ 0 w 6487887"/>
                  <a:gd name="connsiteY6" fmla="*/ 2530980 h 452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87887" h="4526643">
                    <a:moveTo>
                      <a:pt x="0" y="0"/>
                    </a:moveTo>
                    <a:lnTo>
                      <a:pt x="6291152" y="0"/>
                    </a:lnTo>
                    <a:lnTo>
                      <a:pt x="6335194" y="120332"/>
                    </a:lnTo>
                    <a:cubicBezTo>
                      <a:pt x="6434429" y="439381"/>
                      <a:pt x="6487887" y="778597"/>
                      <a:pt x="6487887" y="1130300"/>
                    </a:cubicBezTo>
                    <a:cubicBezTo>
                      <a:pt x="6487887" y="3006048"/>
                      <a:pt x="4967292" y="4526643"/>
                      <a:pt x="3091544" y="4526643"/>
                    </a:cubicBezTo>
                    <a:cubicBezTo>
                      <a:pt x="1801967" y="4526643"/>
                      <a:pt x="680256" y="3807924"/>
                      <a:pt x="105121" y="2749199"/>
                    </a:cubicBezTo>
                    <a:lnTo>
                      <a:pt x="0" y="2530980"/>
                    </a:lnTo>
                    <a:close/>
                  </a:path>
                </a:pathLst>
              </a:custGeom>
              <a:solidFill>
                <a:schemeClr val="dk1">
                  <a:lumMod val="100000"/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PictureMisc1">
                <a:extLst>
                  <a:ext uri="{FF2B5EF4-FFF2-40B4-BE49-F238E27FC236}">
                    <a16:creationId xmlns:a16="http://schemas.microsoft.com/office/drawing/2014/main" id="{FE421226-82AC-2CC3-11C6-B3C97D7BBEBE}"/>
                  </a:ext>
                </a:extLst>
              </p:cNvPr>
              <p:cNvSpPr/>
              <p:nvPr/>
            </p:nvSpPr>
            <p:spPr>
              <a:xfrm>
                <a:off x="1" y="-10886"/>
                <a:ext cx="3434443" cy="6868885"/>
              </a:xfrm>
              <a:custGeom>
                <a:avLst/>
                <a:gdLst>
                  <a:gd name="connsiteX0" fmla="*/ 0 w 3434443"/>
                  <a:gd name="connsiteY0" fmla="*/ 0 h 6868885"/>
                  <a:gd name="connsiteX1" fmla="*/ 3434443 w 3434443"/>
                  <a:gd name="connsiteY1" fmla="*/ 3434443 h 6868885"/>
                  <a:gd name="connsiteX2" fmla="*/ 176736 w 3434443"/>
                  <a:gd name="connsiteY2" fmla="*/ 6864417 h 6868885"/>
                  <a:gd name="connsiteX3" fmla="*/ 41 w 3434443"/>
                  <a:gd name="connsiteY3" fmla="*/ 6868885 h 6868885"/>
                  <a:gd name="connsiteX4" fmla="*/ 0 w 3434443"/>
                  <a:gd name="connsiteY4" fmla="*/ 6868885 h 686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34443" h="6868885">
                    <a:moveTo>
                      <a:pt x="0" y="0"/>
                    </a:moveTo>
                    <a:cubicBezTo>
                      <a:pt x="1896790" y="0"/>
                      <a:pt x="3434443" y="1537653"/>
                      <a:pt x="3434443" y="3434443"/>
                    </a:cubicBezTo>
                    <a:cubicBezTo>
                      <a:pt x="3434443" y="5271959"/>
                      <a:pt x="1991392" y="6772432"/>
                      <a:pt x="176736" y="6864417"/>
                    </a:cubicBezTo>
                    <a:lnTo>
                      <a:pt x="41" y="6868885"/>
                    </a:lnTo>
                    <a:lnTo>
                      <a:pt x="0" y="6868885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99999" r="-99999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网段互访测试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9fe1940c-23db-4d1e-9be9-8c4562a0e54b.source.4.zh-Hans.pptx">
            <a:extLst>
              <a:ext uri="{FF2B5EF4-FFF2-40B4-BE49-F238E27FC236}">
                <a16:creationId xmlns:a16="http://schemas.microsoft.com/office/drawing/2014/main" id="{74C0D95E-6D7A-A359-364B-E8D3F66D13F3}"/>
              </a:ext>
            </a:extLst>
          </p:cNvPr>
          <p:cNvGrpSpPr/>
          <p:nvPr/>
        </p:nvGrpSpPr>
        <p:grpSpPr>
          <a:xfrm>
            <a:off x="660399" y="1130300"/>
            <a:ext cx="10858501" cy="5003802"/>
            <a:chOff x="660399" y="1130300"/>
            <a:chExt cx="10858501" cy="5003802"/>
          </a:xfrm>
        </p:grpSpPr>
        <p:sp>
          <p:nvSpPr>
            <p:cNvPr id="3" name="Title">
              <a:extLst>
                <a:ext uri="{FF2B5EF4-FFF2-40B4-BE49-F238E27FC236}">
                  <a16:creationId xmlns:a16="http://schemas.microsoft.com/office/drawing/2014/main" id="{EBBD2DBF-E828-F223-7FE9-60692FD814F0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609600"/>
            </a:xfrm>
            <a:prstGeom prst="rect">
              <a:avLst/>
            </a:prstGeom>
            <a:noFill/>
          </p:spPr>
          <p:txBody>
            <a:bodyPr vert="horz" wrap="square" rtlCol="0" anchor="ctr">
              <a:normAutofit/>
            </a:bodyPr>
            <a:lstStyle/>
            <a:p>
              <a:r>
                <a:rPr lang="zh-CN" altLang="en-US" sz="2400" b="1" dirty="0"/>
                <a:t>检查访客网络是否被正确隔离</a:t>
              </a:r>
              <a:endParaRPr lang="en-US" dirty="0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DC43D373-39AD-3E68-E4E8-51C38E98A7D5}"/>
                </a:ext>
              </a:extLst>
            </p:cNvPr>
            <p:cNvGrpSpPr/>
            <p:nvPr/>
          </p:nvGrpSpPr>
          <p:grpSpPr>
            <a:xfrm>
              <a:off x="660399" y="1838859"/>
              <a:ext cx="3496620" cy="2079997"/>
              <a:chOff x="660400" y="1838859"/>
              <a:chExt cx="3468587" cy="2079997"/>
            </a:xfrm>
          </p:grpSpPr>
          <p:sp>
            <p:nvSpPr>
              <p:cNvPr id="4" name="ComponentBackground1">
                <a:extLst>
                  <a:ext uri="{FF2B5EF4-FFF2-40B4-BE49-F238E27FC236}">
                    <a16:creationId xmlns:a16="http://schemas.microsoft.com/office/drawing/2014/main" id="{C1058DC4-BBE3-E59B-6E47-57C0482285FB}"/>
                  </a:ext>
                </a:extLst>
              </p:cNvPr>
              <p:cNvSpPr/>
              <p:nvPr/>
            </p:nvSpPr>
            <p:spPr>
              <a:xfrm>
                <a:off x="660400" y="1838859"/>
                <a:ext cx="3468587" cy="2079997"/>
              </a:xfrm>
              <a:prstGeom prst="roundRect">
                <a:avLst>
                  <a:gd name="adj" fmla="val 8000"/>
                </a:avLst>
              </a:prstGeom>
              <a:noFill/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Bullet1">
                <a:extLst>
                  <a:ext uri="{FF2B5EF4-FFF2-40B4-BE49-F238E27FC236}">
                    <a16:creationId xmlns:a16="http://schemas.microsoft.com/office/drawing/2014/main" id="{0E385D92-1FAF-6DE9-A282-DB2A1031C4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7462" y="1911195"/>
                <a:ext cx="3220935" cy="415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访客访问内网测试</a:t>
                </a:r>
                <a:endParaRPr lang="en-US" dirty="0"/>
              </a:p>
            </p:txBody>
          </p:sp>
          <p:sp>
            <p:nvSpPr>
              <p:cNvPr id="15" name="Text1">
                <a:extLst>
                  <a:ext uri="{FF2B5EF4-FFF2-40B4-BE49-F238E27FC236}">
                    <a16:creationId xmlns:a16="http://schemas.microsoft.com/office/drawing/2014/main" id="{9233619B-5C64-BC88-E170-184E24D16CD6}"/>
                  </a:ext>
                </a:extLst>
              </p:cNvPr>
              <p:cNvSpPr/>
              <p:nvPr/>
            </p:nvSpPr>
            <p:spPr>
              <a:xfrm>
                <a:off x="797463" y="2326592"/>
                <a:ext cx="3220934" cy="15220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使用一楼访客账号连接WLAN-F1，尝试访问行政部共享文件夹，应失败。</a:t>
                </a:r>
                <a:endParaRPr lang="en-US" dirty="0"/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099EC37A-7900-CFFB-AA54-DB98B846BC3E}"/>
                </a:ext>
              </a:extLst>
            </p:cNvPr>
            <p:cNvGrpSpPr/>
            <p:nvPr/>
          </p:nvGrpSpPr>
          <p:grpSpPr>
            <a:xfrm>
              <a:off x="4341339" y="1838859"/>
              <a:ext cx="3496620" cy="2079997"/>
              <a:chOff x="4341339" y="1838859"/>
              <a:chExt cx="3496620" cy="2079997"/>
            </a:xfrm>
          </p:grpSpPr>
          <p:sp>
            <p:nvSpPr>
              <p:cNvPr id="18" name="ComponentBackground2">
                <a:extLst>
                  <a:ext uri="{FF2B5EF4-FFF2-40B4-BE49-F238E27FC236}">
                    <a16:creationId xmlns:a16="http://schemas.microsoft.com/office/drawing/2014/main" id="{2DCC314A-FA09-23A7-2153-9B1B190B8D4B}"/>
                  </a:ext>
                </a:extLst>
              </p:cNvPr>
              <p:cNvSpPr/>
              <p:nvPr/>
            </p:nvSpPr>
            <p:spPr>
              <a:xfrm>
                <a:off x="4341339" y="1838859"/>
                <a:ext cx="3496620" cy="2079997"/>
              </a:xfrm>
              <a:prstGeom prst="roundRect">
                <a:avLst>
                  <a:gd name="adj" fmla="val 8000"/>
                </a:avLst>
              </a:prstGeom>
              <a:noFill/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Bullet2">
                <a:extLst>
                  <a:ext uri="{FF2B5EF4-FFF2-40B4-BE49-F238E27FC236}">
                    <a16:creationId xmlns:a16="http://schemas.microsoft.com/office/drawing/2014/main" id="{5E1FD0AE-4112-17D9-07D5-8786E8F0AD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79509" y="1911195"/>
                <a:ext cx="3246966" cy="415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访客上网权限验证</a:t>
                </a:r>
                <a:endParaRPr lang="en-US" dirty="0"/>
              </a:p>
            </p:txBody>
          </p:sp>
          <p:sp>
            <p:nvSpPr>
              <p:cNvPr id="22" name="Text2">
                <a:extLst>
                  <a:ext uri="{FF2B5EF4-FFF2-40B4-BE49-F238E27FC236}">
                    <a16:creationId xmlns:a16="http://schemas.microsoft.com/office/drawing/2014/main" id="{EA5774FA-9118-EA03-A2A8-698E622AED70}"/>
                  </a:ext>
                </a:extLst>
              </p:cNvPr>
              <p:cNvSpPr/>
              <p:nvPr/>
            </p:nvSpPr>
            <p:spPr>
              <a:xfrm>
                <a:off x="4479510" y="2326592"/>
                <a:ext cx="3246965" cy="15220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访客能正常打开浏览器访问百度等外网网站，证明NAT生效。</a:t>
                </a:r>
                <a:endParaRPr lang="en-US" dirty="0"/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A66CAB70-4865-0B96-C201-F02F7FE3D4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660399" y="4054103"/>
              <a:ext cx="3496620" cy="2079997"/>
              <a:chOff x="660400" y="4054103"/>
              <a:chExt cx="3468587" cy="2079997"/>
            </a:xfrm>
          </p:grpSpPr>
          <p:sp>
            <p:nvSpPr>
              <p:cNvPr id="26" name="ComponentBackground3">
                <a:extLst>
                  <a:ext uri="{FF2B5EF4-FFF2-40B4-BE49-F238E27FC236}">
                    <a16:creationId xmlns:a16="http://schemas.microsoft.com/office/drawing/2014/main" id="{5586C81E-C493-5A6D-1532-4A8AE8A04FA6}"/>
                  </a:ext>
                </a:extLst>
              </p:cNvPr>
              <p:cNvSpPr/>
              <p:nvPr/>
            </p:nvSpPr>
            <p:spPr>
              <a:xfrm>
                <a:off x="660400" y="4054103"/>
                <a:ext cx="3468587" cy="2079997"/>
              </a:xfrm>
              <a:prstGeom prst="roundRect">
                <a:avLst>
                  <a:gd name="adj" fmla="val 8000"/>
                </a:avLst>
              </a:prstGeom>
              <a:noFill/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Bullet3">
                <a:extLst>
                  <a:ext uri="{FF2B5EF4-FFF2-40B4-BE49-F238E27FC236}">
                    <a16:creationId xmlns:a16="http://schemas.microsoft.com/office/drawing/2014/main" id="{37D88B21-9D9E-5175-8F19-A98517B4A2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7462" y="4126439"/>
                <a:ext cx="3220935" cy="415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ACL策略核查</a:t>
                </a:r>
                <a:endParaRPr lang="en-US" dirty="0"/>
              </a:p>
            </p:txBody>
          </p:sp>
          <p:sp>
            <p:nvSpPr>
              <p:cNvPr id="30" name="Text3">
                <a:extLst>
                  <a:ext uri="{FF2B5EF4-FFF2-40B4-BE49-F238E27FC236}">
                    <a16:creationId xmlns:a16="http://schemas.microsoft.com/office/drawing/2014/main" id="{2DDDC337-60DB-C0A4-2285-A14AFE021C77}"/>
                  </a:ext>
                </a:extLst>
              </p:cNvPr>
              <p:cNvSpPr/>
              <p:nvPr/>
            </p:nvSpPr>
            <p:spPr>
              <a:xfrm>
                <a:off x="797463" y="4541836"/>
                <a:ext cx="3220934" cy="15220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在CORE上查看traffic-filter规则是否正确应用在VLANIF105接口。</a:t>
                </a:r>
                <a:endParaRPr lang="en-US" dirty="0"/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8BA9E9C-1DF8-215A-1A6A-CE9F66CDA67F}"/>
                </a:ext>
              </a:extLst>
            </p:cNvPr>
            <p:cNvGrpSpPr>
              <a:grpSpLocks/>
            </p:cNvGrpSpPr>
            <p:nvPr/>
          </p:nvGrpSpPr>
          <p:grpSpPr>
            <a:xfrm>
              <a:off x="4341339" y="4054103"/>
              <a:ext cx="3496620" cy="2079997"/>
              <a:chOff x="8022279" y="1838859"/>
              <a:chExt cx="3496620" cy="2079997"/>
            </a:xfrm>
          </p:grpSpPr>
          <p:sp>
            <p:nvSpPr>
              <p:cNvPr id="6" name="ComponentBackground4">
                <a:extLst>
                  <a:ext uri="{FF2B5EF4-FFF2-40B4-BE49-F238E27FC236}">
                    <a16:creationId xmlns:a16="http://schemas.microsoft.com/office/drawing/2014/main" id="{23F79D64-DC80-6D12-5C27-6A069E01AF70}"/>
                  </a:ext>
                </a:extLst>
              </p:cNvPr>
              <p:cNvSpPr/>
              <p:nvPr/>
            </p:nvSpPr>
            <p:spPr>
              <a:xfrm>
                <a:off x="8022279" y="1838859"/>
                <a:ext cx="3496620" cy="2079997"/>
              </a:xfrm>
              <a:prstGeom prst="roundRect">
                <a:avLst>
                  <a:gd name="adj" fmla="val 8000"/>
                </a:avLst>
              </a:prstGeom>
              <a:noFill/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Bullet4">
                <a:extLst>
                  <a:ext uri="{FF2B5EF4-FFF2-40B4-BE49-F238E27FC236}">
                    <a16:creationId xmlns:a16="http://schemas.microsoft.com/office/drawing/2014/main" id="{5EF73C9F-7670-DB30-87B8-17F772F184E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60449" y="1911195"/>
                <a:ext cx="3246966" cy="4153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抓包分析流量走向</a:t>
                </a:r>
                <a:endParaRPr lang="en-US" dirty="0"/>
              </a:p>
            </p:txBody>
          </p:sp>
          <p:sp>
            <p:nvSpPr>
              <p:cNvPr id="10" name="Text4">
                <a:extLst>
                  <a:ext uri="{FF2B5EF4-FFF2-40B4-BE49-F238E27FC236}">
                    <a16:creationId xmlns:a16="http://schemas.microsoft.com/office/drawing/2014/main" id="{864CAC84-3ADA-DD9E-84E0-71706DC1E0AE}"/>
                  </a:ext>
                </a:extLst>
              </p:cNvPr>
              <p:cNvSpPr/>
              <p:nvPr/>
            </p:nvSpPr>
            <p:spPr>
              <a:xfrm>
                <a:off x="8160450" y="2326592"/>
                <a:ext cx="3246965" cy="15220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使用Wireshark抓包确认访客流量未进入内部业务网段。</a:t>
                </a:r>
                <a:endParaRPr lang="en-US" dirty="0"/>
              </a:p>
            </p:txBody>
          </p:sp>
        </p:grpSp>
        <p:sp>
          <p:nvSpPr>
            <p:cNvPr id="7" name="PictureMisc1">
              <a:extLst>
                <a:ext uri="{FF2B5EF4-FFF2-40B4-BE49-F238E27FC236}">
                  <a16:creationId xmlns:a16="http://schemas.microsoft.com/office/drawing/2014/main" id="{09BCDB99-6F38-016E-973A-E5D1CCEFE9D3}"/>
                </a:ext>
              </a:extLst>
            </p:cNvPr>
            <p:cNvSpPr>
              <a:spLocks/>
            </p:cNvSpPr>
            <p:nvPr/>
          </p:nvSpPr>
          <p:spPr>
            <a:xfrm>
              <a:off x="8022279" y="1838860"/>
              <a:ext cx="3496620" cy="4295242"/>
            </a:xfrm>
            <a:prstGeom prst="roundRect">
              <a:avLst>
                <a:gd name="adj" fmla="val 5584"/>
              </a:avLst>
            </a:prstGeom>
            <a:blipFill>
              <a:blip r:embed="rId3"/>
              <a:srcRect/>
              <a:stretch>
                <a:fillRect l="-59592" r="-59592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访客流量控制验证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d3173635-8105-4f9a-8536-3a9ee997c1bb.source.6.zh-Hans.pptx">
            <a:extLst>
              <a:ext uri="{FF2B5EF4-FFF2-40B4-BE49-F238E27FC236}">
                <a16:creationId xmlns:a16="http://schemas.microsoft.com/office/drawing/2014/main" id="{F4D9E112-CFA8-7164-80CC-709FA00B7A5A}"/>
              </a:ext>
            </a:extLst>
          </p:cNvPr>
          <p:cNvGrpSpPr/>
          <p:nvPr/>
        </p:nvGrpSpPr>
        <p:grpSpPr>
          <a:xfrm>
            <a:off x="0" y="1130300"/>
            <a:ext cx="12192001" cy="5727700"/>
            <a:chOff x="0" y="1130300"/>
            <a:chExt cx="12192001" cy="5727700"/>
          </a:xfrm>
        </p:grpSpPr>
        <p:sp>
          <p:nvSpPr>
            <p:cNvPr id="11" name="PictureMisc1">
              <a:extLst>
                <a:ext uri="{FF2B5EF4-FFF2-40B4-BE49-F238E27FC236}">
                  <a16:creationId xmlns:a16="http://schemas.microsoft.com/office/drawing/2014/main" id="{950C0F8B-8E89-F91E-2A0F-0E71C7505EB9}"/>
                </a:ext>
              </a:extLst>
            </p:cNvPr>
            <p:cNvSpPr>
              <a:spLocks/>
            </p:cNvSpPr>
            <p:nvPr/>
          </p:nvSpPr>
          <p:spPr>
            <a:xfrm>
              <a:off x="0" y="4452730"/>
              <a:ext cx="12192000" cy="2405270"/>
            </a:xfrm>
            <a:prstGeom prst="round2DiagRect">
              <a:avLst>
                <a:gd name="adj1" fmla="val 0"/>
                <a:gd name="adj2" fmla="val 0"/>
              </a:avLst>
            </a:prstGeom>
            <a:blipFill>
              <a:blip r:embed="rId3"/>
              <a:srcRect/>
              <a:stretch>
                <a:fillRect t="-118962" b="-118962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8471F6D-C9D3-15CA-7773-6C5A0DEDD42E}"/>
                </a:ext>
              </a:extLst>
            </p:cNvPr>
            <p:cNvGrpSpPr/>
            <p:nvPr/>
          </p:nvGrpSpPr>
          <p:grpSpPr>
            <a:xfrm>
              <a:off x="660400" y="1130300"/>
              <a:ext cx="11531601" cy="5003801"/>
              <a:chOff x="660400" y="1130300"/>
              <a:chExt cx="11531601" cy="5003801"/>
            </a:xfrm>
          </p:grpSpPr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37285190-B62E-664B-B5A8-B7F51472BAC1}"/>
                  </a:ext>
                </a:extLst>
              </p:cNvPr>
              <p:cNvSpPr/>
              <p:nvPr/>
            </p:nvSpPr>
            <p:spPr>
              <a:xfrm>
                <a:off x="4791076" y="1130300"/>
                <a:ext cx="7400925" cy="5003799"/>
              </a:xfrm>
              <a:custGeom>
                <a:avLst/>
                <a:gdLst>
                  <a:gd name="connsiteX0" fmla="*/ 188932 w 7400925"/>
                  <a:gd name="connsiteY0" fmla="*/ 0 h 4562475"/>
                  <a:gd name="connsiteX1" fmla="*/ 7400925 w 7400925"/>
                  <a:gd name="connsiteY1" fmla="*/ 0 h 4562475"/>
                  <a:gd name="connsiteX2" fmla="*/ 7400925 w 7400925"/>
                  <a:gd name="connsiteY2" fmla="*/ 4562475 h 4562475"/>
                  <a:gd name="connsiteX3" fmla="*/ 188932 w 7400925"/>
                  <a:gd name="connsiteY3" fmla="*/ 4562475 h 4562475"/>
                  <a:gd name="connsiteX4" fmla="*/ 0 w 7400925"/>
                  <a:gd name="connsiteY4" fmla="*/ 4373543 h 4562475"/>
                  <a:gd name="connsiteX5" fmla="*/ 0 w 7400925"/>
                  <a:gd name="connsiteY5" fmla="*/ 188932 h 4562475"/>
                  <a:gd name="connsiteX6" fmla="*/ 188932 w 7400925"/>
                  <a:gd name="connsiteY6" fmla="*/ 0 h 456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00925" h="4562475">
                    <a:moveTo>
                      <a:pt x="188932" y="0"/>
                    </a:moveTo>
                    <a:lnTo>
                      <a:pt x="7400925" y="0"/>
                    </a:lnTo>
                    <a:lnTo>
                      <a:pt x="7400925" y="4562475"/>
                    </a:lnTo>
                    <a:lnTo>
                      <a:pt x="188932" y="4562475"/>
                    </a:lnTo>
                    <a:cubicBezTo>
                      <a:pt x="84588" y="4562475"/>
                      <a:pt x="0" y="4477887"/>
                      <a:pt x="0" y="4373543"/>
                    </a:cubicBezTo>
                    <a:lnTo>
                      <a:pt x="0" y="188932"/>
                    </a:lnTo>
                    <a:cubicBezTo>
                      <a:pt x="0" y="84588"/>
                      <a:pt x="84588" y="0"/>
                      <a:pt x="188932" y="0"/>
                    </a:cubicBezTo>
                    <a:close/>
                  </a:path>
                </a:pathLst>
              </a:cu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Title">
                <a:extLst>
                  <a:ext uri="{FF2B5EF4-FFF2-40B4-BE49-F238E27FC236}">
                    <a16:creationId xmlns:a16="http://schemas.microsoft.com/office/drawing/2014/main" id="{C0C9910F-11C9-ADB4-3144-5724B85CB695}"/>
                  </a:ext>
                </a:extLst>
              </p:cNvPr>
              <p:cNvSpPr txBox="1"/>
              <p:nvPr/>
            </p:nvSpPr>
            <p:spPr>
              <a:xfrm>
                <a:off x="660400" y="1130300"/>
                <a:ext cx="3051947" cy="3322430"/>
              </a:xfrm>
              <a:prstGeom prst="rect">
                <a:avLst/>
              </a:prstGeom>
              <a:noFill/>
            </p:spPr>
            <p:txBody>
              <a:bodyPr vert="horz" wrap="square" rtlCol="0" anchor="t">
                <a:normAutofit/>
              </a:bodyPr>
              <a:lstStyle/>
              <a:p>
                <a:r>
                  <a:rPr lang="zh-CN" altLang="en-US" sz="2400" b="1" dirty="0"/>
                  <a:t>验证无线信号覆盖与认证功能</a:t>
                </a:r>
                <a:endParaRPr lang="en-US" dirty="0"/>
              </a:p>
            </p:txBody>
          </p:sp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7E00643B-5BD7-C656-740F-83CC7A97C247}"/>
                  </a:ext>
                </a:extLst>
              </p:cNvPr>
              <p:cNvGrpSpPr/>
              <p:nvPr/>
            </p:nvGrpSpPr>
            <p:grpSpPr>
              <a:xfrm>
                <a:off x="4936140" y="1138823"/>
                <a:ext cx="6582760" cy="4995278"/>
                <a:chOff x="660400" y="1784207"/>
                <a:chExt cx="7835900" cy="4287925"/>
              </a:xfrm>
            </p:grpSpPr>
            <p:grpSp>
              <p:nvGrpSpPr>
                <p:cNvPr id="23" name="组合 22">
                  <a:extLst>
                    <a:ext uri="{FF2B5EF4-FFF2-40B4-BE49-F238E27FC236}">
                      <a16:creationId xmlns:a16="http://schemas.microsoft.com/office/drawing/2014/main" id="{B59BB2D5-3C74-02E0-4272-5A843BF56345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60400" y="1784207"/>
                  <a:ext cx="3795450" cy="1337317"/>
                  <a:chOff x="797462" y="1871831"/>
                  <a:chExt cx="3220935" cy="1435473"/>
                </a:xfrm>
              </p:grpSpPr>
              <p:sp>
                <p:nvSpPr>
                  <p:cNvPr id="14" name="Bullet1">
                    <a:extLst>
                      <a:ext uri="{FF2B5EF4-FFF2-40B4-BE49-F238E27FC236}">
                        <a16:creationId xmlns:a16="http://schemas.microsoft.com/office/drawing/2014/main" id="{01421CAE-891C-BC8C-CC43-1BEBFA5ABF1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97462" y="1871831"/>
                    <a:ext cx="3220935" cy="4186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信号强度检测</a:t>
                    </a:r>
                    <a:endParaRPr lang="en-US" dirty="0"/>
                  </a:p>
                </p:txBody>
              </p:sp>
              <p:sp>
                <p:nvSpPr>
                  <p:cNvPr id="15" name="Text1">
                    <a:extLst>
                      <a:ext uri="{FF2B5EF4-FFF2-40B4-BE49-F238E27FC236}">
                        <a16:creationId xmlns:a16="http://schemas.microsoft.com/office/drawing/2014/main" id="{7006A595-FE03-5494-6C80-68224A12D8C2}"/>
                      </a:ext>
                    </a:extLst>
                  </p:cNvPr>
                  <p:cNvSpPr/>
                  <p:nvPr/>
                </p:nvSpPr>
                <p:spPr>
                  <a:xfrm>
                    <a:off x="797463" y="2290497"/>
                    <a:ext cx="3220934" cy="10168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使用手机或笔记本扫描WLAN-F2信号，RSSI大于-70dBm视为合格。</a:t>
                    </a:r>
                    <a:endParaRPr lang="en-US" dirty="0"/>
                  </a:p>
                </p:txBody>
              </p:sp>
            </p:grpSp>
            <p:grpSp>
              <p:nvGrpSpPr>
                <p:cNvPr id="13" name="组合 1">
                  <a:extLst>
                    <a:ext uri="{FF2B5EF4-FFF2-40B4-BE49-F238E27FC236}">
                      <a16:creationId xmlns:a16="http://schemas.microsoft.com/office/drawing/2014/main" id="{9C651D34-5E3D-E384-74E5-9B2B0E68497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60400" y="3259512"/>
                  <a:ext cx="3795450" cy="1337317"/>
                  <a:chOff x="797462" y="1871831"/>
                  <a:chExt cx="3220935" cy="1435473"/>
                </a:xfrm>
              </p:grpSpPr>
              <p:sp>
                <p:nvSpPr>
                  <p:cNvPr id="6" name="Bullet2">
                    <a:extLst>
                      <a:ext uri="{FF2B5EF4-FFF2-40B4-BE49-F238E27FC236}">
                        <a16:creationId xmlns:a16="http://schemas.microsoft.com/office/drawing/2014/main" id="{95B98099-7345-0B1F-2CD5-8C6B221CC93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97462" y="1871831"/>
                    <a:ext cx="3220935" cy="4186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正确输入密码接入</a:t>
                    </a:r>
                    <a:endParaRPr lang="en-US" dirty="0"/>
                  </a:p>
                </p:txBody>
              </p:sp>
              <p:sp>
                <p:nvSpPr>
                  <p:cNvPr id="7" name="Text2">
                    <a:extLst>
                      <a:ext uri="{FF2B5EF4-FFF2-40B4-BE49-F238E27FC236}">
                        <a16:creationId xmlns:a16="http://schemas.microsoft.com/office/drawing/2014/main" id="{ABE6F3AA-1A69-70CE-EBAB-20EFF1215517}"/>
                      </a:ext>
                    </a:extLst>
                  </p:cNvPr>
                  <p:cNvSpPr/>
                  <p:nvPr/>
                </p:nvSpPr>
                <p:spPr>
                  <a:xfrm>
                    <a:off x="797463" y="2290497"/>
                    <a:ext cx="3220934" cy="10168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输入WLAN@Employee2后成功获取IP地址，进入认证界面或直接上网。</a:t>
                    </a:r>
                    <a:endParaRPr lang="en-US" dirty="0"/>
                  </a:p>
                </p:txBody>
              </p:sp>
            </p:grpSp>
            <p:grpSp>
              <p:nvGrpSpPr>
                <p:cNvPr id="8" name="组合 7">
                  <a:extLst>
                    <a:ext uri="{FF2B5EF4-FFF2-40B4-BE49-F238E27FC236}">
                      <a16:creationId xmlns:a16="http://schemas.microsoft.com/office/drawing/2014/main" id="{70C6C1C0-DC3E-CB03-72A1-52A7CF730BE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60400" y="4734815"/>
                  <a:ext cx="3795450" cy="1337317"/>
                  <a:chOff x="797462" y="1871831"/>
                  <a:chExt cx="3220935" cy="1435473"/>
                </a:xfrm>
              </p:grpSpPr>
              <p:sp>
                <p:nvSpPr>
                  <p:cNvPr id="9" name="Bullet3">
                    <a:extLst>
                      <a:ext uri="{FF2B5EF4-FFF2-40B4-BE49-F238E27FC236}">
                        <a16:creationId xmlns:a16="http://schemas.microsoft.com/office/drawing/2014/main" id="{91D7F6FD-5D9F-4E90-B633-E5847649BA5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97462" y="1871831"/>
                    <a:ext cx="3220935" cy="4186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获取IP地址验证</a:t>
                    </a:r>
                    <a:endParaRPr lang="en-US" dirty="0"/>
                  </a:p>
                </p:txBody>
              </p:sp>
              <p:sp>
                <p:nvSpPr>
                  <p:cNvPr id="10" name="Text3">
                    <a:extLst>
                      <a:ext uri="{FF2B5EF4-FFF2-40B4-BE49-F238E27FC236}">
                        <a16:creationId xmlns:a16="http://schemas.microsoft.com/office/drawing/2014/main" id="{1DDC76C1-2148-7610-1831-D21FF586FAFF}"/>
                      </a:ext>
                    </a:extLst>
                  </p:cNvPr>
                  <p:cNvSpPr/>
                  <p:nvPr/>
                </p:nvSpPr>
                <p:spPr>
                  <a:xfrm>
                    <a:off x="797463" y="2290497"/>
                    <a:ext cx="3220934" cy="10168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无线终端通过DHCP获得192.168.106.x地址，网关为LSW8。</a:t>
                    </a:r>
                    <a:endParaRPr lang="en-US" dirty="0"/>
                  </a:p>
                </p:txBody>
              </p:sp>
            </p:grpSp>
            <p:grpSp>
              <p:nvGrpSpPr>
                <p:cNvPr id="21" name="组合 20">
                  <a:extLst>
                    <a:ext uri="{FF2B5EF4-FFF2-40B4-BE49-F238E27FC236}">
                      <a16:creationId xmlns:a16="http://schemas.microsoft.com/office/drawing/2014/main" id="{0647CD5D-2D6F-C3A8-1DB1-433E0B242D1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700850" y="1784207"/>
                  <a:ext cx="3795450" cy="1337317"/>
                  <a:chOff x="797462" y="1871831"/>
                  <a:chExt cx="3220935" cy="1435473"/>
                </a:xfrm>
              </p:grpSpPr>
              <p:sp>
                <p:nvSpPr>
                  <p:cNvPr id="22" name="Bullet4">
                    <a:extLst>
                      <a:ext uri="{FF2B5EF4-FFF2-40B4-BE49-F238E27FC236}">
                        <a16:creationId xmlns:a16="http://schemas.microsoft.com/office/drawing/2014/main" id="{25161DF0-BA4A-D7A5-1E22-BD3FE64CC77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97462" y="1871831"/>
                    <a:ext cx="3220935" cy="4186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跨楼层漫游测试</a:t>
                    </a:r>
                    <a:endParaRPr lang="en-US" dirty="0"/>
                  </a:p>
                </p:txBody>
              </p:sp>
              <p:sp>
                <p:nvSpPr>
                  <p:cNvPr id="24" name="Text4">
                    <a:extLst>
                      <a:ext uri="{FF2B5EF4-FFF2-40B4-BE49-F238E27FC236}">
                        <a16:creationId xmlns:a16="http://schemas.microsoft.com/office/drawing/2014/main" id="{157F7507-1533-4694-65AD-55A216BC8A72}"/>
                      </a:ext>
                    </a:extLst>
                  </p:cNvPr>
                  <p:cNvSpPr/>
                  <p:nvPr/>
                </p:nvSpPr>
                <p:spPr>
                  <a:xfrm>
                    <a:off x="797463" y="2290497"/>
                    <a:ext cx="3220934" cy="10168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移动过程中信号自动切换AP，不掉线，体现无缝漫游能力。</a:t>
                    </a:r>
                    <a:endParaRPr lang="en-US" dirty="0"/>
                  </a:p>
                </p:txBody>
              </p:sp>
            </p:grpSp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D358C97F-1DD2-9DF9-8827-22B514AA5D9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700850" y="3259512"/>
                  <a:ext cx="3795450" cy="1337317"/>
                  <a:chOff x="797462" y="1871831"/>
                  <a:chExt cx="3220935" cy="1435473"/>
                </a:xfrm>
              </p:grpSpPr>
              <p:sp>
                <p:nvSpPr>
                  <p:cNvPr id="26" name="Bullet5">
                    <a:extLst>
                      <a:ext uri="{FF2B5EF4-FFF2-40B4-BE49-F238E27FC236}">
                        <a16:creationId xmlns:a16="http://schemas.microsoft.com/office/drawing/2014/main" id="{AAE10A61-A4B0-FB51-54E5-D4495009EFC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97462" y="1871831"/>
                    <a:ext cx="3220935" cy="4186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多用户并发接入</a:t>
                    </a:r>
                    <a:endParaRPr lang="en-US" dirty="0"/>
                  </a:p>
                </p:txBody>
              </p:sp>
              <p:sp>
                <p:nvSpPr>
                  <p:cNvPr id="27" name="Text5">
                    <a:extLst>
                      <a:ext uri="{FF2B5EF4-FFF2-40B4-BE49-F238E27FC236}">
                        <a16:creationId xmlns:a16="http://schemas.microsoft.com/office/drawing/2014/main" id="{A5CDB859-E5B6-0A16-ECA5-8D914AFC5C5C}"/>
                      </a:ext>
                    </a:extLst>
                  </p:cNvPr>
                  <p:cNvSpPr/>
                  <p:nvPr/>
                </p:nvSpPr>
                <p:spPr>
                  <a:xfrm>
                    <a:off x="797463" y="2290497"/>
                    <a:ext cx="3220934" cy="10168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多人同时连接同一AP，观察是否出现卡顿或拒绝服务现象。</a:t>
                    </a:r>
                    <a:endParaRPr lang="en-US" dirty="0"/>
                  </a:p>
                </p:txBody>
              </p:sp>
            </p:grp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EFDECDE8-F673-E9C6-E35E-47284596C15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700850" y="4734815"/>
                  <a:ext cx="3795450" cy="1337317"/>
                  <a:chOff x="797462" y="1871831"/>
                  <a:chExt cx="3220935" cy="1435473"/>
                </a:xfrm>
              </p:grpSpPr>
              <p:sp>
                <p:nvSpPr>
                  <p:cNvPr id="29" name="Bullet6">
                    <a:extLst>
                      <a:ext uri="{FF2B5EF4-FFF2-40B4-BE49-F238E27FC236}">
                        <a16:creationId xmlns:a16="http://schemas.microsoft.com/office/drawing/2014/main" id="{759E0D88-1690-430F-43CC-C88EB299BDA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97462" y="1871831"/>
                    <a:ext cx="3220935" cy="4186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AP注册状态检查</a:t>
                    </a:r>
                    <a:endParaRPr lang="en-US" dirty="0"/>
                  </a:p>
                </p:txBody>
              </p:sp>
              <p:sp>
                <p:nvSpPr>
                  <p:cNvPr id="30" name="Text6">
                    <a:extLst>
                      <a:ext uri="{FF2B5EF4-FFF2-40B4-BE49-F238E27FC236}">
                        <a16:creationId xmlns:a16="http://schemas.microsoft.com/office/drawing/2014/main" id="{6C7B06B1-C9EA-7F62-DC6E-9BE7E1A21B37}"/>
                      </a:ext>
                    </a:extLst>
                  </p:cNvPr>
                  <p:cNvSpPr/>
                  <p:nvPr/>
                </p:nvSpPr>
                <p:spPr>
                  <a:xfrm>
                    <a:off x="797463" y="2290497"/>
                    <a:ext cx="3220934" cy="10168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在AC上执行`display ap all`，确认ZQQ F1-AP/F2-AP/F3-AP状态为“normal”。</a:t>
                    </a:r>
                    <a:endParaRPr lang="en-US" dirty="0"/>
                  </a:p>
                </p:txBody>
              </p:sp>
            </p:grpSp>
          </p:grp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无线客户端接入测试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3511c5d8-1ce5-4fae-bd1d-1c758386218e.source.6.zh-Hans.pptx">
            <a:extLst>
              <a:ext uri="{FF2B5EF4-FFF2-40B4-BE49-F238E27FC236}">
                <a16:creationId xmlns:a16="http://schemas.microsoft.com/office/drawing/2014/main" id="{4DE5D655-D388-23FB-A61F-89C15ACF8116}"/>
              </a:ext>
            </a:extLst>
          </p:cNvPr>
          <p:cNvGrpSpPr/>
          <p:nvPr/>
        </p:nvGrpSpPr>
        <p:grpSpPr>
          <a:xfrm>
            <a:off x="673100" y="1130300"/>
            <a:ext cx="10845800" cy="5018087"/>
            <a:chOff x="673100" y="1130300"/>
            <a:chExt cx="10845800" cy="5018087"/>
          </a:xfrm>
        </p:grpSpPr>
        <p:sp>
          <p:nvSpPr>
            <p:cNvPr id="6" name="PictureMisc1">
              <a:extLst>
                <a:ext uri="{FF2B5EF4-FFF2-40B4-BE49-F238E27FC236}">
                  <a16:creationId xmlns:a16="http://schemas.microsoft.com/office/drawing/2014/main" id="{F1351433-9CF2-4020-790F-1D748573BE1B}"/>
                </a:ext>
              </a:extLst>
            </p:cNvPr>
            <p:cNvSpPr>
              <a:spLocks/>
            </p:cNvSpPr>
            <p:nvPr/>
          </p:nvSpPr>
          <p:spPr>
            <a:xfrm>
              <a:off x="673100" y="1130300"/>
              <a:ext cx="3581400" cy="4974407"/>
            </a:xfrm>
            <a:prstGeom prst="round2DiagRect">
              <a:avLst/>
            </a:prstGeom>
            <a:blipFill>
              <a:blip r:embed="rId3"/>
              <a:srcRect/>
              <a:stretch>
                <a:fillRect l="-54171" r="-54171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3" name="Title">
              <a:extLst>
                <a:ext uri="{FF2B5EF4-FFF2-40B4-BE49-F238E27FC236}">
                  <a16:creationId xmlns:a16="http://schemas.microsoft.com/office/drawing/2014/main" id="{13176103-ED58-B53E-1C6F-AA543086246E}"/>
                </a:ext>
              </a:extLst>
            </p:cNvPr>
            <p:cNvSpPr txBox="1">
              <a:spLocks/>
            </p:cNvSpPr>
            <p:nvPr/>
          </p:nvSpPr>
          <p:spPr>
            <a:xfrm>
              <a:off x="673100" y="1130300"/>
              <a:ext cx="3581400" cy="1267113"/>
            </a:xfrm>
            <a:prstGeom prst="round2DiagRect">
              <a:avLst>
                <a:gd name="adj1" fmla="val 45733"/>
                <a:gd name="adj2" fmla="val 0"/>
              </a:avLst>
            </a:prstGeom>
            <a:solidFill>
              <a:schemeClr val="bg1">
                <a:alpha val="90000"/>
              </a:schemeClr>
            </a:solidFill>
          </p:spPr>
          <p:txBody>
            <a:bodyPr vert="horz" wrap="square" rtlCol="0" anchor="ctr" anchorCtr="0">
              <a:normAutofit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验证出口策略是否有效执行</a:t>
              </a:r>
              <a:endParaRPr lang="en-US" dirty="0"/>
            </a:p>
          </p:txBody>
        </p:sp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6FD07C05-5A75-F2F8-99EE-244B6A17C3E6}"/>
                </a:ext>
              </a:extLst>
            </p:cNvPr>
            <p:cNvGrpSpPr/>
            <p:nvPr/>
          </p:nvGrpSpPr>
          <p:grpSpPr>
            <a:xfrm>
              <a:off x="4483102" y="1145564"/>
              <a:ext cx="6896098" cy="746734"/>
              <a:chOff x="5571958" y="1187573"/>
              <a:chExt cx="5946940" cy="758436"/>
            </a:xfrm>
          </p:grpSpPr>
          <p:sp>
            <p:nvSpPr>
              <p:cNvPr id="160" name="Text1">
                <a:extLst>
                  <a:ext uri="{FF2B5EF4-FFF2-40B4-BE49-F238E27FC236}">
                    <a16:creationId xmlns:a16="http://schemas.microsoft.com/office/drawing/2014/main" id="{39B22F11-BF0B-14A6-611D-59E81CE5BB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1958" y="1484256"/>
                <a:ext cx="5946940" cy="46175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cs typeface="+mn-ea"/>
                    <a:sym typeface="+mn-lt"/>
                  </a:rPr>
                  <a:t>终端ping www.baidu.com，成功解析并收到回复，表明NAT正常。</a:t>
                </a:r>
                <a:endParaRPr lang="en-US" dirty="0"/>
              </a:p>
            </p:txBody>
          </p:sp>
          <p:sp>
            <p:nvSpPr>
              <p:cNvPr id="161" name="Bullet1">
                <a:extLst>
                  <a:ext uri="{FF2B5EF4-FFF2-40B4-BE49-F238E27FC236}">
                    <a16:creationId xmlns:a16="http://schemas.microsoft.com/office/drawing/2014/main" id="{42CC41E3-A7AC-14D6-D46C-32BF38C8E3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1958" y="1187573"/>
                <a:ext cx="5946940" cy="2966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 anchorCtr="0">
                <a:normAutofit lnSpcReduction="10000"/>
              </a:bodyPr>
              <a:lstStyle/>
              <a:p>
                <a:r>
                  <a:rPr lang="zh-CN" altLang="en-US" sz="1400" b="1" dirty="0">
                    <a:cs typeface="+mn-ea"/>
                    <a:sym typeface="+mn-lt"/>
                  </a:rPr>
                  <a:t>内网访问外网测试</a:t>
                </a:r>
                <a:endParaRPr lang="en-US" dirty="0"/>
              </a:p>
            </p:txBody>
          </p:sp>
        </p:grpSp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AD44E0C3-9D1F-28FC-8FCB-7E66B993D61A}"/>
                </a:ext>
              </a:extLst>
            </p:cNvPr>
            <p:cNvGrpSpPr/>
            <p:nvPr/>
          </p:nvGrpSpPr>
          <p:grpSpPr>
            <a:xfrm>
              <a:off x="4483102" y="1993921"/>
              <a:ext cx="6896098" cy="746738"/>
              <a:chOff x="5571958" y="2034400"/>
              <a:chExt cx="5946940" cy="758440"/>
            </a:xfrm>
          </p:grpSpPr>
          <p:sp>
            <p:nvSpPr>
              <p:cNvPr id="158" name="Text2">
                <a:extLst>
                  <a:ext uri="{FF2B5EF4-FFF2-40B4-BE49-F238E27FC236}">
                    <a16:creationId xmlns:a16="http://schemas.microsoft.com/office/drawing/2014/main" id="{AD3D1020-8AB4-47DB-F6D7-492E64C744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1958" y="2331087"/>
                <a:ext cx="5946940" cy="46175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cs typeface="+mn-ea"/>
                    <a:sym typeface="+mn-lt"/>
                  </a:rPr>
                  <a:t>尝试访问某些受限网站（如游戏、视频），应被阻断或限速。</a:t>
                </a:r>
                <a:endParaRPr lang="en-US" dirty="0"/>
              </a:p>
            </p:txBody>
          </p:sp>
          <p:sp>
            <p:nvSpPr>
              <p:cNvPr id="159" name="Bullet2">
                <a:extLst>
                  <a:ext uri="{FF2B5EF4-FFF2-40B4-BE49-F238E27FC236}">
                    <a16:creationId xmlns:a16="http://schemas.microsoft.com/office/drawing/2014/main" id="{8B10FEFC-C773-67D8-5439-014CC15CE2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1958" y="2034400"/>
                <a:ext cx="5946940" cy="2966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 anchorCtr="0">
                <a:normAutofit lnSpcReduction="10000"/>
              </a:bodyPr>
              <a:lstStyle/>
              <a:p>
                <a:r>
                  <a:rPr lang="zh-CN" altLang="en-US" sz="1400" b="1" dirty="0">
                    <a:cs typeface="+mn-ea"/>
                    <a:sym typeface="+mn-lt"/>
                  </a:rPr>
                  <a:t>特定服务禁止访问</a:t>
                </a:r>
                <a:endParaRPr lang="en-US" dirty="0"/>
              </a:p>
            </p:txBody>
          </p:sp>
        </p:grpSp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181A1FAF-1C07-6AF4-E59C-C96090B9A463}"/>
                </a:ext>
              </a:extLst>
            </p:cNvPr>
            <p:cNvGrpSpPr/>
            <p:nvPr/>
          </p:nvGrpSpPr>
          <p:grpSpPr>
            <a:xfrm>
              <a:off x="4483102" y="2842282"/>
              <a:ext cx="6896098" cy="746734"/>
              <a:chOff x="5571958" y="2881233"/>
              <a:chExt cx="5946940" cy="758436"/>
            </a:xfrm>
          </p:grpSpPr>
          <p:sp>
            <p:nvSpPr>
              <p:cNvPr id="156" name="Text3">
                <a:extLst>
                  <a:ext uri="{FF2B5EF4-FFF2-40B4-BE49-F238E27FC236}">
                    <a16:creationId xmlns:a16="http://schemas.microsoft.com/office/drawing/2014/main" id="{D4BCCF13-60B9-F5C9-B120-FB0AEDF754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1958" y="3177916"/>
                <a:ext cx="5946940" cy="46175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cs typeface="+mn-ea"/>
                    <a:sym typeface="+mn-lt"/>
                  </a:rPr>
                  <a:t>外网模拟访问Router公网IP:80，应能显示Web服务器页面内容。</a:t>
                </a:r>
                <a:endParaRPr lang="en-US" dirty="0"/>
              </a:p>
            </p:txBody>
          </p:sp>
          <p:sp>
            <p:nvSpPr>
              <p:cNvPr id="157" name="Bullet3">
                <a:extLst>
                  <a:ext uri="{FF2B5EF4-FFF2-40B4-BE49-F238E27FC236}">
                    <a16:creationId xmlns:a16="http://schemas.microsoft.com/office/drawing/2014/main" id="{DE4825C6-17D8-7AB1-8573-8B4447B058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1958" y="2881233"/>
                <a:ext cx="5946940" cy="2966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 anchorCtr="0">
                <a:normAutofit lnSpcReduction="10000"/>
              </a:bodyPr>
              <a:lstStyle/>
              <a:p>
                <a:r>
                  <a:rPr lang="zh-CN" altLang="en-US" sz="1400" b="1" dirty="0">
                    <a:cs typeface="+mn-ea"/>
                    <a:sym typeface="+mn-lt"/>
                  </a:rPr>
                  <a:t>NAT Server服务验证</a:t>
                </a:r>
                <a:endParaRPr lang="en-US" dirty="0"/>
              </a:p>
            </p:txBody>
          </p:sp>
        </p:grp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2B7543F2-741F-94CE-6656-6F39DD6DCD83}"/>
                </a:ext>
              </a:extLst>
            </p:cNvPr>
            <p:cNvGrpSpPr/>
            <p:nvPr/>
          </p:nvGrpSpPr>
          <p:grpSpPr>
            <a:xfrm>
              <a:off x="4483102" y="3690639"/>
              <a:ext cx="6896098" cy="746738"/>
              <a:chOff x="5571958" y="3728060"/>
              <a:chExt cx="5946940" cy="758440"/>
            </a:xfrm>
          </p:grpSpPr>
          <p:sp>
            <p:nvSpPr>
              <p:cNvPr id="154" name="Text4">
                <a:extLst>
                  <a:ext uri="{FF2B5EF4-FFF2-40B4-BE49-F238E27FC236}">
                    <a16:creationId xmlns:a16="http://schemas.microsoft.com/office/drawing/2014/main" id="{2D97227A-C2DF-E18C-429D-8D4DB28077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1958" y="4024747"/>
                <a:ext cx="5946940" cy="46175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cs typeface="+mn-ea"/>
                    <a:sym typeface="+mn-lt"/>
                  </a:rPr>
                  <a:t>在Router上查看NAT会话表，确认内网IP成功转换为公网IP。</a:t>
                </a:r>
                <a:endParaRPr lang="en-US" dirty="0"/>
              </a:p>
            </p:txBody>
          </p:sp>
          <p:sp>
            <p:nvSpPr>
              <p:cNvPr id="155" name="Bullet4">
                <a:extLst>
                  <a:ext uri="{FF2B5EF4-FFF2-40B4-BE49-F238E27FC236}">
                    <a16:creationId xmlns:a16="http://schemas.microsoft.com/office/drawing/2014/main" id="{8E76A5D6-8317-C111-A03E-68B61064BA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1958" y="3728060"/>
                <a:ext cx="5946940" cy="2966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 anchorCtr="0">
                <a:normAutofit lnSpcReduction="10000"/>
              </a:bodyPr>
              <a:lstStyle/>
              <a:p>
                <a:r>
                  <a:rPr lang="zh-CN" altLang="en-US" sz="1400" b="1" dirty="0">
                    <a:cs typeface="+mn-ea"/>
                    <a:sym typeface="+mn-lt"/>
                  </a:rPr>
                  <a:t>流量统计与监控</a:t>
                </a:r>
                <a:endParaRPr lang="en-US" dirty="0"/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80F789E3-AB3C-6A41-F548-BF7765CD76DD}"/>
                </a:ext>
              </a:extLst>
            </p:cNvPr>
            <p:cNvGrpSpPr/>
            <p:nvPr/>
          </p:nvGrpSpPr>
          <p:grpSpPr>
            <a:xfrm>
              <a:off x="4483102" y="4539000"/>
              <a:ext cx="6896098" cy="746738"/>
              <a:chOff x="5571958" y="4574890"/>
              <a:chExt cx="5946940" cy="758440"/>
            </a:xfrm>
          </p:grpSpPr>
          <p:sp>
            <p:nvSpPr>
              <p:cNvPr id="152" name="Text5">
                <a:extLst>
                  <a:ext uri="{FF2B5EF4-FFF2-40B4-BE49-F238E27FC236}">
                    <a16:creationId xmlns:a16="http://schemas.microsoft.com/office/drawing/2014/main" id="{51E767D3-B31A-2FD9-382F-6619C48083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1958" y="4871577"/>
                <a:ext cx="5946940" cy="46175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cs typeface="+mn-ea"/>
                    <a:sym typeface="+mn-lt"/>
                  </a:rPr>
                  <a:t>使用测速工具测试上传下载速度，评估是否符合预期带宽水平。</a:t>
                </a:r>
                <a:endParaRPr lang="en-US" dirty="0"/>
              </a:p>
            </p:txBody>
          </p:sp>
          <p:sp>
            <p:nvSpPr>
              <p:cNvPr id="153" name="Bullet5">
                <a:extLst>
                  <a:ext uri="{FF2B5EF4-FFF2-40B4-BE49-F238E27FC236}">
                    <a16:creationId xmlns:a16="http://schemas.microsoft.com/office/drawing/2014/main" id="{A0ED7C86-CABA-54DF-98FF-B0D0B4CEAA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1958" y="4574890"/>
                <a:ext cx="5946940" cy="2966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 anchorCtr="0">
                <a:normAutofit lnSpcReduction="10000"/>
              </a:bodyPr>
              <a:lstStyle/>
              <a:p>
                <a:r>
                  <a:rPr lang="zh-CN" altLang="en-US" sz="1400" b="1" dirty="0">
                    <a:cs typeface="+mn-ea"/>
                    <a:sym typeface="+mn-lt"/>
                  </a:rPr>
                  <a:t>带宽占用监测</a:t>
                </a:r>
                <a:endParaRPr lang="en-US" dirty="0"/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8E3E2D79-D3A1-7B78-A51A-9B670F58FE02}"/>
                </a:ext>
              </a:extLst>
            </p:cNvPr>
            <p:cNvGrpSpPr/>
            <p:nvPr/>
          </p:nvGrpSpPr>
          <p:grpSpPr>
            <a:xfrm>
              <a:off x="4483102" y="5387362"/>
              <a:ext cx="6896098" cy="746738"/>
              <a:chOff x="5571958" y="5421720"/>
              <a:chExt cx="5946940" cy="758440"/>
            </a:xfrm>
          </p:grpSpPr>
          <p:sp>
            <p:nvSpPr>
              <p:cNvPr id="150" name="Text6">
                <a:extLst>
                  <a:ext uri="{FF2B5EF4-FFF2-40B4-BE49-F238E27FC236}">
                    <a16:creationId xmlns:a16="http://schemas.microsoft.com/office/drawing/2014/main" id="{86D69F85-1E38-8F5A-CD22-2959D61070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1958" y="5718407"/>
                <a:ext cx="5946940" cy="46175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cs typeface="+mn-ea"/>
                    <a:sym typeface="+mn-lt"/>
                  </a:rPr>
                  <a:t>断开主链路后观察备用路径是否自动接管，验证冗余机制有效性。</a:t>
                </a:r>
                <a:endParaRPr lang="en-US" dirty="0"/>
              </a:p>
            </p:txBody>
          </p:sp>
          <p:sp>
            <p:nvSpPr>
              <p:cNvPr id="151" name="Bullet6">
                <a:extLst>
                  <a:ext uri="{FF2B5EF4-FFF2-40B4-BE49-F238E27FC236}">
                    <a16:creationId xmlns:a16="http://schemas.microsoft.com/office/drawing/2014/main" id="{5E77AFB4-B555-C41B-FAFA-DFB4EC788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1958" y="5421720"/>
                <a:ext cx="5946940" cy="2966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 anchorCtr="0">
                <a:normAutofit lnSpcReduction="10000"/>
              </a:bodyPr>
              <a:lstStyle/>
              <a:p>
                <a:r>
                  <a:rPr lang="zh-CN" altLang="en-US" sz="1400" b="1" dirty="0">
                    <a:cs typeface="+mn-ea"/>
                    <a:sym typeface="+mn-lt"/>
                  </a:rPr>
                  <a:t>故障恢复测试</a:t>
                </a:r>
                <a:endParaRPr lang="en-US" dirty="0"/>
              </a:p>
            </p:txBody>
          </p:sp>
        </p:grp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F5A85211-46F6-1D02-92B7-2A7B3AAE7E9D}"/>
                </a:ext>
              </a:extLst>
            </p:cNvPr>
            <p:cNvCxnSpPr>
              <a:cxnSpLocks/>
            </p:cNvCxnSpPr>
            <p:nvPr/>
          </p:nvCxnSpPr>
          <p:spPr>
            <a:xfrm>
              <a:off x="11518900" y="1130300"/>
              <a:ext cx="0" cy="5018087"/>
            </a:xfrm>
            <a:prstGeom prst="line">
              <a:avLst/>
            </a:prstGeom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上网流量限制测试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995795" y="1550504"/>
            <a:ext cx="5668392" cy="2146285"/>
          </a:xfrm>
        </p:spPr>
        <p:txBody>
          <a:bodyPr/>
          <a:lstStyle/>
          <a:p>
            <a:r>
              <a:rPr lang="zh-CN" altLang="en-US" dirty="0"/>
              <a:t>谢谢观看</a:t>
            </a:r>
            <a:endParaRPr 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 hasCustomPrompt="1"/>
          </p:nvPr>
        </p:nvSpPr>
        <p:spPr/>
        <p:txBody>
          <a:bodyPr/>
          <a:lstStyle/>
          <a:p>
            <a:r>
              <a:rPr lang="zh-CN" altLang="en-US" dirty="0"/>
              <a:t>汇报</a:t>
            </a:r>
            <a:r>
              <a:rPr lang="zh-CN" altLang="en-US" dirty="0" smtClean="0"/>
              <a:t>人：曾庆庆</a:t>
            </a:r>
            <a:endParaRPr 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r>
              <a:rPr lang="zh-CN" altLang="en-US" dirty="0"/>
              <a:t>2025/11/14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项目概述与设计目标</a:t>
            </a:r>
            <a:endParaRPr 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zh-CN" altLang="en-US" dirty="0"/>
              <a:t>明确园区网络建设的核心目的、标准及需求分析框架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809491be-c89f-476d-9d99-a47e198f8451.source.5.zh-Hans.pptx">
            <a:extLst>
              <a:ext uri="{FF2B5EF4-FFF2-40B4-BE49-F238E27FC236}">
                <a16:creationId xmlns:a16="http://schemas.microsoft.com/office/drawing/2014/main" id="{DF53EB3D-D148-13FA-069E-6E2F696CC8D3}"/>
              </a:ext>
            </a:extLst>
          </p:cNvPr>
          <p:cNvGrpSpPr/>
          <p:nvPr/>
        </p:nvGrpSpPr>
        <p:grpSpPr>
          <a:xfrm>
            <a:off x="0" y="1130300"/>
            <a:ext cx="12192000" cy="5727701"/>
            <a:chOff x="0" y="1130300"/>
            <a:chExt cx="12192000" cy="5727701"/>
          </a:xfrm>
        </p:grpSpPr>
        <p:sp>
          <p:nvSpPr>
            <p:cNvPr id="71" name="PictureMisc1">
              <a:extLst>
                <a:ext uri="{FF2B5EF4-FFF2-40B4-BE49-F238E27FC236}">
                  <a16:creationId xmlns:a16="http://schemas.microsoft.com/office/drawing/2014/main" id="{56913239-FBA1-FCE1-6687-E71342E13101}"/>
                </a:ext>
              </a:extLst>
            </p:cNvPr>
            <p:cNvSpPr/>
            <p:nvPr/>
          </p:nvSpPr>
          <p:spPr>
            <a:xfrm>
              <a:off x="0" y="4277276"/>
              <a:ext cx="12192000" cy="2580725"/>
            </a:xfrm>
            <a:custGeom>
              <a:avLst/>
              <a:gdLst>
                <a:gd name="connsiteX0" fmla="*/ 0 w 12192000"/>
                <a:gd name="connsiteY0" fmla="*/ 0 h 2580725"/>
                <a:gd name="connsiteX1" fmla="*/ 12192000 w 12192000"/>
                <a:gd name="connsiteY1" fmla="*/ 0 h 2580725"/>
                <a:gd name="connsiteX2" fmla="*/ 12192000 w 12192000"/>
                <a:gd name="connsiteY2" fmla="*/ 2580725 h 2580725"/>
                <a:gd name="connsiteX3" fmla="*/ 0 w 12192000"/>
                <a:gd name="connsiteY3" fmla="*/ 2580725 h 258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2580725">
                  <a:moveTo>
                    <a:pt x="0" y="0"/>
                  </a:moveTo>
                  <a:lnTo>
                    <a:pt x="12192000" y="0"/>
                  </a:lnTo>
                  <a:lnTo>
                    <a:pt x="12192000" y="2580725"/>
                  </a:lnTo>
                  <a:lnTo>
                    <a:pt x="0" y="2580725"/>
                  </a:lnTo>
                  <a:close/>
                </a:path>
              </a:pathLst>
            </a:custGeom>
            <a:blipFill>
              <a:blip r:embed="rId3"/>
              <a:stretch>
                <a:fillRect t="-107475" b="-10747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2" name="Title">
              <a:extLst>
                <a:ext uri="{FF2B5EF4-FFF2-40B4-BE49-F238E27FC236}">
                  <a16:creationId xmlns:a16="http://schemas.microsoft.com/office/drawing/2014/main" id="{F9AF4486-DEF1-E5F4-54B3-030164F5A28E}"/>
                </a:ext>
              </a:extLst>
            </p:cNvPr>
            <p:cNvSpPr txBox="1">
              <a:spLocks/>
            </p:cNvSpPr>
            <p:nvPr/>
          </p:nvSpPr>
          <p:spPr>
            <a:xfrm>
              <a:off x="814162" y="1130300"/>
              <a:ext cx="10550975" cy="71295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掌握园区网络在办公场景中的应用逻辑与技术实践能力</a:t>
              </a:r>
              <a:endParaRPr lang="en-US" dirty="0"/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41E5EFDF-501F-2BD6-A1E7-0179981EB30A}"/>
                </a:ext>
              </a:extLst>
            </p:cNvPr>
            <p:cNvGrpSpPr/>
            <p:nvPr/>
          </p:nvGrpSpPr>
          <p:grpSpPr>
            <a:xfrm>
              <a:off x="660399" y="1843254"/>
              <a:ext cx="2019335" cy="4290845"/>
              <a:chOff x="660399" y="1843254"/>
              <a:chExt cx="2019335" cy="4290845"/>
            </a:xfrm>
          </p:grpSpPr>
          <p:sp>
            <p:nvSpPr>
              <p:cNvPr id="104" name="ShapeRoundedRectangle 58">
                <a:extLst>
                  <a:ext uri="{FF2B5EF4-FFF2-40B4-BE49-F238E27FC236}">
                    <a16:creationId xmlns:a16="http://schemas.microsoft.com/office/drawing/2014/main" id="{B0AB0354-2BBB-C076-637E-2589EF490DEF}"/>
                  </a:ext>
                </a:extLst>
              </p:cNvPr>
              <p:cNvSpPr/>
              <p:nvPr/>
            </p:nvSpPr>
            <p:spPr>
              <a:xfrm>
                <a:off x="660399" y="1843254"/>
                <a:ext cx="2019335" cy="4290845"/>
              </a:xfrm>
              <a:prstGeom prst="roundRect">
                <a:avLst>
                  <a:gd name="adj" fmla="val 4000"/>
                </a:avLst>
              </a:prstGeom>
              <a:solidFill>
                <a:schemeClr val="bg1">
                  <a:alpha val="90000"/>
                </a:schemeClr>
              </a:solidFill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2400" b="1" dirty="0">
                  <a:solidFill>
                    <a:schemeClr val="l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5" name="Bullet1">
                <a:extLst>
                  <a:ext uri="{FF2B5EF4-FFF2-40B4-BE49-F238E27FC236}">
                    <a16:creationId xmlns:a16="http://schemas.microsoft.com/office/drawing/2014/main" id="{A433156F-2D3E-4139-1244-81BBA2BA467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0330" y="1944914"/>
                <a:ext cx="1959473" cy="71295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理解园区网络核心架构</a:t>
                </a:r>
                <a:endParaRPr lang="en-US" dirty="0"/>
              </a:p>
            </p:txBody>
          </p:sp>
          <p:sp>
            <p:nvSpPr>
              <p:cNvPr id="106" name="Text1">
                <a:extLst>
                  <a:ext uri="{FF2B5EF4-FFF2-40B4-BE49-F238E27FC236}">
                    <a16:creationId xmlns:a16="http://schemas.microsoft.com/office/drawing/2014/main" id="{1E99FBC7-8D66-B7C5-41E0-1454CDC8377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0330" y="3102429"/>
                <a:ext cx="1959473" cy="28575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深入掌握园区网的经典三层架构（接入层、汇聚层、核心层），理解其在企业办公环境中的部署意义和功能划分，为后续设计提供理论支撑。</a:t>
                </a:r>
                <a:endParaRPr lang="en-US" dirty="0"/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D0DBC669-75DF-1AF3-587F-5A7B283D7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162" y="2841168"/>
                <a:ext cx="374558" cy="0"/>
              </a:xfrm>
              <a:prstGeom prst="line">
                <a:avLst/>
              </a:prstGeom>
              <a:ln w="889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2A553FA5-3721-0BC5-2F7C-1417EDC27F9F}"/>
                </a:ext>
              </a:extLst>
            </p:cNvPr>
            <p:cNvGrpSpPr/>
            <p:nvPr/>
          </p:nvGrpSpPr>
          <p:grpSpPr>
            <a:xfrm>
              <a:off x="2870190" y="1843253"/>
              <a:ext cx="2019335" cy="4290845"/>
              <a:chOff x="2870190" y="1843253"/>
              <a:chExt cx="2019335" cy="4290845"/>
            </a:xfrm>
          </p:grpSpPr>
          <p:sp>
            <p:nvSpPr>
              <p:cNvPr id="99" name="ShapeRoundedRectangle 58">
                <a:extLst>
                  <a:ext uri="{FF2B5EF4-FFF2-40B4-BE49-F238E27FC236}">
                    <a16:creationId xmlns:a16="http://schemas.microsoft.com/office/drawing/2014/main" id="{883E838B-A616-F32F-56D3-9AA9460DB9B6}"/>
                  </a:ext>
                </a:extLst>
              </p:cNvPr>
              <p:cNvSpPr/>
              <p:nvPr/>
            </p:nvSpPr>
            <p:spPr>
              <a:xfrm>
                <a:off x="2870190" y="1843253"/>
                <a:ext cx="2019335" cy="4290845"/>
              </a:xfrm>
              <a:prstGeom prst="roundRect">
                <a:avLst>
                  <a:gd name="adj" fmla="val 4000"/>
                </a:avLst>
              </a:prstGeom>
              <a:solidFill>
                <a:schemeClr val="bg1">
                  <a:alpha val="90000"/>
                </a:schemeClr>
              </a:solidFill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2400" b="1" dirty="0">
                  <a:solidFill>
                    <a:schemeClr val="l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0" name="Bullet2">
                <a:extLst>
                  <a:ext uri="{FF2B5EF4-FFF2-40B4-BE49-F238E27FC236}">
                    <a16:creationId xmlns:a16="http://schemas.microsoft.com/office/drawing/2014/main" id="{FABD91F8-3918-9C3F-A7CE-E24B7DB326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00121" y="1944914"/>
                <a:ext cx="1959473" cy="71295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熟悉主流网络技术应用</a:t>
                </a:r>
                <a:endParaRPr lang="en-US" dirty="0"/>
              </a:p>
            </p:txBody>
          </p:sp>
          <p:sp>
            <p:nvSpPr>
              <p:cNvPr id="101" name="Text2">
                <a:extLst>
                  <a:ext uri="{FF2B5EF4-FFF2-40B4-BE49-F238E27FC236}">
                    <a16:creationId xmlns:a16="http://schemas.microsoft.com/office/drawing/2014/main" id="{C861DB08-2C3F-8A6E-FB0E-896CC72C2C9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00121" y="3102429"/>
                <a:ext cx="1959473" cy="28575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 err="1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学习并掌握VLAN划分、OSPF动态路由、WLAN无线覆盖、NAT地址转换等关键技术，确保设计方案具备可操作性和先进性。</a:t>
                </a:r>
                <a:endParaRPr lang="en-US" dirty="0"/>
              </a:p>
            </p:txBody>
          </p: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FE54CB48-69A0-3832-95E1-BE0AED84BD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0333" y="2841168"/>
                <a:ext cx="374558" cy="0"/>
              </a:xfrm>
              <a:prstGeom prst="line">
                <a:avLst/>
              </a:prstGeom>
              <a:ln w="889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1B246620-724E-A27F-D2F2-9C0F382641E0}"/>
                </a:ext>
              </a:extLst>
            </p:cNvPr>
            <p:cNvGrpSpPr/>
            <p:nvPr/>
          </p:nvGrpSpPr>
          <p:grpSpPr>
            <a:xfrm>
              <a:off x="5079981" y="1843252"/>
              <a:ext cx="2019335" cy="4290845"/>
              <a:chOff x="5079981" y="1843252"/>
              <a:chExt cx="2019335" cy="4290845"/>
            </a:xfrm>
          </p:grpSpPr>
          <p:sp>
            <p:nvSpPr>
              <p:cNvPr id="94" name="ShapeRoundedRectangle 58">
                <a:extLst>
                  <a:ext uri="{FF2B5EF4-FFF2-40B4-BE49-F238E27FC236}">
                    <a16:creationId xmlns:a16="http://schemas.microsoft.com/office/drawing/2014/main" id="{4837AD53-787A-ABED-C129-C2E0CC624216}"/>
                  </a:ext>
                </a:extLst>
              </p:cNvPr>
              <p:cNvSpPr/>
              <p:nvPr/>
            </p:nvSpPr>
            <p:spPr>
              <a:xfrm>
                <a:off x="5079981" y="1843252"/>
                <a:ext cx="2019335" cy="4290845"/>
              </a:xfrm>
              <a:prstGeom prst="roundRect">
                <a:avLst>
                  <a:gd name="adj" fmla="val 4000"/>
                </a:avLst>
              </a:prstGeom>
              <a:solidFill>
                <a:schemeClr val="bg1">
                  <a:alpha val="90000"/>
                </a:schemeClr>
              </a:solidFill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2400" b="1" dirty="0">
                  <a:solidFill>
                    <a:schemeClr val="l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5" name="Bullet3">
                <a:extLst>
                  <a:ext uri="{FF2B5EF4-FFF2-40B4-BE49-F238E27FC236}">
                    <a16:creationId xmlns:a16="http://schemas.microsoft.com/office/drawing/2014/main" id="{06CDEBEB-D759-2307-980B-46764C5B580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09912" y="1944914"/>
                <a:ext cx="1959473" cy="71295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掌握网络全生命周期管理</a:t>
                </a:r>
                <a:endParaRPr lang="en-US" dirty="0"/>
              </a:p>
            </p:txBody>
          </p:sp>
          <p:sp>
            <p:nvSpPr>
              <p:cNvPr id="96" name="Text3">
                <a:extLst>
                  <a:ext uri="{FF2B5EF4-FFF2-40B4-BE49-F238E27FC236}">
                    <a16:creationId xmlns:a16="http://schemas.microsoft.com/office/drawing/2014/main" id="{32C3F964-0938-97DD-DD3A-1FA1BEDFC23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09912" y="3102429"/>
                <a:ext cx="1959473" cy="28575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 err="1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从规划、设计、部署到运维优化，全面了解园区网络项目的完整流程，提升综合项目执行能力。</a:t>
                </a:r>
                <a:endParaRPr lang="en-US" dirty="0"/>
              </a:p>
            </p:txBody>
          </p: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60409146-7092-FF2A-2133-2EEB51C30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6504" y="2841168"/>
                <a:ext cx="374558" cy="0"/>
              </a:xfrm>
              <a:prstGeom prst="line">
                <a:avLst/>
              </a:prstGeom>
              <a:ln w="889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E2532A3E-2294-5BDF-33CB-A429B0029958}"/>
                </a:ext>
              </a:extLst>
            </p:cNvPr>
            <p:cNvGrpSpPr/>
            <p:nvPr/>
          </p:nvGrpSpPr>
          <p:grpSpPr>
            <a:xfrm>
              <a:off x="7289773" y="1843251"/>
              <a:ext cx="2019335" cy="4290845"/>
              <a:chOff x="7289773" y="1843251"/>
              <a:chExt cx="2019335" cy="4290845"/>
            </a:xfrm>
          </p:grpSpPr>
          <p:sp>
            <p:nvSpPr>
              <p:cNvPr id="89" name="ShapeRoundedRectangle 58">
                <a:extLst>
                  <a:ext uri="{FF2B5EF4-FFF2-40B4-BE49-F238E27FC236}">
                    <a16:creationId xmlns:a16="http://schemas.microsoft.com/office/drawing/2014/main" id="{E72F7CD6-09C9-B551-0181-166A3AF85346}"/>
                  </a:ext>
                </a:extLst>
              </p:cNvPr>
              <p:cNvSpPr/>
              <p:nvPr/>
            </p:nvSpPr>
            <p:spPr>
              <a:xfrm>
                <a:off x="7289773" y="1843251"/>
                <a:ext cx="2019335" cy="4290845"/>
              </a:xfrm>
              <a:prstGeom prst="roundRect">
                <a:avLst>
                  <a:gd name="adj" fmla="val 4000"/>
                </a:avLst>
              </a:prstGeom>
              <a:solidFill>
                <a:schemeClr val="bg1">
                  <a:alpha val="90000"/>
                </a:schemeClr>
              </a:solidFill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2400" b="1" dirty="0">
                  <a:solidFill>
                    <a:schemeClr val="l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0" name="Bullet4">
                <a:extLst>
                  <a:ext uri="{FF2B5EF4-FFF2-40B4-BE49-F238E27FC236}">
                    <a16:creationId xmlns:a16="http://schemas.microsoft.com/office/drawing/2014/main" id="{63FC52A0-D375-8267-4E04-457B384B3F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19704" y="1944914"/>
                <a:ext cx="1959473" cy="71295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提升实际规划设计能力</a:t>
                </a:r>
                <a:endParaRPr lang="en-US" dirty="0"/>
              </a:p>
            </p:txBody>
          </p:sp>
          <p:sp>
            <p:nvSpPr>
              <p:cNvPr id="91" name="Text4">
                <a:extLst>
                  <a:ext uri="{FF2B5EF4-FFF2-40B4-BE49-F238E27FC236}">
                    <a16:creationId xmlns:a16="http://schemas.microsoft.com/office/drawing/2014/main" id="{89BC1D00-3A86-B877-80C7-E98B5A7F8D4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19704" y="3102429"/>
                <a:ext cx="1959473" cy="28575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 err="1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针对具体楼宇结构和部门分布，完成设备选型、拓扑搭建、IP地址规划等工作，锻炼解决真实场景问题的能力。</a:t>
                </a:r>
                <a:endParaRPr lang="en-US" dirty="0"/>
              </a:p>
            </p:txBody>
          </p: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1A0AF454-5314-40D2-812B-9A19F09546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2675" y="2841168"/>
                <a:ext cx="374558" cy="0"/>
              </a:xfrm>
              <a:prstGeom prst="line">
                <a:avLst/>
              </a:prstGeom>
              <a:ln w="889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2609F3BF-AFED-B243-8D4C-6A9D1E655F71}"/>
                </a:ext>
              </a:extLst>
            </p:cNvPr>
            <p:cNvGrpSpPr/>
            <p:nvPr/>
          </p:nvGrpSpPr>
          <p:grpSpPr>
            <a:xfrm>
              <a:off x="9499564" y="1843250"/>
              <a:ext cx="2019335" cy="4290845"/>
              <a:chOff x="9499564" y="1843250"/>
              <a:chExt cx="2019335" cy="4290845"/>
            </a:xfrm>
          </p:grpSpPr>
          <p:sp>
            <p:nvSpPr>
              <p:cNvPr id="84" name="ShapeRoundedRectangle 58">
                <a:extLst>
                  <a:ext uri="{FF2B5EF4-FFF2-40B4-BE49-F238E27FC236}">
                    <a16:creationId xmlns:a16="http://schemas.microsoft.com/office/drawing/2014/main" id="{137E2FF7-188C-49A3-FFBC-5A3A8BE584BB}"/>
                  </a:ext>
                </a:extLst>
              </p:cNvPr>
              <p:cNvSpPr/>
              <p:nvPr/>
            </p:nvSpPr>
            <p:spPr>
              <a:xfrm>
                <a:off x="9499564" y="1843250"/>
                <a:ext cx="2019335" cy="4290845"/>
              </a:xfrm>
              <a:prstGeom prst="roundRect">
                <a:avLst>
                  <a:gd name="adj" fmla="val 4000"/>
                </a:avLst>
              </a:prstGeom>
              <a:solidFill>
                <a:schemeClr val="bg1">
                  <a:alpha val="90000"/>
                </a:schemeClr>
              </a:solidFill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2400" b="1" dirty="0">
                  <a:solidFill>
                    <a:schemeClr val="l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5" name="Bullet5">
                <a:extLst>
                  <a:ext uri="{FF2B5EF4-FFF2-40B4-BE49-F238E27FC236}">
                    <a16:creationId xmlns:a16="http://schemas.microsoft.com/office/drawing/2014/main" id="{A9DB9062-B50A-BC02-EB08-C0CB5E4B6D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29495" y="1944914"/>
                <a:ext cx="1959473" cy="71295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强化实操与验证技能</a:t>
                </a:r>
                <a:endParaRPr lang="en-US" dirty="0"/>
              </a:p>
            </p:txBody>
          </p:sp>
          <p:sp>
            <p:nvSpPr>
              <p:cNvPr id="86" name="Text5">
                <a:extLst>
                  <a:ext uri="{FF2B5EF4-FFF2-40B4-BE49-F238E27FC236}">
                    <a16:creationId xmlns:a16="http://schemas.microsoft.com/office/drawing/2014/main" id="{DE93251A-80C5-21F9-C253-40BBE5EDF47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29495" y="3102429"/>
                <a:ext cx="1959473" cy="28575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 err="1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通过ENSP模拟器进行配置部署，并开展连通性测试、安全策略验证等操作，增强动手能力和故障排查经验。</a:t>
                </a:r>
                <a:endParaRPr lang="en-US" dirty="0"/>
              </a:p>
            </p:txBody>
          </p: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8B9DFC6B-1C0A-AD97-5B57-E213E98C72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8846" y="2841168"/>
                <a:ext cx="374558" cy="0"/>
              </a:xfrm>
              <a:prstGeom prst="line">
                <a:avLst/>
              </a:prstGeom>
              <a:ln w="889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设计目的解析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480d3bc3-e8c0-4e42-8987-67dcacf046c2.source.4.zh-Hans.pptx">
            <a:extLst>
              <a:ext uri="{FF2B5EF4-FFF2-40B4-BE49-F238E27FC236}">
                <a16:creationId xmlns:a16="http://schemas.microsoft.com/office/drawing/2014/main" id="{95DAF9DC-0E86-65F6-CB4A-AACDA70B0C7C}"/>
              </a:ext>
            </a:extLst>
          </p:cNvPr>
          <p:cNvGrpSpPr/>
          <p:nvPr/>
        </p:nvGrpSpPr>
        <p:grpSpPr>
          <a:xfrm>
            <a:off x="660400" y="1130300"/>
            <a:ext cx="10858500" cy="5003800"/>
            <a:chOff x="660400" y="1130300"/>
            <a:chExt cx="10858500" cy="5003800"/>
          </a:xfrm>
        </p:grpSpPr>
        <p:sp>
          <p:nvSpPr>
            <p:cNvPr id="5" name="Title">
              <a:extLst>
                <a:ext uri="{FF2B5EF4-FFF2-40B4-BE49-F238E27FC236}">
                  <a16:creationId xmlns:a16="http://schemas.microsoft.com/office/drawing/2014/main" id="{4AA32912-B657-C5C5-7710-CF5E090D638E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546100"/>
            </a:xfrm>
            <a:prstGeom prst="rect">
              <a:avLst/>
            </a:prstGeom>
            <a:noFill/>
          </p:spPr>
          <p:txBody>
            <a:bodyPr vert="horz" wrap="square" rtlCol="0" anchor="ctr" anchorCtr="0">
              <a:normAutofit/>
            </a:bodyPr>
            <a:lstStyle/>
            <a:p>
              <a:r>
                <a:rPr lang="zh-CN" altLang="en-US" sz="2400" b="1" dirty="0">
                  <a:cs typeface="+mn-ea"/>
                  <a:sym typeface="+mn-lt"/>
                </a:rPr>
                <a:t>制定符合功能、安全、可靠性与管理规范的技术准则</a:t>
              </a:r>
              <a:endParaRPr lang="en-US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8C11613-2145-86DF-D242-58CE055F7F91}"/>
                </a:ext>
              </a:extLst>
            </p:cNvPr>
            <p:cNvGrpSpPr/>
            <p:nvPr/>
          </p:nvGrpSpPr>
          <p:grpSpPr>
            <a:xfrm>
              <a:off x="660400" y="1727936"/>
              <a:ext cx="5252133" cy="2126615"/>
              <a:chOff x="1291583" y="1613636"/>
              <a:chExt cx="5252133" cy="2126615"/>
            </a:xfrm>
          </p:grpSpPr>
          <p:sp>
            <p:nvSpPr>
              <p:cNvPr id="90" name="Picture1">
                <a:extLst>
                  <a:ext uri="{FF2B5EF4-FFF2-40B4-BE49-F238E27FC236}">
                    <a16:creationId xmlns:a16="http://schemas.microsoft.com/office/drawing/2014/main" id="{7CDCC4EA-2ED4-69C8-BDC9-7694D3B0617A}"/>
                  </a:ext>
                </a:extLst>
              </p:cNvPr>
              <p:cNvSpPr/>
              <p:nvPr/>
            </p:nvSpPr>
            <p:spPr>
              <a:xfrm>
                <a:off x="1291583" y="1711087"/>
                <a:ext cx="1298043" cy="1298079"/>
              </a:xfrm>
              <a:prstGeom prst="round2DiagRect">
                <a:avLst>
                  <a:gd name="adj1" fmla="val 28500"/>
                  <a:gd name="adj2" fmla="val 0"/>
                </a:avLst>
              </a:prstGeom>
              <a:blipFill>
                <a:blip r:embed="rId3"/>
                <a:srcRect/>
                <a:stretch>
                  <a:fillRect l="-25002" r="-25002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3" name="Bullet1">
                <a:extLst>
                  <a:ext uri="{FF2B5EF4-FFF2-40B4-BE49-F238E27FC236}">
                    <a16:creationId xmlns:a16="http://schemas.microsoft.com/office/drawing/2014/main" id="{F7A26158-6329-4750-445B-FD3586FD3DEE}"/>
                  </a:ext>
                </a:extLst>
              </p:cNvPr>
              <p:cNvSpPr/>
              <p:nvPr/>
            </p:nvSpPr>
            <p:spPr>
              <a:xfrm>
                <a:off x="2900886" y="1613636"/>
                <a:ext cx="3642830" cy="4510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功能满足标准说明</a:t>
                </a:r>
                <a:endParaRPr lang="en-US" dirty="0"/>
              </a:p>
            </p:txBody>
          </p:sp>
          <p:sp>
            <p:nvSpPr>
              <p:cNvPr id="94" name="Text1">
                <a:extLst>
                  <a:ext uri="{FF2B5EF4-FFF2-40B4-BE49-F238E27FC236}">
                    <a16:creationId xmlns:a16="http://schemas.microsoft.com/office/drawing/2014/main" id="{7346F940-0359-1E03-5D3C-542A566D2AE2}"/>
                  </a:ext>
                </a:extLst>
              </p:cNvPr>
              <p:cNvSpPr/>
              <p:nvPr/>
            </p:nvSpPr>
            <p:spPr>
              <a:xfrm>
                <a:off x="2900886" y="2069685"/>
                <a:ext cx="3642830" cy="16705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明确有线/无线接入速率、地址分配机制、路由互通方式及服务发布路径，保障基础业务正常运行。</a:t>
                </a:r>
                <a:endParaRPr lang="en-US" dirty="0"/>
              </a:p>
            </p:txBody>
          </p:sp>
          <p:sp>
            <p:nvSpPr>
              <p:cNvPr id="92" name="Number1">
                <a:extLst>
                  <a:ext uri="{FF2B5EF4-FFF2-40B4-BE49-F238E27FC236}">
                    <a16:creationId xmlns:a16="http://schemas.microsoft.com/office/drawing/2014/main" id="{3D90CB29-8AB9-A375-754D-FBFC62B55AC9}"/>
                  </a:ext>
                </a:extLst>
              </p:cNvPr>
              <p:cNvSpPr txBox="1"/>
              <p:nvPr/>
            </p:nvSpPr>
            <p:spPr>
              <a:xfrm>
                <a:off x="2317994" y="2108815"/>
                <a:ext cx="540000" cy="540000"/>
              </a:xfrm>
              <a:prstGeom prst="roundRect">
                <a:avLst/>
              </a:prstGeom>
              <a:solidFill>
                <a:schemeClr val="accent1"/>
              </a:solidFill>
              <a:ln w="12700">
                <a:noFill/>
              </a:ln>
            </p:spPr>
            <p:txBody>
              <a:bodyPr wrap="non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algn="ctr">
                  <a:defRPr kumimoji="1" b="1">
                    <a:solidFill>
                      <a:srgbClr val="FFFFFF"/>
                    </a:solidFill>
                    <a:cs typeface="+mn-ea"/>
                  </a:defRPr>
                </a:lvl1pPr>
              </a:lstStyle>
              <a:p>
                <a:r>
                  <a:rPr lang="en-US" altLang="zh-CN" dirty="0">
                    <a:sym typeface="+mn-lt"/>
                  </a:rPr>
                  <a:t>1</a:t>
                </a:r>
                <a:endParaRPr lang="zh-CN" altLang="en-US" dirty="0">
                  <a:sym typeface="+mn-lt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306BD870-EDC4-C58A-4DA4-0C36F35E9D1A}"/>
                </a:ext>
              </a:extLst>
            </p:cNvPr>
            <p:cNvGrpSpPr/>
            <p:nvPr/>
          </p:nvGrpSpPr>
          <p:grpSpPr>
            <a:xfrm>
              <a:off x="6266767" y="1727936"/>
              <a:ext cx="5252133" cy="2126615"/>
              <a:chOff x="6694750" y="1613636"/>
              <a:chExt cx="5252133" cy="2126615"/>
            </a:xfrm>
          </p:grpSpPr>
          <p:sp>
            <p:nvSpPr>
              <p:cNvPr id="108" name="Picture2">
                <a:extLst>
                  <a:ext uri="{FF2B5EF4-FFF2-40B4-BE49-F238E27FC236}">
                    <a16:creationId xmlns:a16="http://schemas.microsoft.com/office/drawing/2014/main" id="{64BD01D3-CCDC-5C31-A7B5-2B724317B62A}"/>
                  </a:ext>
                </a:extLst>
              </p:cNvPr>
              <p:cNvSpPr/>
              <p:nvPr/>
            </p:nvSpPr>
            <p:spPr>
              <a:xfrm>
                <a:off x="6694750" y="1711087"/>
                <a:ext cx="1298043" cy="1298079"/>
              </a:xfrm>
              <a:prstGeom prst="round2DiagRect">
                <a:avLst>
                  <a:gd name="adj1" fmla="val 28500"/>
                  <a:gd name="adj2" fmla="val 0"/>
                </a:avLst>
              </a:prstGeom>
              <a:blipFill>
                <a:blip r:embed="rId4"/>
                <a:srcRect/>
                <a:stretch>
                  <a:fillRect l="-25002" r="-25002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1" name="Bullet2">
                <a:extLst>
                  <a:ext uri="{FF2B5EF4-FFF2-40B4-BE49-F238E27FC236}">
                    <a16:creationId xmlns:a16="http://schemas.microsoft.com/office/drawing/2014/main" id="{ADF4D2E5-72D8-94A6-6221-85392CF53219}"/>
                  </a:ext>
                </a:extLst>
              </p:cNvPr>
              <p:cNvSpPr/>
              <p:nvPr/>
            </p:nvSpPr>
            <p:spPr>
              <a:xfrm>
                <a:off x="8304053" y="1613636"/>
                <a:ext cx="3642830" cy="4510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安全合规标准构建</a:t>
                </a:r>
                <a:endParaRPr lang="en-US" dirty="0"/>
              </a:p>
            </p:txBody>
          </p:sp>
          <p:sp>
            <p:nvSpPr>
              <p:cNvPr id="112" name="Text2">
                <a:extLst>
                  <a:ext uri="{FF2B5EF4-FFF2-40B4-BE49-F238E27FC236}">
                    <a16:creationId xmlns:a16="http://schemas.microsoft.com/office/drawing/2014/main" id="{C5C1D8D5-F5B1-B31A-A904-D56F734E9B42}"/>
                  </a:ext>
                </a:extLst>
              </p:cNvPr>
              <p:cNvSpPr/>
              <p:nvPr/>
            </p:nvSpPr>
            <p:spPr>
              <a:xfrm>
                <a:off x="8304053" y="2069685"/>
                <a:ext cx="3642830" cy="16705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实施VLAN隔离、WPA2加密、访问控制列表（ACL）和SNMPv3安全管理，确保网络边界与内部通信的安全性。</a:t>
                </a:r>
                <a:endParaRPr lang="en-US" dirty="0"/>
              </a:p>
            </p:txBody>
          </p:sp>
          <p:sp>
            <p:nvSpPr>
              <p:cNvPr id="110" name="Number2">
                <a:extLst>
                  <a:ext uri="{FF2B5EF4-FFF2-40B4-BE49-F238E27FC236}">
                    <a16:creationId xmlns:a16="http://schemas.microsoft.com/office/drawing/2014/main" id="{6C7B7B06-E2A7-45F8-30D2-78732F55967E}"/>
                  </a:ext>
                </a:extLst>
              </p:cNvPr>
              <p:cNvSpPr txBox="1"/>
              <p:nvPr/>
            </p:nvSpPr>
            <p:spPr>
              <a:xfrm>
                <a:off x="7721161" y="2108815"/>
                <a:ext cx="540000" cy="540000"/>
              </a:xfrm>
              <a:prstGeom prst="roundRect">
                <a:avLst/>
              </a:prstGeom>
              <a:solidFill>
                <a:schemeClr val="accent1"/>
              </a:solidFill>
              <a:ln w="12700">
                <a:noFill/>
              </a:ln>
            </p:spPr>
            <p:txBody>
              <a:bodyPr wrap="non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algn="ctr">
                  <a:defRPr kumimoji="1" b="1">
                    <a:solidFill>
                      <a:srgbClr val="FFFFFF"/>
                    </a:solidFill>
                    <a:cs typeface="+mn-ea"/>
                  </a:defRPr>
                </a:lvl1pPr>
              </a:lstStyle>
              <a:p>
                <a:r>
                  <a:rPr lang="en-US" altLang="zh-CN" dirty="0">
                    <a:sym typeface="+mn-lt"/>
                  </a:rPr>
                  <a:t>2</a:t>
                </a:r>
                <a:endParaRPr lang="zh-CN" altLang="en-US" dirty="0">
                  <a:sym typeface="+mn-lt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5352F93-8DBE-9E2C-E2B0-15B3EE96A360}"/>
                </a:ext>
              </a:extLst>
            </p:cNvPr>
            <p:cNvGrpSpPr/>
            <p:nvPr/>
          </p:nvGrpSpPr>
          <p:grpSpPr>
            <a:xfrm>
              <a:off x="660400" y="3899067"/>
              <a:ext cx="5252133" cy="2235033"/>
              <a:chOff x="1291583" y="3067218"/>
              <a:chExt cx="5252133" cy="2235033"/>
            </a:xfrm>
          </p:grpSpPr>
          <p:sp>
            <p:nvSpPr>
              <p:cNvPr id="96" name="Picture3">
                <a:extLst>
                  <a:ext uri="{FF2B5EF4-FFF2-40B4-BE49-F238E27FC236}">
                    <a16:creationId xmlns:a16="http://schemas.microsoft.com/office/drawing/2014/main" id="{338CB79B-7DD9-325F-1B37-B5B80D76FFBE}"/>
                  </a:ext>
                </a:extLst>
              </p:cNvPr>
              <p:cNvSpPr/>
              <p:nvPr/>
            </p:nvSpPr>
            <p:spPr>
              <a:xfrm>
                <a:off x="1291583" y="3273087"/>
                <a:ext cx="1298043" cy="1298079"/>
              </a:xfrm>
              <a:prstGeom prst="round2DiagRect">
                <a:avLst>
                  <a:gd name="adj1" fmla="val 28500"/>
                  <a:gd name="adj2" fmla="val 0"/>
                </a:avLst>
              </a:prstGeom>
              <a:blipFill>
                <a:blip r:embed="rId5"/>
                <a:srcRect/>
                <a:stretch>
                  <a:fillRect l="-39218" r="-39218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9" name="Bullet3">
                <a:extLst>
                  <a:ext uri="{FF2B5EF4-FFF2-40B4-BE49-F238E27FC236}">
                    <a16:creationId xmlns:a16="http://schemas.microsoft.com/office/drawing/2014/main" id="{A578F0D0-BBFB-631A-55A7-C81FF75001E3}"/>
                  </a:ext>
                </a:extLst>
              </p:cNvPr>
              <p:cNvSpPr/>
              <p:nvPr/>
            </p:nvSpPr>
            <p:spPr>
              <a:xfrm>
                <a:off x="2900886" y="3067218"/>
                <a:ext cx="3642830" cy="5594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可靠性与扩展性要求</a:t>
                </a:r>
                <a:endParaRPr lang="en-US" dirty="0"/>
              </a:p>
            </p:txBody>
          </p:sp>
          <p:sp>
            <p:nvSpPr>
              <p:cNvPr id="100" name="Text3">
                <a:extLst>
                  <a:ext uri="{FF2B5EF4-FFF2-40B4-BE49-F238E27FC236}">
                    <a16:creationId xmlns:a16="http://schemas.microsoft.com/office/drawing/2014/main" id="{9C65C02A-C37F-4E23-011E-67159ED1B1E6}"/>
                  </a:ext>
                </a:extLst>
              </p:cNvPr>
              <p:cNvSpPr/>
              <p:nvPr/>
            </p:nvSpPr>
            <p:spPr>
              <a:xfrm>
                <a:off x="2900886" y="3631685"/>
                <a:ext cx="3642830" cy="16705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设计冗余链路、预留端口资源，支持未来新增500个有线终端和200个无线终端，保障系统长期可用性。</a:t>
                </a:r>
                <a:endParaRPr lang="en-US" dirty="0"/>
              </a:p>
            </p:txBody>
          </p:sp>
          <p:sp>
            <p:nvSpPr>
              <p:cNvPr id="98" name="Number3">
                <a:extLst>
                  <a:ext uri="{FF2B5EF4-FFF2-40B4-BE49-F238E27FC236}">
                    <a16:creationId xmlns:a16="http://schemas.microsoft.com/office/drawing/2014/main" id="{C7F44557-4CB4-9717-FC5F-8F765D1F9DD5}"/>
                  </a:ext>
                </a:extLst>
              </p:cNvPr>
              <p:cNvSpPr txBox="1"/>
              <p:nvPr/>
            </p:nvSpPr>
            <p:spPr>
              <a:xfrm>
                <a:off x="2317994" y="3670815"/>
                <a:ext cx="540000" cy="540000"/>
              </a:xfrm>
              <a:prstGeom prst="roundRect">
                <a:avLst/>
              </a:prstGeom>
              <a:solidFill>
                <a:schemeClr val="accent1"/>
              </a:solidFill>
              <a:ln w="12700">
                <a:noFill/>
              </a:ln>
            </p:spPr>
            <p:txBody>
              <a:bodyPr wrap="non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algn="ctr">
                  <a:defRPr kumimoji="1" b="1">
                    <a:solidFill>
                      <a:srgbClr val="FFFFFF"/>
                    </a:solidFill>
                    <a:cs typeface="+mn-ea"/>
                  </a:defRPr>
                </a:lvl1pPr>
              </a:lstStyle>
              <a:p>
                <a:r>
                  <a:rPr lang="en-US" altLang="zh-CN" dirty="0">
                    <a:sym typeface="+mn-lt"/>
                  </a:rPr>
                  <a:t>3</a:t>
                </a:r>
                <a:endParaRPr lang="zh-CN" altLang="en-US" dirty="0">
                  <a:sym typeface="+mn-lt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C5446D3-33B8-C6F8-D6E7-CE2FDA2D1E92}"/>
                </a:ext>
              </a:extLst>
            </p:cNvPr>
            <p:cNvGrpSpPr/>
            <p:nvPr/>
          </p:nvGrpSpPr>
          <p:grpSpPr>
            <a:xfrm>
              <a:off x="6266767" y="4007485"/>
              <a:ext cx="5252133" cy="2126615"/>
              <a:chOff x="6694750" y="3175636"/>
              <a:chExt cx="5252133" cy="2126615"/>
            </a:xfrm>
          </p:grpSpPr>
          <p:sp>
            <p:nvSpPr>
              <p:cNvPr id="114" name="Picture4">
                <a:extLst>
                  <a:ext uri="{FF2B5EF4-FFF2-40B4-BE49-F238E27FC236}">
                    <a16:creationId xmlns:a16="http://schemas.microsoft.com/office/drawing/2014/main" id="{6C7A0724-8DAF-1378-868C-F6903ADA587C}"/>
                  </a:ext>
                </a:extLst>
              </p:cNvPr>
              <p:cNvSpPr/>
              <p:nvPr/>
            </p:nvSpPr>
            <p:spPr>
              <a:xfrm>
                <a:off x="6694750" y="3273087"/>
                <a:ext cx="1298043" cy="1298079"/>
              </a:xfrm>
              <a:prstGeom prst="round2DiagRect">
                <a:avLst>
                  <a:gd name="adj1" fmla="val 28500"/>
                  <a:gd name="adj2" fmla="val 0"/>
                </a:avLst>
              </a:prstGeom>
              <a:blipFill>
                <a:blip r:embed="rId6"/>
                <a:srcRect/>
                <a:stretch>
                  <a:fillRect l="-25002" r="-25002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7" name="Bullet4">
                <a:extLst>
                  <a:ext uri="{FF2B5EF4-FFF2-40B4-BE49-F238E27FC236}">
                    <a16:creationId xmlns:a16="http://schemas.microsoft.com/office/drawing/2014/main" id="{1555BB3B-C24B-7FAD-263D-642C211C8374}"/>
                  </a:ext>
                </a:extLst>
              </p:cNvPr>
              <p:cNvSpPr/>
              <p:nvPr/>
            </p:nvSpPr>
            <p:spPr>
              <a:xfrm>
                <a:off x="8304053" y="3175636"/>
                <a:ext cx="3642830" cy="4510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b="1" dirty="0">
                    <a:solidFill>
                      <a:schemeClr val="tx1"/>
                    </a:solidFill>
                    <a:cs typeface="+mn-ea"/>
                    <a:sym typeface="+mn-lt"/>
                  </a:rPr>
                  <a:t>网络管理规范化</a:t>
                </a:r>
                <a:endParaRPr lang="en-US" dirty="0"/>
              </a:p>
            </p:txBody>
          </p:sp>
          <p:sp>
            <p:nvSpPr>
              <p:cNvPr id="118" name="Text4">
                <a:extLst>
                  <a:ext uri="{FF2B5EF4-FFF2-40B4-BE49-F238E27FC236}">
                    <a16:creationId xmlns:a16="http://schemas.microsoft.com/office/drawing/2014/main" id="{E2FD71B6-1F76-94D6-0465-3A87C157DDE6}"/>
                  </a:ext>
                </a:extLst>
              </p:cNvPr>
              <p:cNvSpPr/>
              <p:nvPr/>
            </p:nvSpPr>
            <p:spPr>
              <a:xfrm>
                <a:off x="8304053" y="3631685"/>
                <a:ext cx="3642830" cy="16705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cs typeface="+mn-ea"/>
                    <a:sym typeface="+mn-lt"/>
                  </a:rPr>
                  <a:t>统一设备命名规则（如ZQQ CORE）、建立管理VLAN（192.168.100.2/24），实现集中监控与高效维护。</a:t>
                </a:r>
                <a:endParaRPr lang="en-US" dirty="0"/>
              </a:p>
            </p:txBody>
          </p:sp>
          <p:sp>
            <p:nvSpPr>
              <p:cNvPr id="116" name="Number4">
                <a:extLst>
                  <a:ext uri="{FF2B5EF4-FFF2-40B4-BE49-F238E27FC236}">
                    <a16:creationId xmlns:a16="http://schemas.microsoft.com/office/drawing/2014/main" id="{961FD1EF-5BCE-2AC4-3D71-2B94CF5F4655}"/>
                  </a:ext>
                </a:extLst>
              </p:cNvPr>
              <p:cNvSpPr txBox="1"/>
              <p:nvPr/>
            </p:nvSpPr>
            <p:spPr>
              <a:xfrm>
                <a:off x="7721161" y="3670815"/>
                <a:ext cx="540000" cy="540000"/>
              </a:xfrm>
              <a:prstGeom prst="roundRect">
                <a:avLst/>
              </a:prstGeom>
              <a:solidFill>
                <a:schemeClr val="accent1"/>
              </a:solidFill>
              <a:ln w="12700">
                <a:noFill/>
              </a:ln>
            </p:spPr>
            <p:txBody>
              <a:bodyPr wrap="non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algn="ctr">
                  <a:defRPr kumimoji="1" b="1">
                    <a:solidFill>
                      <a:srgbClr val="FFFFFF"/>
                    </a:solidFill>
                    <a:cs typeface="+mn-ea"/>
                  </a:defRPr>
                </a:lvl1pPr>
              </a:lstStyle>
              <a:p>
                <a:r>
                  <a:rPr lang="en-US" altLang="zh-CN" dirty="0">
                    <a:sym typeface="+mn-lt"/>
                  </a:rPr>
                  <a:t>4</a:t>
                </a:r>
                <a:endParaRPr lang="zh-CN" altLang="en-US" dirty="0">
                  <a:sym typeface="+mn-lt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设计标准体系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702c2e20-621a-41a8-a74e-157acb1f8984.source.5.zh-Hans.pptx">
            <a:extLst>
              <a:ext uri="{FF2B5EF4-FFF2-40B4-BE49-F238E27FC236}">
                <a16:creationId xmlns:a16="http://schemas.microsoft.com/office/drawing/2014/main" id="{CD7A220A-A947-CBE3-2859-2E21504C81A2}"/>
              </a:ext>
            </a:extLst>
          </p:cNvPr>
          <p:cNvGrpSpPr/>
          <p:nvPr/>
        </p:nvGrpSpPr>
        <p:grpSpPr>
          <a:xfrm>
            <a:off x="660399" y="1130300"/>
            <a:ext cx="11239501" cy="5372100"/>
            <a:chOff x="660399" y="1130300"/>
            <a:chExt cx="11239501" cy="5372100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13814949-3000-640D-3247-38143CC2E795}"/>
                </a:ext>
              </a:extLst>
            </p:cNvPr>
            <p:cNvGrpSpPr/>
            <p:nvPr/>
          </p:nvGrpSpPr>
          <p:grpSpPr>
            <a:xfrm>
              <a:off x="660399" y="1130300"/>
              <a:ext cx="11239501" cy="5372100"/>
              <a:chOff x="660399" y="1130300"/>
              <a:chExt cx="11239501" cy="5372100"/>
            </a:xfrm>
          </p:grpSpPr>
          <p:sp>
            <p:nvSpPr>
              <p:cNvPr id="9" name="矩形: 圆角 1">
                <a:extLst>
                  <a:ext uri="{FF2B5EF4-FFF2-40B4-BE49-F238E27FC236}">
                    <a16:creationId xmlns:a16="http://schemas.microsoft.com/office/drawing/2014/main" id="{DDD0DA9D-643D-A7A4-8156-351E34312AD3}"/>
                  </a:ext>
                </a:extLst>
              </p:cNvPr>
              <p:cNvSpPr/>
              <p:nvPr/>
            </p:nvSpPr>
            <p:spPr>
              <a:xfrm>
                <a:off x="10858500" y="5461000"/>
                <a:ext cx="1041400" cy="1041400"/>
              </a:xfrm>
              <a:prstGeom prst="roundRect">
                <a:avLst/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Title">
                <a:extLst>
                  <a:ext uri="{FF2B5EF4-FFF2-40B4-BE49-F238E27FC236}">
                    <a16:creationId xmlns:a16="http://schemas.microsoft.com/office/drawing/2014/main" id="{FF10A594-FB3E-62F9-3AB9-D2CE0623B8DF}"/>
                  </a:ext>
                </a:extLst>
              </p:cNvPr>
              <p:cNvSpPr txBox="1"/>
              <p:nvPr/>
            </p:nvSpPr>
            <p:spPr>
              <a:xfrm>
                <a:off x="660399" y="1130300"/>
                <a:ext cx="6245225" cy="565150"/>
              </a:xfrm>
              <a:prstGeom prst="rect">
                <a:avLst/>
              </a:prstGeom>
              <a:noFill/>
            </p:spPr>
            <p:txBody>
              <a:bodyPr vert="horz" wrap="square" rtlCol="0" anchor="ctr">
                <a:normAutofit/>
              </a:bodyPr>
              <a:lstStyle/>
              <a:p>
                <a:r>
                  <a:rPr lang="zh-CN" altLang="en-US" sz="2400" b="1" dirty="0">
                    <a:cs typeface="+mn-ea"/>
                    <a:sym typeface="+mn-lt"/>
                  </a:rPr>
                  <a:t>系统化获取客户需求并转化为技术实施方案</a:t>
                </a:r>
                <a:endParaRPr lang="en-US" dirty="0"/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4430F118-7E51-62CF-4407-BC58B02096C9}"/>
                  </a:ext>
                </a:extLst>
              </p:cNvPr>
              <p:cNvGrpSpPr/>
              <p:nvPr/>
            </p:nvGrpSpPr>
            <p:grpSpPr>
              <a:xfrm>
                <a:off x="660400" y="1845156"/>
                <a:ext cx="3243943" cy="1342544"/>
                <a:chOff x="660400" y="1845156"/>
                <a:chExt cx="3243943" cy="1342544"/>
              </a:xfrm>
            </p:grpSpPr>
            <p:sp>
              <p:nvSpPr>
                <p:cNvPr id="5" name="Bullet1">
                  <a:extLst>
                    <a:ext uri="{FF2B5EF4-FFF2-40B4-BE49-F238E27FC236}">
                      <a16:creationId xmlns:a16="http://schemas.microsoft.com/office/drawing/2014/main" id="{C5FB6663-5973-B1A9-9DEE-7392E1BA38D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95829" y="1845156"/>
                  <a:ext cx="2808514" cy="432151"/>
                </a:xfrm>
                <a:prstGeom prst="rect">
                  <a:avLst/>
                </a:prstGeom>
                <a:noFill/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algn="ctr" defTabSz="914354">
                    <a:defRPr sz="1400" b="1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>
                    <a:lnSpc>
                      <a:spcPct val="120000"/>
                    </a:lnSpc>
                  </a:pPr>
                  <a:r>
                    <a:rPr lang="zh-CN" altLang="en-US" sz="18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多维度信息收集</a:t>
                  </a:r>
                  <a:endParaRPr lang="en-US" dirty="0"/>
                </a:p>
              </p:txBody>
            </p:sp>
            <p:sp>
              <p:nvSpPr>
                <p:cNvPr id="6" name="Text1">
                  <a:extLst>
                    <a:ext uri="{FF2B5EF4-FFF2-40B4-BE49-F238E27FC236}">
                      <a16:creationId xmlns:a16="http://schemas.microsoft.com/office/drawing/2014/main" id="{17DE31EB-10BB-4962-118B-5736CAC63B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95829" y="2277307"/>
                  <a:ext cx="2808514" cy="910393"/>
                </a:xfrm>
                <a:prstGeom prst="rect">
                  <a:avLst/>
                </a:prstGeom>
              </p:spPr>
              <p:txBody>
                <a:bodyPr wrap="square" anchor="t" anchorCtr="0">
                  <a:normAutofit lnSpcReduction="10000"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包括终端数量、物理布线条件、部门访问权限需求、无线覆盖范围、网络安全等级等五项关键信息，作为设计输入依据。</a:t>
                  </a:r>
                  <a:endParaRPr lang="en-US" dirty="0"/>
                </a:p>
              </p:txBody>
            </p:sp>
            <p:sp>
              <p:nvSpPr>
                <p:cNvPr id="7" name="Number1">
                  <a:extLst>
                    <a:ext uri="{FF2B5EF4-FFF2-40B4-BE49-F238E27FC236}">
                      <a16:creationId xmlns:a16="http://schemas.microsoft.com/office/drawing/2014/main" id="{F051CCA9-303D-557E-2B3C-CCB966B608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0400" y="1845156"/>
                  <a:ext cx="435428" cy="43215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91440" tIns="45720" rIns="91440" bIns="45720" rtlCol="0" anchor="ctr">
                  <a:normAutofit fontScale="92500" lnSpcReduction="10000"/>
                </a:bodyPr>
                <a:lstStyle>
                  <a:defPPr>
                    <a:defRPr lang="zh-CN"/>
                  </a:defPPr>
                  <a:lvl1pPr>
                    <a:defRPr sz="3200" b="1">
                      <a:gradFill>
                        <a:gsLst>
                          <a:gs pos="0">
                            <a:schemeClr val="accent3">
                              <a:lumMod val="60000"/>
                              <a:lumOff val="40000"/>
                            </a:schemeClr>
                          </a:gs>
                          <a:gs pos="60000">
                            <a:schemeClr val="accent3"/>
                          </a:gs>
                        </a:gsLst>
                        <a:lin ang="2700000" scaled="0"/>
                      </a:gradFill>
                      <a:effectLst>
                        <a:outerShdw blurRad="76200" dist="50800" dir="5400000" algn="ctr" rotWithShape="0">
                          <a:schemeClr val="accent3">
                            <a:alpha val="20000"/>
                          </a:schemeClr>
                        </a:outerShdw>
                      </a:effectLst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10000"/>
                    </a:lnSpc>
                  </a:pPr>
                  <a:r>
                    <a:rPr lang="en-US" altLang="zh-CN" sz="2400" dirty="0">
                      <a:solidFill>
                        <a:schemeClr val="accent1"/>
                      </a:solidFill>
                      <a:effectLst/>
                      <a:cs typeface="+mn-ea"/>
                      <a:sym typeface="+mn-lt"/>
                    </a:rPr>
                    <a:t>1</a:t>
                  </a:r>
                </a:p>
              </p:txBody>
            </p:sp>
          </p:grp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F80840DA-4FD0-BED6-F98F-D4B899217AB2}"/>
                  </a:ext>
                </a:extLst>
              </p:cNvPr>
              <p:cNvGrpSpPr/>
              <p:nvPr/>
            </p:nvGrpSpPr>
            <p:grpSpPr>
              <a:xfrm>
                <a:off x="660400" y="3318356"/>
                <a:ext cx="3243943" cy="1342544"/>
                <a:chOff x="660400" y="3318356"/>
                <a:chExt cx="3243943" cy="1342544"/>
              </a:xfrm>
            </p:grpSpPr>
            <p:sp>
              <p:nvSpPr>
                <p:cNvPr id="21" name="Bullet2">
                  <a:extLst>
                    <a:ext uri="{FF2B5EF4-FFF2-40B4-BE49-F238E27FC236}">
                      <a16:creationId xmlns:a16="http://schemas.microsoft.com/office/drawing/2014/main" id="{AB90094D-54EB-E67F-DCFA-C8D350DFE64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95829" y="3318356"/>
                  <a:ext cx="2808514" cy="432151"/>
                </a:xfrm>
                <a:prstGeom prst="rect">
                  <a:avLst/>
                </a:prstGeom>
                <a:noFill/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algn="ctr" defTabSz="914354">
                    <a:defRPr sz="1400" b="1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>
                    <a:lnSpc>
                      <a:spcPct val="120000"/>
                    </a:lnSpc>
                  </a:pPr>
                  <a:r>
                    <a:rPr lang="zh-CN" altLang="en-US" sz="18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成本与性能平衡策略</a:t>
                  </a:r>
                  <a:endParaRPr lang="en-US" dirty="0"/>
                </a:p>
              </p:txBody>
            </p:sp>
            <p:sp>
              <p:nvSpPr>
                <p:cNvPr id="29" name="Text2">
                  <a:extLst>
                    <a:ext uri="{FF2B5EF4-FFF2-40B4-BE49-F238E27FC236}">
                      <a16:creationId xmlns:a16="http://schemas.microsoft.com/office/drawing/2014/main" id="{F78461AE-E586-C460-B836-EA18D0E8D75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95829" y="3750507"/>
                  <a:ext cx="2808514" cy="910393"/>
                </a:xfrm>
                <a:prstGeom prst="rect">
                  <a:avLst/>
                </a:prstGeom>
              </p:spPr>
              <p:txBody>
                <a:bodyPr wrap="square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在预算有限前提下选择高性价比设备，优化拓扑结构以降低总体成本，同时保证百兆接入、千兆主干的性能需求。</a:t>
                  </a:r>
                  <a:endParaRPr lang="en-US" dirty="0"/>
                </a:p>
              </p:txBody>
            </p:sp>
            <p:sp>
              <p:nvSpPr>
                <p:cNvPr id="19" name="Number2">
                  <a:extLst>
                    <a:ext uri="{FF2B5EF4-FFF2-40B4-BE49-F238E27FC236}">
                      <a16:creationId xmlns:a16="http://schemas.microsoft.com/office/drawing/2014/main" id="{05C96327-078B-2587-2F8C-34024223FEE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0400" y="3318356"/>
                  <a:ext cx="435428" cy="43215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91440" tIns="45720" rIns="91440" bIns="45720" rtlCol="0" anchor="ctr">
                  <a:normAutofit fontScale="92500" lnSpcReduction="10000"/>
                </a:bodyPr>
                <a:lstStyle>
                  <a:defPPr>
                    <a:defRPr lang="zh-CN"/>
                  </a:defPPr>
                  <a:lvl1pPr>
                    <a:defRPr sz="3200" b="1">
                      <a:gradFill>
                        <a:gsLst>
                          <a:gs pos="0">
                            <a:schemeClr val="accent3">
                              <a:lumMod val="60000"/>
                              <a:lumOff val="40000"/>
                            </a:schemeClr>
                          </a:gs>
                          <a:gs pos="60000">
                            <a:schemeClr val="accent3"/>
                          </a:gs>
                        </a:gsLst>
                        <a:lin ang="2700000" scaled="0"/>
                      </a:gradFill>
                      <a:effectLst>
                        <a:outerShdw blurRad="76200" dist="50800" dir="5400000" algn="ctr" rotWithShape="0">
                          <a:schemeClr val="accent3">
                            <a:alpha val="20000"/>
                          </a:schemeClr>
                        </a:outerShdw>
                      </a:effectLst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10000"/>
                    </a:lnSpc>
                  </a:pPr>
                  <a:r>
                    <a:rPr lang="en-US" altLang="zh-CN" sz="2400" dirty="0">
                      <a:solidFill>
                        <a:schemeClr val="accent1"/>
                      </a:solidFill>
                      <a:effectLst/>
                      <a:cs typeface="+mn-ea"/>
                      <a:sym typeface="+mn-lt"/>
                    </a:rPr>
                    <a:t>2</a:t>
                  </a:r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D70AD498-AF29-296D-BEC8-7CA9CC14A127}"/>
                  </a:ext>
                </a:extLst>
              </p:cNvPr>
              <p:cNvGrpSpPr/>
              <p:nvPr/>
            </p:nvGrpSpPr>
            <p:grpSpPr>
              <a:xfrm>
                <a:off x="660400" y="4791556"/>
                <a:ext cx="3243943" cy="1342544"/>
                <a:chOff x="660400" y="4791556"/>
                <a:chExt cx="3243943" cy="1342544"/>
              </a:xfrm>
            </p:grpSpPr>
            <p:sp>
              <p:nvSpPr>
                <p:cNvPr id="37" name="Bullet3">
                  <a:extLst>
                    <a:ext uri="{FF2B5EF4-FFF2-40B4-BE49-F238E27FC236}">
                      <a16:creationId xmlns:a16="http://schemas.microsoft.com/office/drawing/2014/main" id="{59CBC024-C5C7-CBAB-A9EE-8A7208A828F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95829" y="4791556"/>
                  <a:ext cx="2808514" cy="432151"/>
                </a:xfrm>
                <a:prstGeom prst="rect">
                  <a:avLst/>
                </a:prstGeom>
                <a:noFill/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algn="ctr" defTabSz="914354">
                    <a:defRPr sz="1400" b="1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>
                    <a:lnSpc>
                      <a:spcPct val="120000"/>
                    </a:lnSpc>
                  </a:pPr>
                  <a:r>
                    <a:rPr lang="zh-CN" altLang="en-US" sz="18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终端类型与接入方案匹配</a:t>
                  </a:r>
                  <a:endParaRPr lang="en-US" dirty="0"/>
                </a:p>
              </p:txBody>
            </p:sp>
            <p:sp>
              <p:nvSpPr>
                <p:cNvPr id="38" name="Text3">
                  <a:extLst>
                    <a:ext uri="{FF2B5EF4-FFF2-40B4-BE49-F238E27FC236}">
                      <a16:creationId xmlns:a16="http://schemas.microsoft.com/office/drawing/2014/main" id="{3768FAA8-AD22-1014-005A-C3EAD4BF7C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95829" y="5223707"/>
                  <a:ext cx="2808514" cy="910393"/>
                </a:xfrm>
                <a:prstGeom prst="rect">
                  <a:avLst/>
                </a:prstGeom>
              </p:spPr>
              <p:txBody>
                <a:bodyPr wrap="square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同时部署有线交换机和Fit AP+AC集中式无线架构，满足多样化终端接入需求，提升用户体验。</a:t>
                  </a:r>
                  <a:endParaRPr lang="en-US" dirty="0"/>
                </a:p>
              </p:txBody>
            </p:sp>
            <p:sp>
              <p:nvSpPr>
                <p:cNvPr id="35" name="Number3">
                  <a:extLst>
                    <a:ext uri="{FF2B5EF4-FFF2-40B4-BE49-F238E27FC236}">
                      <a16:creationId xmlns:a16="http://schemas.microsoft.com/office/drawing/2014/main" id="{7F8CB20B-CAB6-5AC4-5562-6FEFA97783A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0400" y="4791556"/>
                  <a:ext cx="435428" cy="43215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91440" tIns="45720" rIns="91440" bIns="45720" rtlCol="0" anchor="ctr">
                  <a:normAutofit fontScale="92500" lnSpcReduction="10000"/>
                </a:bodyPr>
                <a:lstStyle>
                  <a:defPPr>
                    <a:defRPr lang="zh-CN"/>
                  </a:defPPr>
                  <a:lvl1pPr>
                    <a:defRPr sz="3200" b="1">
                      <a:gradFill>
                        <a:gsLst>
                          <a:gs pos="0">
                            <a:schemeClr val="accent3">
                              <a:lumMod val="60000"/>
                              <a:lumOff val="40000"/>
                            </a:schemeClr>
                          </a:gs>
                          <a:gs pos="60000">
                            <a:schemeClr val="accent3"/>
                          </a:gs>
                        </a:gsLst>
                        <a:lin ang="2700000" scaled="0"/>
                      </a:gradFill>
                      <a:effectLst>
                        <a:outerShdw blurRad="76200" dist="50800" dir="5400000" algn="ctr" rotWithShape="0">
                          <a:schemeClr val="accent3">
                            <a:alpha val="20000"/>
                          </a:schemeClr>
                        </a:outerShdw>
                      </a:effectLst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10000"/>
                    </a:lnSpc>
                  </a:pPr>
                  <a:r>
                    <a:rPr lang="en-US" altLang="zh-CN" sz="2400" dirty="0">
                      <a:solidFill>
                        <a:schemeClr val="accent1"/>
                      </a:solidFill>
                      <a:effectLst/>
                      <a:cs typeface="+mn-ea"/>
                      <a:sym typeface="+mn-lt"/>
                    </a:rPr>
                    <a:t>3</a:t>
                  </a:r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83E72AA5-E277-EA74-FF25-8441D604B952}"/>
                  </a:ext>
                </a:extLst>
              </p:cNvPr>
              <p:cNvGrpSpPr/>
              <p:nvPr/>
            </p:nvGrpSpPr>
            <p:grpSpPr>
              <a:xfrm>
                <a:off x="4329574" y="1845156"/>
                <a:ext cx="3243943" cy="1342544"/>
                <a:chOff x="4329574" y="1845156"/>
                <a:chExt cx="3243943" cy="1342544"/>
              </a:xfrm>
            </p:grpSpPr>
            <p:sp>
              <p:nvSpPr>
                <p:cNvPr id="43" name="Bullet4">
                  <a:extLst>
                    <a:ext uri="{FF2B5EF4-FFF2-40B4-BE49-F238E27FC236}">
                      <a16:creationId xmlns:a16="http://schemas.microsoft.com/office/drawing/2014/main" id="{0B950219-115D-D4B3-AA91-F6845BDCEA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765003" y="1845156"/>
                  <a:ext cx="2808514" cy="432151"/>
                </a:xfrm>
                <a:prstGeom prst="rect">
                  <a:avLst/>
                </a:prstGeom>
                <a:noFill/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algn="ctr" defTabSz="914354">
                    <a:defRPr sz="1400" b="1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>
                    <a:lnSpc>
                      <a:spcPct val="120000"/>
                    </a:lnSpc>
                  </a:pPr>
                  <a:r>
                    <a:rPr lang="zh-CN" altLang="en-US" sz="18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流量模型与带宽预估</a:t>
                  </a:r>
                  <a:endParaRPr lang="en-US" dirty="0"/>
                </a:p>
              </p:txBody>
            </p:sp>
            <p:sp>
              <p:nvSpPr>
                <p:cNvPr id="44" name="Text4">
                  <a:extLst>
                    <a:ext uri="{FF2B5EF4-FFF2-40B4-BE49-F238E27FC236}">
                      <a16:creationId xmlns:a16="http://schemas.microsoft.com/office/drawing/2014/main" id="{5B34717B-AC60-0314-03EC-FFC086DA25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65003" y="2277307"/>
                  <a:ext cx="2808514" cy="910393"/>
                </a:xfrm>
                <a:prstGeom prst="rect">
                  <a:avLst/>
                </a:prstGeom>
              </p:spPr>
              <p:txBody>
                <a:bodyPr wrap="square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分析内网流量走向，接入层采用百兆以上端口，主干链路使用千兆以太网避免瓶颈，保障数据传输效率。</a:t>
                  </a:r>
                  <a:endParaRPr lang="en-US" dirty="0"/>
                </a:p>
              </p:txBody>
            </p:sp>
            <p:sp>
              <p:nvSpPr>
                <p:cNvPr id="42" name="Number4">
                  <a:extLst>
                    <a:ext uri="{FF2B5EF4-FFF2-40B4-BE49-F238E27FC236}">
                      <a16:creationId xmlns:a16="http://schemas.microsoft.com/office/drawing/2014/main" id="{62B8784E-328D-A8C8-0335-C1A6D5F459B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29574" y="1845156"/>
                  <a:ext cx="435428" cy="43215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91440" tIns="45720" rIns="91440" bIns="45720" rtlCol="0" anchor="ctr">
                  <a:normAutofit fontScale="92500" lnSpcReduction="10000"/>
                </a:bodyPr>
                <a:lstStyle>
                  <a:defPPr>
                    <a:defRPr lang="zh-CN"/>
                  </a:defPPr>
                  <a:lvl1pPr>
                    <a:defRPr sz="3200" b="1">
                      <a:gradFill>
                        <a:gsLst>
                          <a:gs pos="0">
                            <a:schemeClr val="accent3">
                              <a:lumMod val="60000"/>
                              <a:lumOff val="40000"/>
                            </a:schemeClr>
                          </a:gs>
                          <a:gs pos="60000">
                            <a:schemeClr val="accent3"/>
                          </a:gs>
                        </a:gsLst>
                        <a:lin ang="2700000" scaled="0"/>
                      </a:gradFill>
                      <a:effectLst>
                        <a:outerShdw blurRad="76200" dist="50800" dir="5400000" algn="ctr" rotWithShape="0">
                          <a:schemeClr val="accent3">
                            <a:alpha val="20000"/>
                          </a:schemeClr>
                        </a:outerShdw>
                      </a:effectLst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10000"/>
                    </a:lnSpc>
                  </a:pPr>
                  <a:r>
                    <a:rPr lang="en-US" altLang="zh-CN" sz="2400" dirty="0">
                      <a:solidFill>
                        <a:schemeClr val="accent1"/>
                      </a:solidFill>
                      <a:effectLst/>
                      <a:cs typeface="+mn-ea"/>
                      <a:sym typeface="+mn-lt"/>
                    </a:rPr>
                    <a:t>4</a:t>
                  </a:r>
                </a:p>
              </p:txBody>
            </p:sp>
          </p:grpSp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7F5810E3-81B0-7D4F-10F2-EADC4E244689}"/>
                  </a:ext>
                </a:extLst>
              </p:cNvPr>
              <p:cNvGrpSpPr/>
              <p:nvPr/>
            </p:nvGrpSpPr>
            <p:grpSpPr>
              <a:xfrm>
                <a:off x="4329574" y="3318356"/>
                <a:ext cx="3243943" cy="1342544"/>
                <a:chOff x="4329574" y="3318356"/>
                <a:chExt cx="3243943" cy="1342544"/>
              </a:xfrm>
            </p:grpSpPr>
            <p:sp>
              <p:nvSpPr>
                <p:cNvPr id="48" name="Bullet5">
                  <a:extLst>
                    <a:ext uri="{FF2B5EF4-FFF2-40B4-BE49-F238E27FC236}">
                      <a16:creationId xmlns:a16="http://schemas.microsoft.com/office/drawing/2014/main" id="{84C350E9-79D3-4315-7C1A-5EA4C4DEDFE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765003" y="3318356"/>
                  <a:ext cx="2808514" cy="432151"/>
                </a:xfrm>
                <a:prstGeom prst="rect">
                  <a:avLst/>
                </a:prstGeom>
                <a:noFill/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algn="ctr" defTabSz="914354">
                    <a:defRPr sz="1400" b="1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l">
                    <a:lnSpc>
                      <a:spcPct val="120000"/>
                    </a:lnSpc>
                  </a:pPr>
                  <a:r>
                    <a:rPr lang="zh-CN" altLang="en-US" sz="1800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冗余与容灾设计考虑</a:t>
                  </a:r>
                  <a:endParaRPr lang="en-US" dirty="0"/>
                </a:p>
              </p:txBody>
            </p:sp>
            <p:sp>
              <p:nvSpPr>
                <p:cNvPr id="49" name="Text5">
                  <a:extLst>
                    <a:ext uri="{FF2B5EF4-FFF2-40B4-BE49-F238E27FC236}">
                      <a16:creationId xmlns:a16="http://schemas.microsoft.com/office/drawing/2014/main" id="{3FFE02A6-43BD-F2F6-9154-185E2847081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765003" y="3750507"/>
                  <a:ext cx="2808514" cy="910393"/>
                </a:xfrm>
                <a:prstGeom prst="rect">
                  <a:avLst/>
                </a:prstGeom>
              </p:spPr>
              <p:txBody>
                <a:bodyPr wrap="square" anchor="t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在三层网络中设计冗余路径，确保单点故障时不中断业务，提高整体系统的稳定性与可用性。</a:t>
                  </a:r>
                  <a:endParaRPr lang="en-US" dirty="0"/>
                </a:p>
              </p:txBody>
            </p:sp>
            <p:sp>
              <p:nvSpPr>
                <p:cNvPr id="47" name="Number5">
                  <a:extLst>
                    <a:ext uri="{FF2B5EF4-FFF2-40B4-BE49-F238E27FC236}">
                      <a16:creationId xmlns:a16="http://schemas.microsoft.com/office/drawing/2014/main" id="{D154F583-B598-D963-1D79-97FB194B685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29574" y="3318356"/>
                  <a:ext cx="435428" cy="43215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91440" tIns="45720" rIns="91440" bIns="45720" rtlCol="0" anchor="ctr">
                  <a:normAutofit fontScale="92500" lnSpcReduction="10000"/>
                </a:bodyPr>
                <a:lstStyle>
                  <a:defPPr>
                    <a:defRPr lang="zh-CN"/>
                  </a:defPPr>
                  <a:lvl1pPr>
                    <a:defRPr sz="3200" b="1">
                      <a:gradFill>
                        <a:gsLst>
                          <a:gs pos="0">
                            <a:schemeClr val="accent3">
                              <a:lumMod val="60000"/>
                              <a:lumOff val="40000"/>
                            </a:schemeClr>
                          </a:gs>
                          <a:gs pos="60000">
                            <a:schemeClr val="accent3"/>
                          </a:gs>
                        </a:gsLst>
                        <a:lin ang="2700000" scaled="0"/>
                      </a:gradFill>
                      <a:effectLst>
                        <a:outerShdw blurRad="76200" dist="50800" dir="5400000" algn="ctr" rotWithShape="0">
                          <a:schemeClr val="accent3">
                            <a:alpha val="20000"/>
                          </a:schemeClr>
                        </a:outerShdw>
                      </a:effectLst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10000"/>
                    </a:lnSpc>
                  </a:pPr>
                  <a:r>
                    <a:rPr lang="en-US" altLang="zh-CN" sz="2400" dirty="0">
                      <a:solidFill>
                        <a:schemeClr val="accent1"/>
                      </a:solidFill>
                      <a:effectLst/>
                      <a:cs typeface="+mn-ea"/>
                      <a:sym typeface="+mn-lt"/>
                    </a:rPr>
                    <a:t>5</a:t>
                  </a:r>
                </a:p>
              </p:txBody>
            </p:sp>
          </p:grpSp>
        </p:grpSp>
        <p:sp>
          <p:nvSpPr>
            <p:cNvPr id="3" name="PictureMisc1">
              <a:extLst>
                <a:ext uri="{FF2B5EF4-FFF2-40B4-BE49-F238E27FC236}">
                  <a16:creationId xmlns:a16="http://schemas.microsoft.com/office/drawing/2014/main" id="{3C5A0454-AD4E-C14F-3C05-F0CFEAC81F90}"/>
                </a:ext>
              </a:extLst>
            </p:cNvPr>
            <p:cNvSpPr/>
            <p:nvPr/>
          </p:nvSpPr>
          <p:spPr>
            <a:xfrm>
              <a:off x="7736114" y="1130300"/>
              <a:ext cx="3782785" cy="5003800"/>
            </a:xfrm>
            <a:prstGeom prst="roundRect">
              <a:avLst>
                <a:gd name="adj" fmla="val 3486"/>
              </a:avLst>
            </a:prstGeom>
            <a:blipFill>
              <a:blip r:embed="rId3"/>
              <a:srcRect/>
              <a:stretch>
                <a:fillRect l="-16139" r="-1613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需求采集与分析方法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网络规划设计与拓扑实现</a:t>
            </a:r>
            <a:endParaRPr 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zh-CN" altLang="en-US" dirty="0"/>
              <a:t>完成设备选型、物理连接设计及接口编号管理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a860682-c30a-4e16-af5f-9a2448475f6a.source.6.zh-Hans.pptx">
            <a:extLst>
              <a:ext uri="{FF2B5EF4-FFF2-40B4-BE49-F238E27FC236}">
                <a16:creationId xmlns:a16="http://schemas.microsoft.com/office/drawing/2014/main" id="{599469C2-485B-A98A-B922-5288CC02A505}"/>
              </a:ext>
            </a:extLst>
          </p:cNvPr>
          <p:cNvGrpSpPr/>
          <p:nvPr/>
        </p:nvGrpSpPr>
        <p:grpSpPr>
          <a:xfrm>
            <a:off x="660400" y="1130300"/>
            <a:ext cx="10858500" cy="5003801"/>
            <a:chOff x="660400" y="1130300"/>
            <a:chExt cx="10858500" cy="5003801"/>
          </a:xfrm>
        </p:grpSpPr>
        <p:grpSp>
          <p:nvGrpSpPr>
            <p:cNvPr id="4" name="组合 1">
              <a:extLst>
                <a:ext uri="{FF2B5EF4-FFF2-40B4-BE49-F238E27FC236}">
                  <a16:creationId xmlns:a16="http://schemas.microsoft.com/office/drawing/2014/main" id="{6133DFDA-04DB-C2F8-4245-C88D570484BD}"/>
                </a:ext>
              </a:extLst>
            </p:cNvPr>
            <p:cNvGrpSpPr/>
            <p:nvPr/>
          </p:nvGrpSpPr>
          <p:grpSpPr>
            <a:xfrm>
              <a:off x="4828961" y="2609853"/>
              <a:ext cx="2534074" cy="2532741"/>
              <a:chOff x="4828961" y="2609853"/>
              <a:chExt cx="2534074" cy="2532741"/>
            </a:xfrm>
          </p:grpSpPr>
          <p:sp>
            <p:nvSpPr>
              <p:cNvPr id="206" name="ísḻîḍe">
                <a:extLst>
                  <a:ext uri="{FF2B5EF4-FFF2-40B4-BE49-F238E27FC236}">
                    <a16:creationId xmlns:a16="http://schemas.microsoft.com/office/drawing/2014/main" id="{A074BEF7-0F2B-F268-45A3-DB88A788F888}"/>
                  </a:ext>
                </a:extLst>
              </p:cNvPr>
              <p:cNvSpPr/>
              <p:nvPr/>
            </p:nvSpPr>
            <p:spPr bwMode="auto">
              <a:xfrm>
                <a:off x="5126852" y="3784052"/>
                <a:ext cx="1932949" cy="757418"/>
              </a:xfrm>
              <a:custGeom>
                <a:avLst/>
                <a:gdLst>
                  <a:gd name="T0" fmla="*/ 0 w 1447"/>
                  <a:gd name="T1" fmla="*/ 123 h 567"/>
                  <a:gd name="T2" fmla="*/ 256 w 1447"/>
                  <a:gd name="T3" fmla="*/ 0 h 567"/>
                  <a:gd name="T4" fmla="*/ 721 w 1447"/>
                  <a:gd name="T5" fmla="*/ 266 h 567"/>
                  <a:gd name="T6" fmla="*/ 1226 w 1447"/>
                  <a:gd name="T7" fmla="*/ 14 h 567"/>
                  <a:gd name="T8" fmla="*/ 1447 w 1447"/>
                  <a:gd name="T9" fmla="*/ 123 h 567"/>
                  <a:gd name="T10" fmla="*/ 721 w 1447"/>
                  <a:gd name="T11" fmla="*/ 567 h 567"/>
                  <a:gd name="T12" fmla="*/ 0 w 1447"/>
                  <a:gd name="T13" fmla="*/ 123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7" h="567">
                    <a:moveTo>
                      <a:pt x="0" y="123"/>
                    </a:moveTo>
                    <a:lnTo>
                      <a:pt x="256" y="0"/>
                    </a:lnTo>
                    <a:lnTo>
                      <a:pt x="721" y="266"/>
                    </a:lnTo>
                    <a:lnTo>
                      <a:pt x="1226" y="14"/>
                    </a:lnTo>
                    <a:lnTo>
                      <a:pt x="1447" y="123"/>
                    </a:lnTo>
                    <a:lnTo>
                      <a:pt x="721" y="567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7" name="íṣľiďé">
                <a:extLst>
                  <a:ext uri="{FF2B5EF4-FFF2-40B4-BE49-F238E27FC236}">
                    <a16:creationId xmlns:a16="http://schemas.microsoft.com/office/drawing/2014/main" id="{D08D1CC6-BD48-9414-046D-CB52237AB8D1}"/>
                  </a:ext>
                </a:extLst>
              </p:cNvPr>
              <p:cNvSpPr/>
              <p:nvPr/>
            </p:nvSpPr>
            <p:spPr bwMode="auto">
              <a:xfrm>
                <a:off x="4828961" y="3948359"/>
                <a:ext cx="1261025" cy="1194235"/>
              </a:xfrm>
              <a:custGeom>
                <a:avLst/>
                <a:gdLst>
                  <a:gd name="T0" fmla="*/ 0 w 944"/>
                  <a:gd name="T1" fmla="*/ 240 h 894"/>
                  <a:gd name="T2" fmla="*/ 223 w 944"/>
                  <a:gd name="T3" fmla="*/ 0 h 894"/>
                  <a:gd name="T4" fmla="*/ 944 w 944"/>
                  <a:gd name="T5" fmla="*/ 444 h 894"/>
                  <a:gd name="T6" fmla="*/ 944 w 944"/>
                  <a:gd name="T7" fmla="*/ 894 h 894"/>
                  <a:gd name="T8" fmla="*/ 0 w 944"/>
                  <a:gd name="T9" fmla="*/ 240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4" h="894">
                    <a:moveTo>
                      <a:pt x="0" y="240"/>
                    </a:moveTo>
                    <a:lnTo>
                      <a:pt x="223" y="0"/>
                    </a:lnTo>
                    <a:lnTo>
                      <a:pt x="944" y="444"/>
                    </a:lnTo>
                    <a:lnTo>
                      <a:pt x="944" y="894"/>
                    </a:lnTo>
                    <a:lnTo>
                      <a:pt x="0" y="24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8" name="ïṣľiḍè">
                <a:extLst>
                  <a:ext uri="{FF2B5EF4-FFF2-40B4-BE49-F238E27FC236}">
                    <a16:creationId xmlns:a16="http://schemas.microsoft.com/office/drawing/2014/main" id="{CFB8F9DC-9ED6-0D4A-73D0-3AEAFBE47576}"/>
                  </a:ext>
                </a:extLst>
              </p:cNvPr>
              <p:cNvSpPr/>
              <p:nvPr/>
            </p:nvSpPr>
            <p:spPr bwMode="auto">
              <a:xfrm>
                <a:off x="6089986" y="3948359"/>
                <a:ext cx="1273049" cy="1194235"/>
              </a:xfrm>
              <a:custGeom>
                <a:avLst/>
                <a:gdLst>
                  <a:gd name="T0" fmla="*/ 0 w 953"/>
                  <a:gd name="T1" fmla="*/ 444 h 894"/>
                  <a:gd name="T2" fmla="*/ 726 w 953"/>
                  <a:gd name="T3" fmla="*/ 0 h 894"/>
                  <a:gd name="T4" fmla="*/ 953 w 953"/>
                  <a:gd name="T5" fmla="*/ 238 h 894"/>
                  <a:gd name="T6" fmla="*/ 0 w 953"/>
                  <a:gd name="T7" fmla="*/ 894 h 894"/>
                  <a:gd name="T8" fmla="*/ 0 w 953"/>
                  <a:gd name="T9" fmla="*/ 444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3" h="894">
                    <a:moveTo>
                      <a:pt x="0" y="444"/>
                    </a:moveTo>
                    <a:lnTo>
                      <a:pt x="726" y="0"/>
                    </a:lnTo>
                    <a:lnTo>
                      <a:pt x="953" y="238"/>
                    </a:lnTo>
                    <a:lnTo>
                      <a:pt x="0" y="894"/>
                    </a:lnTo>
                    <a:lnTo>
                      <a:pt x="0" y="444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9" name="íṩľîḍè">
                <a:extLst>
                  <a:ext uri="{FF2B5EF4-FFF2-40B4-BE49-F238E27FC236}">
                    <a16:creationId xmlns:a16="http://schemas.microsoft.com/office/drawing/2014/main" id="{38E39527-7569-BFFC-1488-3181543CF241}"/>
                  </a:ext>
                </a:extLst>
              </p:cNvPr>
              <p:cNvSpPr/>
              <p:nvPr/>
            </p:nvSpPr>
            <p:spPr bwMode="auto">
              <a:xfrm>
                <a:off x="5434094" y="3451429"/>
                <a:ext cx="1321138" cy="424795"/>
              </a:xfrm>
              <a:custGeom>
                <a:avLst/>
                <a:gdLst>
                  <a:gd name="T0" fmla="*/ 0 w 989"/>
                  <a:gd name="T1" fmla="*/ 55 h 318"/>
                  <a:gd name="T2" fmla="*/ 100 w 989"/>
                  <a:gd name="T3" fmla="*/ 7 h 318"/>
                  <a:gd name="T4" fmla="*/ 491 w 989"/>
                  <a:gd name="T5" fmla="*/ 178 h 318"/>
                  <a:gd name="T6" fmla="*/ 870 w 989"/>
                  <a:gd name="T7" fmla="*/ 0 h 318"/>
                  <a:gd name="T8" fmla="*/ 989 w 989"/>
                  <a:gd name="T9" fmla="*/ 55 h 318"/>
                  <a:gd name="T10" fmla="*/ 491 w 989"/>
                  <a:gd name="T11" fmla="*/ 318 h 318"/>
                  <a:gd name="T12" fmla="*/ 0 w 989"/>
                  <a:gd name="T13" fmla="*/ 55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9" h="318">
                    <a:moveTo>
                      <a:pt x="0" y="55"/>
                    </a:moveTo>
                    <a:lnTo>
                      <a:pt x="100" y="7"/>
                    </a:lnTo>
                    <a:lnTo>
                      <a:pt x="491" y="178"/>
                    </a:lnTo>
                    <a:lnTo>
                      <a:pt x="870" y="0"/>
                    </a:lnTo>
                    <a:lnTo>
                      <a:pt x="989" y="55"/>
                    </a:lnTo>
                    <a:lnTo>
                      <a:pt x="491" y="318"/>
                    </a:lnTo>
                    <a:lnTo>
                      <a:pt x="0" y="5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0" name="îšḷíďé">
                <a:extLst>
                  <a:ext uri="{FF2B5EF4-FFF2-40B4-BE49-F238E27FC236}">
                    <a16:creationId xmlns:a16="http://schemas.microsoft.com/office/drawing/2014/main" id="{0E257E65-3A2F-4C44-35B1-DF339C7BC581}"/>
                  </a:ext>
                </a:extLst>
              </p:cNvPr>
              <p:cNvSpPr/>
              <p:nvPr/>
            </p:nvSpPr>
            <p:spPr bwMode="auto">
              <a:xfrm>
                <a:off x="5120172" y="3524900"/>
                <a:ext cx="969814" cy="921725"/>
              </a:xfrm>
              <a:custGeom>
                <a:avLst/>
                <a:gdLst>
                  <a:gd name="T0" fmla="*/ 0 w 726"/>
                  <a:gd name="T1" fmla="*/ 249 h 690"/>
                  <a:gd name="T2" fmla="*/ 726 w 726"/>
                  <a:gd name="T3" fmla="*/ 690 h 690"/>
                  <a:gd name="T4" fmla="*/ 726 w 726"/>
                  <a:gd name="T5" fmla="*/ 263 h 690"/>
                  <a:gd name="T6" fmla="*/ 235 w 726"/>
                  <a:gd name="T7" fmla="*/ 0 h 690"/>
                  <a:gd name="T8" fmla="*/ 0 w 726"/>
                  <a:gd name="T9" fmla="*/ 249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6" h="690">
                    <a:moveTo>
                      <a:pt x="0" y="249"/>
                    </a:moveTo>
                    <a:lnTo>
                      <a:pt x="726" y="690"/>
                    </a:lnTo>
                    <a:lnTo>
                      <a:pt x="726" y="263"/>
                    </a:lnTo>
                    <a:lnTo>
                      <a:pt x="235" y="0"/>
                    </a:lnTo>
                    <a:lnTo>
                      <a:pt x="0" y="249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1" name="îṧļiḋè">
                <a:extLst>
                  <a:ext uri="{FF2B5EF4-FFF2-40B4-BE49-F238E27FC236}">
                    <a16:creationId xmlns:a16="http://schemas.microsoft.com/office/drawing/2014/main" id="{96843D7A-5634-D8DC-6A90-E1EFF40195AF}"/>
                  </a:ext>
                </a:extLst>
              </p:cNvPr>
              <p:cNvSpPr/>
              <p:nvPr/>
            </p:nvSpPr>
            <p:spPr bwMode="auto">
              <a:xfrm>
                <a:off x="6089986" y="3524900"/>
                <a:ext cx="979166" cy="921725"/>
              </a:xfrm>
              <a:custGeom>
                <a:avLst/>
                <a:gdLst>
                  <a:gd name="T0" fmla="*/ 0 w 733"/>
                  <a:gd name="T1" fmla="*/ 690 h 690"/>
                  <a:gd name="T2" fmla="*/ 0 w 733"/>
                  <a:gd name="T3" fmla="*/ 263 h 690"/>
                  <a:gd name="T4" fmla="*/ 498 w 733"/>
                  <a:gd name="T5" fmla="*/ 0 h 690"/>
                  <a:gd name="T6" fmla="*/ 733 w 733"/>
                  <a:gd name="T7" fmla="*/ 249 h 690"/>
                  <a:gd name="T8" fmla="*/ 0 w 733"/>
                  <a:gd name="T9" fmla="*/ 690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3" h="690">
                    <a:moveTo>
                      <a:pt x="0" y="690"/>
                    </a:moveTo>
                    <a:lnTo>
                      <a:pt x="0" y="263"/>
                    </a:lnTo>
                    <a:lnTo>
                      <a:pt x="498" y="0"/>
                    </a:lnTo>
                    <a:lnTo>
                      <a:pt x="733" y="249"/>
                    </a:lnTo>
                    <a:lnTo>
                      <a:pt x="0" y="6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2" name="ïṡḷïďe">
                <a:extLst>
                  <a:ext uri="{FF2B5EF4-FFF2-40B4-BE49-F238E27FC236}">
                    <a16:creationId xmlns:a16="http://schemas.microsoft.com/office/drawing/2014/main" id="{530FD956-FFED-0071-1363-09BC725DE98C}"/>
                  </a:ext>
                </a:extLst>
              </p:cNvPr>
              <p:cNvSpPr/>
              <p:nvPr/>
            </p:nvSpPr>
            <p:spPr bwMode="auto">
              <a:xfrm>
                <a:off x="5431423" y="3077396"/>
                <a:ext cx="661237" cy="694633"/>
              </a:xfrm>
              <a:custGeom>
                <a:avLst/>
                <a:gdLst>
                  <a:gd name="T0" fmla="*/ 0 w 495"/>
                  <a:gd name="T1" fmla="*/ 264 h 520"/>
                  <a:gd name="T2" fmla="*/ 493 w 495"/>
                  <a:gd name="T3" fmla="*/ 520 h 520"/>
                  <a:gd name="T4" fmla="*/ 495 w 495"/>
                  <a:gd name="T5" fmla="*/ 114 h 520"/>
                  <a:gd name="T6" fmla="*/ 242 w 495"/>
                  <a:gd name="T7" fmla="*/ 0 h 520"/>
                  <a:gd name="T8" fmla="*/ 0 w 495"/>
                  <a:gd name="T9" fmla="*/ 264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520">
                    <a:moveTo>
                      <a:pt x="0" y="264"/>
                    </a:moveTo>
                    <a:lnTo>
                      <a:pt x="493" y="520"/>
                    </a:lnTo>
                    <a:lnTo>
                      <a:pt x="495" y="114"/>
                    </a:lnTo>
                    <a:lnTo>
                      <a:pt x="242" y="0"/>
                    </a:lnTo>
                    <a:lnTo>
                      <a:pt x="0" y="26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3" name="ïSḷïďe">
                <a:extLst>
                  <a:ext uri="{FF2B5EF4-FFF2-40B4-BE49-F238E27FC236}">
                    <a16:creationId xmlns:a16="http://schemas.microsoft.com/office/drawing/2014/main" id="{7250EC89-3C9B-F213-C0C6-31A831B2BAE6}"/>
                  </a:ext>
                </a:extLst>
              </p:cNvPr>
              <p:cNvSpPr/>
              <p:nvPr/>
            </p:nvSpPr>
            <p:spPr bwMode="auto">
              <a:xfrm>
                <a:off x="6089987" y="3077396"/>
                <a:ext cx="667916" cy="694633"/>
              </a:xfrm>
              <a:custGeom>
                <a:avLst/>
                <a:gdLst>
                  <a:gd name="T0" fmla="*/ 2 w 500"/>
                  <a:gd name="T1" fmla="*/ 114 h 520"/>
                  <a:gd name="T2" fmla="*/ 256 w 500"/>
                  <a:gd name="T3" fmla="*/ 0 h 520"/>
                  <a:gd name="T4" fmla="*/ 500 w 500"/>
                  <a:gd name="T5" fmla="*/ 261 h 520"/>
                  <a:gd name="T6" fmla="*/ 0 w 500"/>
                  <a:gd name="T7" fmla="*/ 520 h 520"/>
                  <a:gd name="T8" fmla="*/ 2 w 500"/>
                  <a:gd name="T9" fmla="*/ 114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0" h="520">
                    <a:moveTo>
                      <a:pt x="2" y="114"/>
                    </a:moveTo>
                    <a:lnTo>
                      <a:pt x="256" y="0"/>
                    </a:lnTo>
                    <a:lnTo>
                      <a:pt x="500" y="261"/>
                    </a:lnTo>
                    <a:lnTo>
                      <a:pt x="0" y="520"/>
                    </a:lnTo>
                    <a:lnTo>
                      <a:pt x="2" y="11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4" name="íşḷîḍê">
                <a:extLst>
                  <a:ext uri="{FF2B5EF4-FFF2-40B4-BE49-F238E27FC236}">
                    <a16:creationId xmlns:a16="http://schemas.microsoft.com/office/drawing/2014/main" id="{5E6C9C31-1F85-5B13-672D-9F7557A11120}"/>
                  </a:ext>
                </a:extLst>
              </p:cNvPr>
              <p:cNvSpPr/>
              <p:nvPr/>
            </p:nvSpPr>
            <p:spPr bwMode="auto">
              <a:xfrm>
                <a:off x="5754694" y="3021291"/>
                <a:ext cx="677267" cy="208390"/>
              </a:xfrm>
              <a:custGeom>
                <a:avLst/>
                <a:gdLst>
                  <a:gd name="T0" fmla="*/ 0 w 507"/>
                  <a:gd name="T1" fmla="*/ 42 h 156"/>
                  <a:gd name="T2" fmla="*/ 104 w 507"/>
                  <a:gd name="T3" fmla="*/ 0 h 156"/>
                  <a:gd name="T4" fmla="*/ 253 w 507"/>
                  <a:gd name="T5" fmla="*/ 42 h 156"/>
                  <a:gd name="T6" fmla="*/ 396 w 507"/>
                  <a:gd name="T7" fmla="*/ 0 h 156"/>
                  <a:gd name="T8" fmla="*/ 507 w 507"/>
                  <a:gd name="T9" fmla="*/ 42 h 156"/>
                  <a:gd name="T10" fmla="*/ 253 w 507"/>
                  <a:gd name="T11" fmla="*/ 156 h 156"/>
                  <a:gd name="T12" fmla="*/ 0 w 507"/>
                  <a:gd name="T13" fmla="*/ 42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7" h="156">
                    <a:moveTo>
                      <a:pt x="0" y="42"/>
                    </a:moveTo>
                    <a:lnTo>
                      <a:pt x="104" y="0"/>
                    </a:lnTo>
                    <a:lnTo>
                      <a:pt x="253" y="42"/>
                    </a:lnTo>
                    <a:lnTo>
                      <a:pt x="396" y="0"/>
                    </a:lnTo>
                    <a:lnTo>
                      <a:pt x="507" y="42"/>
                    </a:lnTo>
                    <a:lnTo>
                      <a:pt x="253" y="156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5" name="íŝľiḍé">
                <a:extLst>
                  <a:ext uri="{FF2B5EF4-FFF2-40B4-BE49-F238E27FC236}">
                    <a16:creationId xmlns:a16="http://schemas.microsoft.com/office/drawing/2014/main" id="{E33E611E-0D85-0804-E1E0-ED0FB7322069}"/>
                  </a:ext>
                </a:extLst>
              </p:cNvPr>
              <p:cNvSpPr/>
              <p:nvPr/>
            </p:nvSpPr>
            <p:spPr bwMode="auto">
              <a:xfrm>
                <a:off x="5754694" y="2609854"/>
                <a:ext cx="337966" cy="515631"/>
              </a:xfrm>
              <a:custGeom>
                <a:avLst/>
                <a:gdLst>
                  <a:gd name="T0" fmla="*/ 0 w 253"/>
                  <a:gd name="T1" fmla="*/ 275 h 386"/>
                  <a:gd name="T2" fmla="*/ 253 w 253"/>
                  <a:gd name="T3" fmla="*/ 0 h 386"/>
                  <a:gd name="T4" fmla="*/ 253 w 253"/>
                  <a:gd name="T5" fmla="*/ 386 h 386"/>
                  <a:gd name="T6" fmla="*/ 0 w 253"/>
                  <a:gd name="T7" fmla="*/ 275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3" h="386">
                    <a:moveTo>
                      <a:pt x="0" y="275"/>
                    </a:moveTo>
                    <a:lnTo>
                      <a:pt x="253" y="0"/>
                    </a:lnTo>
                    <a:lnTo>
                      <a:pt x="253" y="386"/>
                    </a:lnTo>
                    <a:lnTo>
                      <a:pt x="0" y="275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6" name="iṣḷîdé">
                <a:extLst>
                  <a:ext uri="{FF2B5EF4-FFF2-40B4-BE49-F238E27FC236}">
                    <a16:creationId xmlns:a16="http://schemas.microsoft.com/office/drawing/2014/main" id="{9765ACB8-5082-4544-4EF6-0DD73540F5EC}"/>
                  </a:ext>
                </a:extLst>
              </p:cNvPr>
              <p:cNvSpPr/>
              <p:nvPr/>
            </p:nvSpPr>
            <p:spPr bwMode="auto">
              <a:xfrm>
                <a:off x="6092658" y="2609853"/>
                <a:ext cx="343309" cy="515631"/>
              </a:xfrm>
              <a:custGeom>
                <a:avLst/>
                <a:gdLst>
                  <a:gd name="T0" fmla="*/ 0 w 257"/>
                  <a:gd name="T1" fmla="*/ 0 h 386"/>
                  <a:gd name="T2" fmla="*/ 257 w 257"/>
                  <a:gd name="T3" fmla="*/ 275 h 386"/>
                  <a:gd name="T4" fmla="*/ 0 w 257"/>
                  <a:gd name="T5" fmla="*/ 386 h 386"/>
                  <a:gd name="T6" fmla="*/ 0 w 257"/>
                  <a:gd name="T7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7" h="386">
                    <a:moveTo>
                      <a:pt x="0" y="0"/>
                    </a:moveTo>
                    <a:lnTo>
                      <a:pt x="257" y="275"/>
                    </a:lnTo>
                    <a:lnTo>
                      <a:pt x="0" y="3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6" name="Title">
              <a:extLst>
                <a:ext uri="{FF2B5EF4-FFF2-40B4-BE49-F238E27FC236}">
                  <a16:creationId xmlns:a16="http://schemas.microsoft.com/office/drawing/2014/main" id="{5CA25EB4-C12F-5B3E-C0F0-20DCC527E9A3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477521"/>
            </a:xfrm>
            <a:prstGeom prst="rect">
              <a:avLst/>
            </a:prstGeom>
            <a:noFill/>
          </p:spPr>
          <p:txBody>
            <a:bodyPr vert="horz" wrap="square" rtlCol="0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构建清晰的网络架构图与设备互联关系</a:t>
              </a:r>
              <a:endParaRPr lang="en-US" dirty="0"/>
            </a:p>
          </p:txBody>
        </p:sp>
        <p:grpSp>
          <p:nvGrpSpPr>
            <p:cNvPr id="223" name="组合 222">
              <a:extLst>
                <a:ext uri="{FF2B5EF4-FFF2-40B4-BE49-F238E27FC236}">
                  <a16:creationId xmlns:a16="http://schemas.microsoft.com/office/drawing/2014/main" id="{5863C780-6EF0-5D4E-A6BB-29162194F01B}"/>
                </a:ext>
              </a:extLst>
            </p:cNvPr>
            <p:cNvGrpSpPr/>
            <p:nvPr/>
          </p:nvGrpSpPr>
          <p:grpSpPr>
            <a:xfrm>
              <a:off x="660400" y="1753485"/>
              <a:ext cx="3797300" cy="1374526"/>
              <a:chOff x="660400" y="1753485"/>
              <a:chExt cx="3797300" cy="1374526"/>
            </a:xfrm>
          </p:grpSpPr>
          <p:sp>
            <p:nvSpPr>
              <p:cNvPr id="202" name="Icon1">
                <a:extLst>
                  <a:ext uri="{FF2B5EF4-FFF2-40B4-BE49-F238E27FC236}">
                    <a16:creationId xmlns:a16="http://schemas.microsoft.com/office/drawing/2014/main" id="{307DB649-F7D2-D242-BE84-D6CBF5F600F2}"/>
                  </a:ext>
                </a:extLst>
              </p:cNvPr>
              <p:cNvSpPr/>
              <p:nvPr/>
            </p:nvSpPr>
            <p:spPr bwMode="auto">
              <a:xfrm>
                <a:off x="588168" y="1753485"/>
                <a:ext cx="500063" cy="500063"/>
              </a:xfrm>
              <a:custGeom>
                <a:avLst/>
                <a:gdLst>
                  <a:gd name="T0" fmla="*/ 10638 w 11734"/>
                  <a:gd name="T1" fmla="*/ 6400 h 11734"/>
                  <a:gd name="T2" fmla="*/ 6400 w 11734"/>
                  <a:gd name="T3" fmla="*/ 10638 h 11734"/>
                  <a:gd name="T4" fmla="*/ 6400 w 11734"/>
                  <a:gd name="T5" fmla="*/ 11200 h 11734"/>
                  <a:gd name="T6" fmla="*/ 5867 w 11734"/>
                  <a:gd name="T7" fmla="*/ 11734 h 11734"/>
                  <a:gd name="T8" fmla="*/ 5334 w 11734"/>
                  <a:gd name="T9" fmla="*/ 11200 h 11734"/>
                  <a:gd name="T10" fmla="*/ 5334 w 11734"/>
                  <a:gd name="T11" fmla="*/ 10638 h 11734"/>
                  <a:gd name="T12" fmla="*/ 1096 w 11734"/>
                  <a:gd name="T13" fmla="*/ 6400 h 11734"/>
                  <a:gd name="T14" fmla="*/ 534 w 11734"/>
                  <a:gd name="T15" fmla="*/ 6400 h 11734"/>
                  <a:gd name="T16" fmla="*/ 0 w 11734"/>
                  <a:gd name="T17" fmla="*/ 5867 h 11734"/>
                  <a:gd name="T18" fmla="*/ 534 w 11734"/>
                  <a:gd name="T19" fmla="*/ 5334 h 11734"/>
                  <a:gd name="T20" fmla="*/ 1096 w 11734"/>
                  <a:gd name="T21" fmla="*/ 5334 h 11734"/>
                  <a:gd name="T22" fmla="*/ 5334 w 11734"/>
                  <a:gd name="T23" fmla="*/ 1096 h 11734"/>
                  <a:gd name="T24" fmla="*/ 5334 w 11734"/>
                  <a:gd name="T25" fmla="*/ 534 h 11734"/>
                  <a:gd name="T26" fmla="*/ 5867 w 11734"/>
                  <a:gd name="T27" fmla="*/ 0 h 11734"/>
                  <a:gd name="T28" fmla="*/ 6400 w 11734"/>
                  <a:gd name="T29" fmla="*/ 534 h 11734"/>
                  <a:gd name="T30" fmla="*/ 6400 w 11734"/>
                  <a:gd name="T31" fmla="*/ 1096 h 11734"/>
                  <a:gd name="T32" fmla="*/ 10638 w 11734"/>
                  <a:gd name="T33" fmla="*/ 5334 h 11734"/>
                  <a:gd name="T34" fmla="*/ 11200 w 11734"/>
                  <a:gd name="T35" fmla="*/ 5334 h 11734"/>
                  <a:gd name="T36" fmla="*/ 11734 w 11734"/>
                  <a:gd name="T37" fmla="*/ 5867 h 11734"/>
                  <a:gd name="T38" fmla="*/ 11200 w 11734"/>
                  <a:gd name="T39" fmla="*/ 6400 h 11734"/>
                  <a:gd name="T40" fmla="*/ 10638 w 11734"/>
                  <a:gd name="T41" fmla="*/ 6400 h 11734"/>
                  <a:gd name="T42" fmla="*/ 5867 w 11734"/>
                  <a:gd name="T43" fmla="*/ 9600 h 11734"/>
                  <a:gd name="T44" fmla="*/ 9600 w 11734"/>
                  <a:gd name="T45" fmla="*/ 5867 h 11734"/>
                  <a:gd name="T46" fmla="*/ 5867 w 11734"/>
                  <a:gd name="T47" fmla="*/ 2134 h 11734"/>
                  <a:gd name="T48" fmla="*/ 2134 w 11734"/>
                  <a:gd name="T49" fmla="*/ 5867 h 11734"/>
                  <a:gd name="T50" fmla="*/ 5867 w 11734"/>
                  <a:gd name="T51" fmla="*/ 9600 h 11734"/>
                  <a:gd name="T52" fmla="*/ 5867 w 11734"/>
                  <a:gd name="T53" fmla="*/ 8000 h 11734"/>
                  <a:gd name="T54" fmla="*/ 3734 w 11734"/>
                  <a:gd name="T55" fmla="*/ 5867 h 11734"/>
                  <a:gd name="T56" fmla="*/ 5867 w 11734"/>
                  <a:gd name="T57" fmla="*/ 3734 h 11734"/>
                  <a:gd name="T58" fmla="*/ 8000 w 11734"/>
                  <a:gd name="T59" fmla="*/ 5867 h 11734"/>
                  <a:gd name="T60" fmla="*/ 5867 w 11734"/>
                  <a:gd name="T61" fmla="*/ 8000 h 11734"/>
                  <a:gd name="T62" fmla="*/ 5867 w 11734"/>
                  <a:gd name="T63" fmla="*/ 6934 h 11734"/>
                  <a:gd name="T64" fmla="*/ 6934 w 11734"/>
                  <a:gd name="T65" fmla="*/ 5867 h 11734"/>
                  <a:gd name="T66" fmla="*/ 5867 w 11734"/>
                  <a:gd name="T67" fmla="*/ 4800 h 11734"/>
                  <a:gd name="T68" fmla="*/ 4800 w 11734"/>
                  <a:gd name="T69" fmla="*/ 5867 h 11734"/>
                  <a:gd name="T70" fmla="*/ 5867 w 11734"/>
                  <a:gd name="T71" fmla="*/ 6934 h 11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734" h="11734">
                    <a:moveTo>
                      <a:pt x="10638" y="6400"/>
                    </a:moveTo>
                    <a:cubicBezTo>
                      <a:pt x="10392" y="8625"/>
                      <a:pt x="8625" y="10392"/>
                      <a:pt x="6400" y="10638"/>
                    </a:cubicBezTo>
                    <a:lnTo>
                      <a:pt x="6400" y="11200"/>
                    </a:lnTo>
                    <a:cubicBezTo>
                      <a:pt x="6400" y="11495"/>
                      <a:pt x="6162" y="11734"/>
                      <a:pt x="5867" y="11734"/>
                    </a:cubicBezTo>
                    <a:cubicBezTo>
                      <a:pt x="5572" y="11734"/>
                      <a:pt x="5334" y="11495"/>
                      <a:pt x="5334" y="11200"/>
                    </a:cubicBezTo>
                    <a:lnTo>
                      <a:pt x="5334" y="10638"/>
                    </a:lnTo>
                    <a:cubicBezTo>
                      <a:pt x="3109" y="10392"/>
                      <a:pt x="1342" y="8625"/>
                      <a:pt x="1096" y="6400"/>
                    </a:cubicBezTo>
                    <a:lnTo>
                      <a:pt x="534" y="6400"/>
                    </a:lnTo>
                    <a:cubicBezTo>
                      <a:pt x="239" y="6400"/>
                      <a:pt x="0" y="6162"/>
                      <a:pt x="0" y="5867"/>
                    </a:cubicBezTo>
                    <a:cubicBezTo>
                      <a:pt x="0" y="5572"/>
                      <a:pt x="239" y="5334"/>
                      <a:pt x="534" y="5334"/>
                    </a:cubicBezTo>
                    <a:lnTo>
                      <a:pt x="1096" y="5334"/>
                    </a:lnTo>
                    <a:cubicBezTo>
                      <a:pt x="1342" y="3109"/>
                      <a:pt x="3109" y="1342"/>
                      <a:pt x="5334" y="1096"/>
                    </a:cubicBezTo>
                    <a:lnTo>
                      <a:pt x="5334" y="534"/>
                    </a:lnTo>
                    <a:cubicBezTo>
                      <a:pt x="5334" y="239"/>
                      <a:pt x="5572" y="0"/>
                      <a:pt x="5867" y="0"/>
                    </a:cubicBezTo>
                    <a:cubicBezTo>
                      <a:pt x="6162" y="0"/>
                      <a:pt x="6400" y="239"/>
                      <a:pt x="6400" y="534"/>
                    </a:cubicBezTo>
                    <a:lnTo>
                      <a:pt x="6400" y="1096"/>
                    </a:lnTo>
                    <a:cubicBezTo>
                      <a:pt x="8625" y="1342"/>
                      <a:pt x="10392" y="3109"/>
                      <a:pt x="10638" y="5334"/>
                    </a:cubicBezTo>
                    <a:lnTo>
                      <a:pt x="11200" y="5334"/>
                    </a:lnTo>
                    <a:cubicBezTo>
                      <a:pt x="11495" y="5334"/>
                      <a:pt x="11734" y="5572"/>
                      <a:pt x="11734" y="5867"/>
                    </a:cubicBezTo>
                    <a:cubicBezTo>
                      <a:pt x="11734" y="6162"/>
                      <a:pt x="11495" y="6400"/>
                      <a:pt x="11200" y="6400"/>
                    </a:cubicBezTo>
                    <a:lnTo>
                      <a:pt x="10638" y="6400"/>
                    </a:lnTo>
                    <a:close/>
                    <a:moveTo>
                      <a:pt x="5867" y="9600"/>
                    </a:moveTo>
                    <a:cubicBezTo>
                      <a:pt x="7929" y="9600"/>
                      <a:pt x="9600" y="7929"/>
                      <a:pt x="9600" y="5867"/>
                    </a:cubicBezTo>
                    <a:cubicBezTo>
                      <a:pt x="9600" y="3805"/>
                      <a:pt x="7929" y="2134"/>
                      <a:pt x="5867" y="2134"/>
                    </a:cubicBezTo>
                    <a:cubicBezTo>
                      <a:pt x="3805" y="2134"/>
                      <a:pt x="2134" y="3805"/>
                      <a:pt x="2134" y="5867"/>
                    </a:cubicBezTo>
                    <a:cubicBezTo>
                      <a:pt x="2134" y="7929"/>
                      <a:pt x="3805" y="9600"/>
                      <a:pt x="5867" y="9600"/>
                    </a:cubicBezTo>
                    <a:close/>
                    <a:moveTo>
                      <a:pt x="5867" y="8000"/>
                    </a:moveTo>
                    <a:cubicBezTo>
                      <a:pt x="4689" y="8000"/>
                      <a:pt x="3734" y="7045"/>
                      <a:pt x="3734" y="5867"/>
                    </a:cubicBezTo>
                    <a:cubicBezTo>
                      <a:pt x="3734" y="4689"/>
                      <a:pt x="4689" y="3734"/>
                      <a:pt x="5867" y="3734"/>
                    </a:cubicBezTo>
                    <a:cubicBezTo>
                      <a:pt x="7045" y="3734"/>
                      <a:pt x="8000" y="4689"/>
                      <a:pt x="8000" y="5867"/>
                    </a:cubicBezTo>
                    <a:cubicBezTo>
                      <a:pt x="8000" y="7045"/>
                      <a:pt x="7045" y="8000"/>
                      <a:pt x="5867" y="8000"/>
                    </a:cubicBezTo>
                    <a:close/>
                    <a:moveTo>
                      <a:pt x="5867" y="6934"/>
                    </a:moveTo>
                    <a:cubicBezTo>
                      <a:pt x="6456" y="6934"/>
                      <a:pt x="6934" y="6456"/>
                      <a:pt x="6934" y="5867"/>
                    </a:cubicBezTo>
                    <a:cubicBezTo>
                      <a:pt x="6934" y="5278"/>
                      <a:pt x="6456" y="4800"/>
                      <a:pt x="5867" y="4800"/>
                    </a:cubicBezTo>
                    <a:cubicBezTo>
                      <a:pt x="5278" y="4800"/>
                      <a:pt x="4800" y="5278"/>
                      <a:pt x="4800" y="5867"/>
                    </a:cubicBezTo>
                    <a:cubicBezTo>
                      <a:pt x="4800" y="6456"/>
                      <a:pt x="5278" y="6934"/>
                      <a:pt x="5867" y="69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4" name="Text1">
                <a:extLst>
                  <a:ext uri="{FF2B5EF4-FFF2-40B4-BE49-F238E27FC236}">
                    <a16:creationId xmlns:a16="http://schemas.microsoft.com/office/drawing/2014/main" id="{DB75A2A5-5B9E-AE2C-14EA-59A21BF606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0491" y="2195529"/>
                <a:ext cx="3427209" cy="9324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i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基于三层办公楼宇结构，确定每层终端密度差异：一层终端少（1台24口交换机），二、三层终端多（各需至少1台48口交换机）。</a:t>
                </a:r>
                <a:endParaRPr lang="en-US" dirty="0"/>
              </a:p>
            </p:txBody>
          </p:sp>
          <p:sp>
            <p:nvSpPr>
              <p:cNvPr id="205" name="Bullet1">
                <a:extLst>
                  <a:ext uri="{FF2B5EF4-FFF2-40B4-BE49-F238E27FC236}">
                    <a16:creationId xmlns:a16="http://schemas.microsoft.com/office/drawing/2014/main" id="{0D613808-AC32-E26B-6ED2-0BBE97EA1F3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0492" y="1753485"/>
                <a:ext cx="3427208" cy="4420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背景信息整合</a:t>
                </a:r>
                <a:endParaRPr lang="en-US" dirty="0"/>
              </a:p>
            </p:txBody>
          </p:sp>
        </p:grpSp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69F653EE-F778-E403-8244-962EF5C9B9B9}"/>
                </a:ext>
              </a:extLst>
            </p:cNvPr>
            <p:cNvGrpSpPr/>
            <p:nvPr/>
          </p:nvGrpSpPr>
          <p:grpSpPr>
            <a:xfrm>
              <a:off x="660400" y="3256530"/>
              <a:ext cx="3797300" cy="1374526"/>
              <a:chOff x="660400" y="3256530"/>
              <a:chExt cx="3797300" cy="1374526"/>
            </a:xfrm>
          </p:grpSpPr>
          <p:sp>
            <p:nvSpPr>
              <p:cNvPr id="194" name="Text2">
                <a:extLst>
                  <a:ext uri="{FF2B5EF4-FFF2-40B4-BE49-F238E27FC236}">
                    <a16:creationId xmlns:a16="http://schemas.microsoft.com/office/drawing/2014/main" id="{3D8AD278-5996-0729-E8C6-6FDB33AAD0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0491" y="3698574"/>
                <a:ext cx="3427209" cy="9324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i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采用星型拓扑结构，核心层（CORE）连接汇聚层（F2-AGG1/F3-AGG1），再下联接入层交换机（ACC系列），形成稳定层级结构。</a:t>
                </a:r>
                <a:endParaRPr lang="en-US" dirty="0"/>
              </a:p>
            </p:txBody>
          </p:sp>
          <p:sp>
            <p:nvSpPr>
              <p:cNvPr id="195" name="Bullet2">
                <a:extLst>
                  <a:ext uri="{FF2B5EF4-FFF2-40B4-BE49-F238E27FC236}">
                    <a16:creationId xmlns:a16="http://schemas.microsoft.com/office/drawing/2014/main" id="{71A447B2-EBC9-312F-F8EA-8374DE4B24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0492" y="3256530"/>
                <a:ext cx="3427208" cy="4420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拓扑结构设计</a:t>
                </a:r>
                <a:endParaRPr lang="en-US" dirty="0"/>
              </a:p>
            </p:txBody>
          </p:sp>
          <p:sp>
            <p:nvSpPr>
              <p:cNvPr id="193" name="Icon2">
                <a:extLst>
                  <a:ext uri="{FF2B5EF4-FFF2-40B4-BE49-F238E27FC236}">
                    <a16:creationId xmlns:a16="http://schemas.microsoft.com/office/drawing/2014/main" id="{3AF066F5-AF30-1441-7D4B-60C5725922A0}"/>
                  </a:ext>
                </a:extLst>
              </p:cNvPr>
              <p:cNvSpPr/>
              <p:nvPr/>
            </p:nvSpPr>
            <p:spPr bwMode="auto">
              <a:xfrm>
                <a:off x="661678" y="3291450"/>
                <a:ext cx="429694" cy="432250"/>
              </a:xfrm>
              <a:custGeom>
                <a:avLst/>
                <a:gdLst>
                  <a:gd name="T0" fmla="*/ 9817 w 10858"/>
                  <a:gd name="T1" fmla="*/ 5093 h 10922"/>
                  <a:gd name="T2" fmla="*/ 9384 w 10858"/>
                  <a:gd name="T3" fmla="*/ 4009 h 10922"/>
                  <a:gd name="T4" fmla="*/ 5635 w 10858"/>
                  <a:gd name="T5" fmla="*/ 3576 h 10922"/>
                  <a:gd name="T6" fmla="*/ 6502 w 10858"/>
                  <a:gd name="T7" fmla="*/ 3034 h 10922"/>
                  <a:gd name="T8" fmla="*/ 6935 w 10858"/>
                  <a:gd name="T9" fmla="*/ 433 h 10922"/>
                  <a:gd name="T10" fmla="*/ 4334 w 10858"/>
                  <a:gd name="T11" fmla="*/ 0 h 10922"/>
                  <a:gd name="T12" fmla="*/ 3901 w 10858"/>
                  <a:gd name="T13" fmla="*/ 2600 h 10922"/>
                  <a:gd name="T14" fmla="*/ 5201 w 10858"/>
                  <a:gd name="T15" fmla="*/ 3034 h 10922"/>
                  <a:gd name="T16" fmla="*/ 4789 w 10858"/>
                  <a:gd name="T17" fmla="*/ 4009 h 10922"/>
                  <a:gd name="T18" fmla="*/ 997 w 10858"/>
                  <a:gd name="T19" fmla="*/ 4421 h 10922"/>
                  <a:gd name="T20" fmla="*/ 433 w 10858"/>
                  <a:gd name="T21" fmla="*/ 5093 h 10922"/>
                  <a:gd name="T22" fmla="*/ 0 w 10858"/>
                  <a:gd name="T23" fmla="*/ 6826 h 10922"/>
                  <a:gd name="T24" fmla="*/ 1734 w 10858"/>
                  <a:gd name="T25" fmla="*/ 7260 h 10922"/>
                  <a:gd name="T26" fmla="*/ 2167 w 10858"/>
                  <a:gd name="T27" fmla="*/ 5526 h 10922"/>
                  <a:gd name="T28" fmla="*/ 1452 w 10858"/>
                  <a:gd name="T29" fmla="*/ 5093 h 10922"/>
                  <a:gd name="T30" fmla="*/ 4811 w 10858"/>
                  <a:gd name="T31" fmla="*/ 4442 h 10922"/>
                  <a:gd name="T32" fmla="*/ 5201 w 10858"/>
                  <a:gd name="T33" fmla="*/ 5093 h 10922"/>
                  <a:gd name="T34" fmla="*/ 4334 w 10858"/>
                  <a:gd name="T35" fmla="*/ 5526 h 10922"/>
                  <a:gd name="T36" fmla="*/ 4768 w 10858"/>
                  <a:gd name="T37" fmla="*/ 7260 h 10922"/>
                  <a:gd name="T38" fmla="*/ 6502 w 10858"/>
                  <a:gd name="T39" fmla="*/ 6826 h 10922"/>
                  <a:gd name="T40" fmla="*/ 6068 w 10858"/>
                  <a:gd name="T41" fmla="*/ 5093 h 10922"/>
                  <a:gd name="T42" fmla="*/ 5635 w 10858"/>
                  <a:gd name="T43" fmla="*/ 4789 h 10922"/>
                  <a:gd name="T44" fmla="*/ 9384 w 10858"/>
                  <a:gd name="T45" fmla="*/ 4442 h 10922"/>
                  <a:gd name="T46" fmla="*/ 9102 w 10858"/>
                  <a:gd name="T47" fmla="*/ 5093 h 10922"/>
                  <a:gd name="T48" fmla="*/ 8669 w 10858"/>
                  <a:gd name="T49" fmla="*/ 6826 h 10922"/>
                  <a:gd name="T50" fmla="*/ 9536 w 10858"/>
                  <a:gd name="T51" fmla="*/ 7260 h 10922"/>
                  <a:gd name="T52" fmla="*/ 5635 w 10858"/>
                  <a:gd name="T53" fmla="*/ 7758 h 10922"/>
                  <a:gd name="T54" fmla="*/ 5201 w 10858"/>
                  <a:gd name="T55" fmla="*/ 8755 h 10922"/>
                  <a:gd name="T56" fmla="*/ 4334 w 10858"/>
                  <a:gd name="T57" fmla="*/ 9189 h 10922"/>
                  <a:gd name="T58" fmla="*/ 4768 w 10858"/>
                  <a:gd name="T59" fmla="*/ 10922 h 10922"/>
                  <a:gd name="T60" fmla="*/ 6502 w 10858"/>
                  <a:gd name="T61" fmla="*/ 10489 h 10922"/>
                  <a:gd name="T62" fmla="*/ 6068 w 10858"/>
                  <a:gd name="T63" fmla="*/ 8755 h 10922"/>
                  <a:gd name="T64" fmla="*/ 5635 w 10858"/>
                  <a:gd name="T65" fmla="*/ 8192 h 10922"/>
                  <a:gd name="T66" fmla="*/ 9991 w 10858"/>
                  <a:gd name="T67" fmla="*/ 7780 h 10922"/>
                  <a:gd name="T68" fmla="*/ 10424 w 10858"/>
                  <a:gd name="T69" fmla="*/ 7260 h 10922"/>
                  <a:gd name="T70" fmla="*/ 10858 w 10858"/>
                  <a:gd name="T71" fmla="*/ 5526 h 10922"/>
                  <a:gd name="T72" fmla="*/ 5418 w 10858"/>
                  <a:gd name="T73" fmla="*/ 4399 h 10922"/>
                  <a:gd name="T74" fmla="*/ 5418 w 10858"/>
                  <a:gd name="T75" fmla="*/ 3966 h 10922"/>
                  <a:gd name="T76" fmla="*/ 5418 w 10858"/>
                  <a:gd name="T77" fmla="*/ 4399 h 10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858" h="10922">
                    <a:moveTo>
                      <a:pt x="10403" y="5093"/>
                    </a:moveTo>
                    <a:lnTo>
                      <a:pt x="9817" y="5093"/>
                    </a:lnTo>
                    <a:lnTo>
                      <a:pt x="9817" y="4442"/>
                    </a:lnTo>
                    <a:cubicBezTo>
                      <a:pt x="9817" y="4204"/>
                      <a:pt x="9622" y="4009"/>
                      <a:pt x="9384" y="4009"/>
                    </a:cubicBezTo>
                    <a:lnTo>
                      <a:pt x="6046" y="4009"/>
                    </a:lnTo>
                    <a:cubicBezTo>
                      <a:pt x="5981" y="3814"/>
                      <a:pt x="5830" y="3641"/>
                      <a:pt x="5635" y="3576"/>
                    </a:cubicBezTo>
                    <a:lnTo>
                      <a:pt x="5635" y="3034"/>
                    </a:lnTo>
                    <a:lnTo>
                      <a:pt x="6502" y="3034"/>
                    </a:lnTo>
                    <a:cubicBezTo>
                      <a:pt x="6740" y="3034"/>
                      <a:pt x="6935" y="2839"/>
                      <a:pt x="6935" y="2600"/>
                    </a:cubicBezTo>
                    <a:lnTo>
                      <a:pt x="6935" y="433"/>
                    </a:lnTo>
                    <a:cubicBezTo>
                      <a:pt x="6935" y="195"/>
                      <a:pt x="6740" y="0"/>
                      <a:pt x="6502" y="0"/>
                    </a:cubicBezTo>
                    <a:lnTo>
                      <a:pt x="4334" y="0"/>
                    </a:lnTo>
                    <a:cubicBezTo>
                      <a:pt x="4096" y="0"/>
                      <a:pt x="3901" y="195"/>
                      <a:pt x="3901" y="433"/>
                    </a:cubicBezTo>
                    <a:lnTo>
                      <a:pt x="3901" y="2600"/>
                    </a:lnTo>
                    <a:cubicBezTo>
                      <a:pt x="3901" y="2839"/>
                      <a:pt x="4096" y="3034"/>
                      <a:pt x="4334" y="3034"/>
                    </a:cubicBezTo>
                    <a:lnTo>
                      <a:pt x="5201" y="3034"/>
                    </a:lnTo>
                    <a:lnTo>
                      <a:pt x="5201" y="3576"/>
                    </a:lnTo>
                    <a:cubicBezTo>
                      <a:pt x="5006" y="3641"/>
                      <a:pt x="4855" y="3814"/>
                      <a:pt x="4789" y="4009"/>
                    </a:cubicBezTo>
                    <a:lnTo>
                      <a:pt x="1452" y="4009"/>
                    </a:lnTo>
                    <a:cubicBezTo>
                      <a:pt x="1214" y="3987"/>
                      <a:pt x="1019" y="4182"/>
                      <a:pt x="997" y="4421"/>
                    </a:cubicBezTo>
                    <a:lnTo>
                      <a:pt x="997" y="5093"/>
                    </a:lnTo>
                    <a:lnTo>
                      <a:pt x="433" y="5093"/>
                    </a:lnTo>
                    <a:cubicBezTo>
                      <a:pt x="195" y="5093"/>
                      <a:pt x="0" y="5288"/>
                      <a:pt x="0" y="5526"/>
                    </a:cubicBezTo>
                    <a:lnTo>
                      <a:pt x="0" y="6826"/>
                    </a:lnTo>
                    <a:cubicBezTo>
                      <a:pt x="0" y="7065"/>
                      <a:pt x="195" y="7260"/>
                      <a:pt x="433" y="7260"/>
                    </a:cubicBezTo>
                    <a:lnTo>
                      <a:pt x="1734" y="7260"/>
                    </a:lnTo>
                    <a:cubicBezTo>
                      <a:pt x="1972" y="7260"/>
                      <a:pt x="2167" y="7065"/>
                      <a:pt x="2167" y="6826"/>
                    </a:cubicBezTo>
                    <a:lnTo>
                      <a:pt x="2167" y="5526"/>
                    </a:lnTo>
                    <a:cubicBezTo>
                      <a:pt x="2167" y="5288"/>
                      <a:pt x="1972" y="5093"/>
                      <a:pt x="1734" y="5093"/>
                    </a:cubicBezTo>
                    <a:lnTo>
                      <a:pt x="1452" y="5093"/>
                    </a:lnTo>
                    <a:lnTo>
                      <a:pt x="1452" y="4442"/>
                    </a:lnTo>
                    <a:lnTo>
                      <a:pt x="4811" y="4442"/>
                    </a:lnTo>
                    <a:cubicBezTo>
                      <a:pt x="4898" y="4616"/>
                      <a:pt x="5028" y="4724"/>
                      <a:pt x="5201" y="4789"/>
                    </a:cubicBezTo>
                    <a:lnTo>
                      <a:pt x="5201" y="5093"/>
                    </a:lnTo>
                    <a:lnTo>
                      <a:pt x="4768" y="5093"/>
                    </a:lnTo>
                    <a:cubicBezTo>
                      <a:pt x="4529" y="5093"/>
                      <a:pt x="4334" y="5288"/>
                      <a:pt x="4334" y="5526"/>
                    </a:cubicBezTo>
                    <a:lnTo>
                      <a:pt x="4334" y="6826"/>
                    </a:lnTo>
                    <a:cubicBezTo>
                      <a:pt x="4334" y="7065"/>
                      <a:pt x="4529" y="7260"/>
                      <a:pt x="4768" y="7260"/>
                    </a:cubicBezTo>
                    <a:lnTo>
                      <a:pt x="6068" y="7260"/>
                    </a:lnTo>
                    <a:cubicBezTo>
                      <a:pt x="6307" y="7260"/>
                      <a:pt x="6502" y="7065"/>
                      <a:pt x="6502" y="6826"/>
                    </a:cubicBezTo>
                    <a:lnTo>
                      <a:pt x="6502" y="5526"/>
                    </a:lnTo>
                    <a:cubicBezTo>
                      <a:pt x="6502" y="5288"/>
                      <a:pt x="6307" y="5093"/>
                      <a:pt x="6068" y="5093"/>
                    </a:cubicBezTo>
                    <a:lnTo>
                      <a:pt x="5635" y="5093"/>
                    </a:lnTo>
                    <a:lnTo>
                      <a:pt x="5635" y="4789"/>
                    </a:lnTo>
                    <a:cubicBezTo>
                      <a:pt x="5808" y="4724"/>
                      <a:pt x="5938" y="4616"/>
                      <a:pt x="6025" y="4442"/>
                    </a:cubicBezTo>
                    <a:lnTo>
                      <a:pt x="9384" y="4442"/>
                    </a:lnTo>
                    <a:lnTo>
                      <a:pt x="9384" y="5093"/>
                    </a:lnTo>
                    <a:lnTo>
                      <a:pt x="9102" y="5093"/>
                    </a:lnTo>
                    <a:cubicBezTo>
                      <a:pt x="8864" y="5093"/>
                      <a:pt x="8669" y="5288"/>
                      <a:pt x="8669" y="5526"/>
                    </a:cubicBezTo>
                    <a:lnTo>
                      <a:pt x="8669" y="6826"/>
                    </a:lnTo>
                    <a:cubicBezTo>
                      <a:pt x="8669" y="7065"/>
                      <a:pt x="8864" y="7260"/>
                      <a:pt x="9102" y="7260"/>
                    </a:cubicBezTo>
                    <a:lnTo>
                      <a:pt x="9536" y="7260"/>
                    </a:lnTo>
                    <a:lnTo>
                      <a:pt x="9536" y="7758"/>
                    </a:lnTo>
                    <a:lnTo>
                      <a:pt x="5635" y="7758"/>
                    </a:lnTo>
                    <a:cubicBezTo>
                      <a:pt x="5396" y="7758"/>
                      <a:pt x="5201" y="7953"/>
                      <a:pt x="5201" y="8192"/>
                    </a:cubicBezTo>
                    <a:lnTo>
                      <a:pt x="5201" y="8755"/>
                    </a:lnTo>
                    <a:lnTo>
                      <a:pt x="4768" y="8755"/>
                    </a:lnTo>
                    <a:cubicBezTo>
                      <a:pt x="4529" y="8755"/>
                      <a:pt x="4334" y="8950"/>
                      <a:pt x="4334" y="9189"/>
                    </a:cubicBezTo>
                    <a:lnTo>
                      <a:pt x="4334" y="10489"/>
                    </a:lnTo>
                    <a:cubicBezTo>
                      <a:pt x="4334" y="10727"/>
                      <a:pt x="4529" y="10922"/>
                      <a:pt x="4768" y="10922"/>
                    </a:cubicBezTo>
                    <a:lnTo>
                      <a:pt x="6068" y="10922"/>
                    </a:lnTo>
                    <a:cubicBezTo>
                      <a:pt x="6307" y="10922"/>
                      <a:pt x="6502" y="10727"/>
                      <a:pt x="6502" y="10489"/>
                    </a:cubicBezTo>
                    <a:lnTo>
                      <a:pt x="6502" y="9189"/>
                    </a:lnTo>
                    <a:cubicBezTo>
                      <a:pt x="6502" y="8950"/>
                      <a:pt x="6307" y="8755"/>
                      <a:pt x="6068" y="8755"/>
                    </a:cubicBezTo>
                    <a:lnTo>
                      <a:pt x="5635" y="8755"/>
                    </a:lnTo>
                    <a:lnTo>
                      <a:pt x="5635" y="8192"/>
                    </a:lnTo>
                    <a:lnTo>
                      <a:pt x="9536" y="8192"/>
                    </a:lnTo>
                    <a:cubicBezTo>
                      <a:pt x="9774" y="8213"/>
                      <a:pt x="9969" y="8018"/>
                      <a:pt x="9991" y="7780"/>
                    </a:cubicBezTo>
                    <a:lnTo>
                      <a:pt x="9991" y="7260"/>
                    </a:lnTo>
                    <a:lnTo>
                      <a:pt x="10424" y="7260"/>
                    </a:lnTo>
                    <a:cubicBezTo>
                      <a:pt x="10663" y="7260"/>
                      <a:pt x="10858" y="7065"/>
                      <a:pt x="10858" y="6826"/>
                    </a:cubicBezTo>
                    <a:lnTo>
                      <a:pt x="10858" y="5526"/>
                    </a:lnTo>
                    <a:cubicBezTo>
                      <a:pt x="10858" y="5288"/>
                      <a:pt x="10663" y="5093"/>
                      <a:pt x="10403" y="5093"/>
                    </a:cubicBezTo>
                    <a:close/>
                    <a:moveTo>
                      <a:pt x="5418" y="4399"/>
                    </a:moveTo>
                    <a:cubicBezTo>
                      <a:pt x="5288" y="4399"/>
                      <a:pt x="5201" y="4312"/>
                      <a:pt x="5201" y="4182"/>
                    </a:cubicBezTo>
                    <a:cubicBezTo>
                      <a:pt x="5201" y="4052"/>
                      <a:pt x="5288" y="3966"/>
                      <a:pt x="5418" y="3966"/>
                    </a:cubicBezTo>
                    <a:cubicBezTo>
                      <a:pt x="5548" y="3966"/>
                      <a:pt x="5635" y="4052"/>
                      <a:pt x="5635" y="4182"/>
                    </a:cubicBezTo>
                    <a:cubicBezTo>
                      <a:pt x="5635" y="4312"/>
                      <a:pt x="5548" y="4399"/>
                      <a:pt x="5418" y="43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61AD3210-7727-BB5A-0610-194D036F3D62}"/>
                </a:ext>
              </a:extLst>
            </p:cNvPr>
            <p:cNvGrpSpPr/>
            <p:nvPr/>
          </p:nvGrpSpPr>
          <p:grpSpPr>
            <a:xfrm>
              <a:off x="660400" y="4722914"/>
              <a:ext cx="3797300" cy="1411187"/>
              <a:chOff x="660400" y="4722914"/>
              <a:chExt cx="3797300" cy="1411187"/>
            </a:xfrm>
          </p:grpSpPr>
          <p:sp>
            <p:nvSpPr>
              <p:cNvPr id="190" name="Text3">
                <a:extLst>
                  <a:ext uri="{FF2B5EF4-FFF2-40B4-BE49-F238E27FC236}">
                    <a16:creationId xmlns:a16="http://schemas.microsoft.com/office/drawing/2014/main" id="{5631D435-DCA5-2E1D-0958-8829A1BDE0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0491" y="5201619"/>
                <a:ext cx="3427209" cy="9324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i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ZQQ CORE负责全局路由、DHCP服务、OSPF宣告；ZQQ Router承担出口NAT与Internet接入；ZQQ AC统一管理所有AP。</a:t>
                </a:r>
                <a:endParaRPr lang="en-US" dirty="0"/>
              </a:p>
            </p:txBody>
          </p:sp>
          <p:sp>
            <p:nvSpPr>
              <p:cNvPr id="191" name="Bullet3">
                <a:extLst>
                  <a:ext uri="{FF2B5EF4-FFF2-40B4-BE49-F238E27FC236}">
                    <a16:creationId xmlns:a16="http://schemas.microsoft.com/office/drawing/2014/main" id="{5562FE68-667A-E475-1A71-D509DF1AAF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30492" y="4759575"/>
                <a:ext cx="3427208" cy="4420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核心设备功能定位</a:t>
                </a:r>
                <a:endParaRPr lang="en-US" dirty="0"/>
              </a:p>
            </p:txBody>
          </p:sp>
          <p:sp>
            <p:nvSpPr>
              <p:cNvPr id="189" name="Icon3">
                <a:extLst>
                  <a:ext uri="{FF2B5EF4-FFF2-40B4-BE49-F238E27FC236}">
                    <a16:creationId xmlns:a16="http://schemas.microsoft.com/office/drawing/2014/main" id="{4687BAF9-A58A-4432-B856-5DCEB096571B}"/>
                  </a:ext>
                </a:extLst>
              </p:cNvPr>
              <p:cNvSpPr/>
              <p:nvPr/>
            </p:nvSpPr>
            <p:spPr bwMode="auto">
              <a:xfrm>
                <a:off x="639058" y="4777134"/>
                <a:ext cx="480835" cy="372396"/>
              </a:xfrm>
              <a:custGeom>
                <a:avLst/>
                <a:gdLst>
                  <a:gd name="connsiteX0" fmla="*/ 45168 w 608274"/>
                  <a:gd name="connsiteY0" fmla="*/ 415190 h 471095"/>
                  <a:gd name="connsiteX1" fmla="*/ 45168 w 608274"/>
                  <a:gd name="connsiteY1" fmla="*/ 443052 h 471095"/>
                  <a:gd name="connsiteX2" fmla="*/ 202213 w 608274"/>
                  <a:gd name="connsiteY2" fmla="*/ 443052 h 471095"/>
                  <a:gd name="connsiteX3" fmla="*/ 202213 w 608274"/>
                  <a:gd name="connsiteY3" fmla="*/ 415190 h 471095"/>
                  <a:gd name="connsiteX4" fmla="*/ 508395 w 608274"/>
                  <a:gd name="connsiteY4" fmla="*/ 406387 h 471095"/>
                  <a:gd name="connsiteX5" fmla="*/ 508395 w 608274"/>
                  <a:gd name="connsiteY5" fmla="*/ 450221 h 471095"/>
                  <a:gd name="connsiteX6" fmla="*/ 552291 w 608274"/>
                  <a:gd name="connsiteY6" fmla="*/ 450221 h 471095"/>
                  <a:gd name="connsiteX7" fmla="*/ 552291 w 608274"/>
                  <a:gd name="connsiteY7" fmla="*/ 406387 h 471095"/>
                  <a:gd name="connsiteX8" fmla="*/ 434144 w 608274"/>
                  <a:gd name="connsiteY8" fmla="*/ 406387 h 471095"/>
                  <a:gd name="connsiteX9" fmla="*/ 434144 w 608274"/>
                  <a:gd name="connsiteY9" fmla="*/ 450221 h 471095"/>
                  <a:gd name="connsiteX10" fmla="*/ 478040 w 608274"/>
                  <a:gd name="connsiteY10" fmla="*/ 450221 h 471095"/>
                  <a:gd name="connsiteX11" fmla="*/ 478040 w 608274"/>
                  <a:gd name="connsiteY11" fmla="*/ 406387 h 471095"/>
                  <a:gd name="connsiteX12" fmla="*/ 318905 w 608274"/>
                  <a:gd name="connsiteY12" fmla="*/ 336687 h 471095"/>
                  <a:gd name="connsiteX13" fmla="*/ 313452 w 608274"/>
                  <a:gd name="connsiteY13" fmla="*/ 375258 h 471095"/>
                  <a:gd name="connsiteX14" fmla="*/ 560561 w 608274"/>
                  <a:gd name="connsiteY14" fmla="*/ 375258 h 471095"/>
                  <a:gd name="connsiteX15" fmla="*/ 560561 w 608274"/>
                  <a:gd name="connsiteY15" fmla="*/ 336687 h 471095"/>
                  <a:gd name="connsiteX16" fmla="*/ 180310 w 608274"/>
                  <a:gd name="connsiteY16" fmla="*/ 255189 h 471095"/>
                  <a:gd name="connsiteX17" fmla="*/ 47713 w 608274"/>
                  <a:gd name="connsiteY17" fmla="*/ 281508 h 471095"/>
                  <a:gd name="connsiteX18" fmla="*/ 47713 w 608274"/>
                  <a:gd name="connsiteY18" fmla="*/ 375258 h 471095"/>
                  <a:gd name="connsiteX19" fmla="*/ 262286 w 608274"/>
                  <a:gd name="connsiteY19" fmla="*/ 375258 h 471095"/>
                  <a:gd name="connsiteX20" fmla="*/ 267739 w 608274"/>
                  <a:gd name="connsiteY20" fmla="*/ 336687 h 471095"/>
                  <a:gd name="connsiteX21" fmla="*/ 212664 w 608274"/>
                  <a:gd name="connsiteY21" fmla="*/ 336687 h 471095"/>
                  <a:gd name="connsiteX22" fmla="*/ 317643 w 608274"/>
                  <a:gd name="connsiteY22" fmla="*/ 184246 h 471095"/>
                  <a:gd name="connsiteX23" fmla="*/ 338644 w 608274"/>
                  <a:gd name="connsiteY23" fmla="*/ 286848 h 471095"/>
                  <a:gd name="connsiteX24" fmla="*/ 304006 w 608274"/>
                  <a:gd name="connsiteY24" fmla="*/ 266527 h 471095"/>
                  <a:gd name="connsiteX25" fmla="*/ 264550 w 608274"/>
                  <a:gd name="connsiteY25" fmla="*/ 274601 h 471095"/>
                  <a:gd name="connsiteX26" fmla="*/ 47713 w 608274"/>
                  <a:gd name="connsiteY26" fmla="*/ 133214 h 471095"/>
                  <a:gd name="connsiteX27" fmla="*/ 47713 w 608274"/>
                  <a:gd name="connsiteY27" fmla="*/ 229959 h 471095"/>
                  <a:gd name="connsiteX28" fmla="*/ 211846 w 608274"/>
                  <a:gd name="connsiteY28" fmla="*/ 197378 h 471095"/>
                  <a:gd name="connsiteX29" fmla="*/ 247108 w 608274"/>
                  <a:gd name="connsiteY29" fmla="*/ 286136 h 471095"/>
                  <a:gd name="connsiteX30" fmla="*/ 259832 w 608274"/>
                  <a:gd name="connsiteY30" fmla="*/ 286136 h 471095"/>
                  <a:gd name="connsiteX31" fmla="*/ 267557 w 608274"/>
                  <a:gd name="connsiteY31" fmla="*/ 287044 h 471095"/>
                  <a:gd name="connsiteX32" fmla="*/ 302183 w 608274"/>
                  <a:gd name="connsiteY32" fmla="*/ 279874 h 471095"/>
                  <a:gd name="connsiteX33" fmla="*/ 332629 w 608274"/>
                  <a:gd name="connsiteY33" fmla="*/ 297753 h 471095"/>
                  <a:gd name="connsiteX34" fmla="*/ 339081 w 608274"/>
                  <a:gd name="connsiteY34" fmla="*/ 299477 h 471095"/>
                  <a:gd name="connsiteX35" fmla="*/ 346443 w 608274"/>
                  <a:gd name="connsiteY35" fmla="*/ 297118 h 471095"/>
                  <a:gd name="connsiteX36" fmla="*/ 351714 w 608274"/>
                  <a:gd name="connsiteY36" fmla="*/ 286136 h 471095"/>
                  <a:gd name="connsiteX37" fmla="*/ 560561 w 608274"/>
                  <a:gd name="connsiteY37" fmla="*/ 286136 h 471095"/>
                  <a:gd name="connsiteX38" fmla="*/ 560561 w 608274"/>
                  <a:gd name="connsiteY38" fmla="*/ 221156 h 471095"/>
                  <a:gd name="connsiteX39" fmla="*/ 346170 w 608274"/>
                  <a:gd name="connsiteY39" fmla="*/ 172965 h 471095"/>
                  <a:gd name="connsiteX40" fmla="*/ 341989 w 608274"/>
                  <a:gd name="connsiteY40" fmla="*/ 172965 h 471095"/>
                  <a:gd name="connsiteX41" fmla="*/ 336536 w 608274"/>
                  <a:gd name="connsiteY41" fmla="*/ 211626 h 471095"/>
                  <a:gd name="connsiteX42" fmla="*/ 330447 w 608274"/>
                  <a:gd name="connsiteY42" fmla="*/ 181677 h 471095"/>
                  <a:gd name="connsiteX43" fmla="*/ 320087 w 608274"/>
                  <a:gd name="connsiteY43" fmla="*/ 171785 h 471095"/>
                  <a:gd name="connsiteX44" fmla="*/ 307091 w 608274"/>
                  <a:gd name="connsiteY44" fmla="*/ 177865 h 471095"/>
                  <a:gd name="connsiteX45" fmla="*/ 284825 w 608274"/>
                  <a:gd name="connsiteY45" fmla="*/ 215892 h 471095"/>
                  <a:gd name="connsiteX46" fmla="*/ 290914 w 608274"/>
                  <a:gd name="connsiteY46" fmla="*/ 172965 h 471095"/>
                  <a:gd name="connsiteX47" fmla="*/ 118056 w 608274"/>
                  <a:gd name="connsiteY47" fmla="*/ 172965 h 471095"/>
                  <a:gd name="connsiteX48" fmla="*/ 508576 w 608274"/>
                  <a:gd name="connsiteY48" fmla="*/ 95823 h 471095"/>
                  <a:gd name="connsiteX49" fmla="*/ 538204 w 608274"/>
                  <a:gd name="connsiteY49" fmla="*/ 196742 h 471095"/>
                  <a:gd name="connsiteX50" fmla="*/ 560561 w 608274"/>
                  <a:gd name="connsiteY50" fmla="*/ 201825 h 471095"/>
                  <a:gd name="connsiteX51" fmla="*/ 560561 w 608274"/>
                  <a:gd name="connsiteY51" fmla="*/ 95823 h 471095"/>
                  <a:gd name="connsiteX52" fmla="*/ 352895 w 608274"/>
                  <a:gd name="connsiteY52" fmla="*/ 95823 h 471095"/>
                  <a:gd name="connsiteX53" fmla="*/ 344716 w 608274"/>
                  <a:gd name="connsiteY53" fmla="*/ 153997 h 471095"/>
                  <a:gd name="connsiteX54" fmla="*/ 348260 w 608274"/>
                  <a:gd name="connsiteY54" fmla="*/ 153997 h 471095"/>
                  <a:gd name="connsiteX55" fmla="*/ 516937 w 608274"/>
                  <a:gd name="connsiteY55" fmla="*/ 192023 h 471095"/>
                  <a:gd name="connsiteX56" fmla="*/ 488764 w 608274"/>
                  <a:gd name="connsiteY56" fmla="*/ 95823 h 471095"/>
                  <a:gd name="connsiteX57" fmla="*/ 172222 w 608274"/>
                  <a:gd name="connsiteY57" fmla="*/ 95823 h 471095"/>
                  <a:gd name="connsiteX58" fmla="*/ 146865 w 608274"/>
                  <a:gd name="connsiteY58" fmla="*/ 153997 h 471095"/>
                  <a:gd name="connsiteX59" fmla="*/ 293549 w 608274"/>
                  <a:gd name="connsiteY59" fmla="*/ 153997 h 471095"/>
                  <a:gd name="connsiteX60" fmla="*/ 301819 w 608274"/>
                  <a:gd name="connsiteY60" fmla="*/ 95823 h 471095"/>
                  <a:gd name="connsiteX61" fmla="*/ 47713 w 608274"/>
                  <a:gd name="connsiteY61" fmla="*/ 95823 h 471095"/>
                  <a:gd name="connsiteX62" fmla="*/ 47713 w 608274"/>
                  <a:gd name="connsiteY62" fmla="*/ 111433 h 471095"/>
                  <a:gd name="connsiteX63" fmla="*/ 123054 w 608274"/>
                  <a:gd name="connsiteY63" fmla="*/ 153997 h 471095"/>
                  <a:gd name="connsiteX64" fmla="*/ 126235 w 608274"/>
                  <a:gd name="connsiteY64" fmla="*/ 153997 h 471095"/>
                  <a:gd name="connsiteX65" fmla="*/ 151500 w 608274"/>
                  <a:gd name="connsiteY65" fmla="*/ 95823 h 471095"/>
                  <a:gd name="connsiteX66" fmla="*/ 0 w 608274"/>
                  <a:gd name="connsiteY66" fmla="*/ 45726 h 471095"/>
                  <a:gd name="connsiteX67" fmla="*/ 608274 w 608274"/>
                  <a:gd name="connsiteY67" fmla="*/ 45726 h 471095"/>
                  <a:gd name="connsiteX68" fmla="*/ 608274 w 608274"/>
                  <a:gd name="connsiteY68" fmla="*/ 471095 h 471095"/>
                  <a:gd name="connsiteX69" fmla="*/ 0 w 608274"/>
                  <a:gd name="connsiteY69" fmla="*/ 471095 h 471095"/>
                  <a:gd name="connsiteX70" fmla="*/ 223970 w 608274"/>
                  <a:gd name="connsiteY70" fmla="*/ 0 h 471095"/>
                  <a:gd name="connsiteX71" fmla="*/ 384375 w 608274"/>
                  <a:gd name="connsiteY71" fmla="*/ 0 h 471095"/>
                  <a:gd name="connsiteX72" fmla="*/ 423181 w 608274"/>
                  <a:gd name="connsiteY72" fmla="*/ 34365 h 471095"/>
                  <a:gd name="connsiteX73" fmla="*/ 185164 w 608274"/>
                  <a:gd name="connsiteY73" fmla="*/ 34365 h 471095"/>
                  <a:gd name="connsiteX74" fmla="*/ 223970 w 608274"/>
                  <a:gd name="connsiteY74" fmla="*/ 0 h 471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608274" h="471095">
                    <a:moveTo>
                      <a:pt x="45168" y="415190"/>
                    </a:moveTo>
                    <a:lnTo>
                      <a:pt x="45168" y="443052"/>
                    </a:lnTo>
                    <a:lnTo>
                      <a:pt x="202213" y="443052"/>
                    </a:lnTo>
                    <a:lnTo>
                      <a:pt x="202213" y="415190"/>
                    </a:lnTo>
                    <a:close/>
                    <a:moveTo>
                      <a:pt x="508395" y="406387"/>
                    </a:moveTo>
                    <a:lnTo>
                      <a:pt x="508395" y="450221"/>
                    </a:lnTo>
                    <a:lnTo>
                      <a:pt x="552291" y="450221"/>
                    </a:lnTo>
                    <a:lnTo>
                      <a:pt x="552291" y="406387"/>
                    </a:lnTo>
                    <a:close/>
                    <a:moveTo>
                      <a:pt x="434144" y="406387"/>
                    </a:moveTo>
                    <a:lnTo>
                      <a:pt x="434144" y="450221"/>
                    </a:lnTo>
                    <a:lnTo>
                      <a:pt x="478040" y="450221"/>
                    </a:lnTo>
                    <a:lnTo>
                      <a:pt x="478040" y="406387"/>
                    </a:lnTo>
                    <a:close/>
                    <a:moveTo>
                      <a:pt x="318905" y="336687"/>
                    </a:moveTo>
                    <a:lnTo>
                      <a:pt x="313452" y="375258"/>
                    </a:lnTo>
                    <a:lnTo>
                      <a:pt x="560561" y="375258"/>
                    </a:lnTo>
                    <a:lnTo>
                      <a:pt x="560561" y="336687"/>
                    </a:lnTo>
                    <a:close/>
                    <a:moveTo>
                      <a:pt x="180310" y="255189"/>
                    </a:moveTo>
                    <a:lnTo>
                      <a:pt x="47713" y="281508"/>
                    </a:lnTo>
                    <a:lnTo>
                      <a:pt x="47713" y="375258"/>
                    </a:lnTo>
                    <a:lnTo>
                      <a:pt x="262286" y="375258"/>
                    </a:lnTo>
                    <a:lnTo>
                      <a:pt x="267739" y="336687"/>
                    </a:lnTo>
                    <a:lnTo>
                      <a:pt x="212664" y="336687"/>
                    </a:lnTo>
                    <a:close/>
                    <a:moveTo>
                      <a:pt x="317643" y="184246"/>
                    </a:moveTo>
                    <a:lnTo>
                      <a:pt x="338644" y="286848"/>
                    </a:lnTo>
                    <a:lnTo>
                      <a:pt x="304006" y="266527"/>
                    </a:lnTo>
                    <a:lnTo>
                      <a:pt x="264550" y="274601"/>
                    </a:lnTo>
                    <a:close/>
                    <a:moveTo>
                      <a:pt x="47713" y="133214"/>
                    </a:moveTo>
                    <a:lnTo>
                      <a:pt x="47713" y="229959"/>
                    </a:lnTo>
                    <a:lnTo>
                      <a:pt x="211846" y="197378"/>
                    </a:lnTo>
                    <a:lnTo>
                      <a:pt x="247108" y="286136"/>
                    </a:lnTo>
                    <a:lnTo>
                      <a:pt x="259832" y="286136"/>
                    </a:lnTo>
                    <a:cubicBezTo>
                      <a:pt x="262195" y="287225"/>
                      <a:pt x="264921" y="287588"/>
                      <a:pt x="267557" y="287044"/>
                    </a:cubicBezTo>
                    <a:lnTo>
                      <a:pt x="302183" y="279874"/>
                    </a:lnTo>
                    <a:lnTo>
                      <a:pt x="332629" y="297753"/>
                    </a:lnTo>
                    <a:cubicBezTo>
                      <a:pt x="334628" y="298933"/>
                      <a:pt x="336900" y="299477"/>
                      <a:pt x="339081" y="299477"/>
                    </a:cubicBezTo>
                    <a:cubicBezTo>
                      <a:pt x="341626" y="299477"/>
                      <a:pt x="344261" y="298751"/>
                      <a:pt x="346443" y="297118"/>
                    </a:cubicBezTo>
                    <a:cubicBezTo>
                      <a:pt x="349987" y="294576"/>
                      <a:pt x="351986" y="290402"/>
                      <a:pt x="351714" y="286136"/>
                    </a:cubicBezTo>
                    <a:lnTo>
                      <a:pt x="560561" y="286136"/>
                    </a:lnTo>
                    <a:lnTo>
                      <a:pt x="560561" y="221156"/>
                    </a:lnTo>
                    <a:lnTo>
                      <a:pt x="346170" y="172965"/>
                    </a:lnTo>
                    <a:lnTo>
                      <a:pt x="341989" y="172965"/>
                    </a:lnTo>
                    <a:lnTo>
                      <a:pt x="336536" y="211626"/>
                    </a:lnTo>
                    <a:lnTo>
                      <a:pt x="330447" y="181677"/>
                    </a:lnTo>
                    <a:cubicBezTo>
                      <a:pt x="329357" y="176595"/>
                      <a:pt x="325267" y="172602"/>
                      <a:pt x="320087" y="171785"/>
                    </a:cubicBezTo>
                    <a:cubicBezTo>
                      <a:pt x="314907" y="170877"/>
                      <a:pt x="309726" y="173328"/>
                      <a:pt x="307091" y="177865"/>
                    </a:cubicBezTo>
                    <a:lnTo>
                      <a:pt x="284825" y="215892"/>
                    </a:lnTo>
                    <a:lnTo>
                      <a:pt x="290914" y="172965"/>
                    </a:lnTo>
                    <a:lnTo>
                      <a:pt x="118056" y="172965"/>
                    </a:lnTo>
                    <a:close/>
                    <a:moveTo>
                      <a:pt x="508576" y="95823"/>
                    </a:moveTo>
                    <a:lnTo>
                      <a:pt x="538204" y="196742"/>
                    </a:lnTo>
                    <a:lnTo>
                      <a:pt x="560561" y="201825"/>
                    </a:lnTo>
                    <a:lnTo>
                      <a:pt x="560561" y="95823"/>
                    </a:lnTo>
                    <a:close/>
                    <a:moveTo>
                      <a:pt x="352895" y="95823"/>
                    </a:moveTo>
                    <a:lnTo>
                      <a:pt x="344716" y="153997"/>
                    </a:lnTo>
                    <a:lnTo>
                      <a:pt x="348260" y="153997"/>
                    </a:lnTo>
                    <a:lnTo>
                      <a:pt x="516937" y="192023"/>
                    </a:lnTo>
                    <a:lnTo>
                      <a:pt x="488764" y="95823"/>
                    </a:lnTo>
                    <a:close/>
                    <a:moveTo>
                      <a:pt x="172222" y="95823"/>
                    </a:moveTo>
                    <a:lnTo>
                      <a:pt x="146865" y="153997"/>
                    </a:lnTo>
                    <a:lnTo>
                      <a:pt x="293549" y="153997"/>
                    </a:lnTo>
                    <a:lnTo>
                      <a:pt x="301819" y="95823"/>
                    </a:lnTo>
                    <a:close/>
                    <a:moveTo>
                      <a:pt x="47713" y="95823"/>
                    </a:moveTo>
                    <a:lnTo>
                      <a:pt x="47713" y="111433"/>
                    </a:lnTo>
                    <a:lnTo>
                      <a:pt x="123054" y="153997"/>
                    </a:lnTo>
                    <a:lnTo>
                      <a:pt x="126235" y="153997"/>
                    </a:lnTo>
                    <a:lnTo>
                      <a:pt x="151500" y="95823"/>
                    </a:lnTo>
                    <a:close/>
                    <a:moveTo>
                      <a:pt x="0" y="45726"/>
                    </a:moveTo>
                    <a:lnTo>
                      <a:pt x="608274" y="45726"/>
                    </a:lnTo>
                    <a:lnTo>
                      <a:pt x="608274" y="471095"/>
                    </a:lnTo>
                    <a:lnTo>
                      <a:pt x="0" y="471095"/>
                    </a:lnTo>
                    <a:close/>
                    <a:moveTo>
                      <a:pt x="223970" y="0"/>
                    </a:moveTo>
                    <a:lnTo>
                      <a:pt x="384375" y="0"/>
                    </a:lnTo>
                    <a:cubicBezTo>
                      <a:pt x="404369" y="0"/>
                      <a:pt x="420909" y="14961"/>
                      <a:pt x="423181" y="34365"/>
                    </a:cubicBezTo>
                    <a:lnTo>
                      <a:pt x="185164" y="34365"/>
                    </a:lnTo>
                    <a:cubicBezTo>
                      <a:pt x="187527" y="14961"/>
                      <a:pt x="203976" y="0"/>
                      <a:pt x="223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26" name="组合 225">
              <a:extLst>
                <a:ext uri="{FF2B5EF4-FFF2-40B4-BE49-F238E27FC236}">
                  <a16:creationId xmlns:a16="http://schemas.microsoft.com/office/drawing/2014/main" id="{80B18603-306F-71DF-1522-A23D40A37800}"/>
                </a:ext>
              </a:extLst>
            </p:cNvPr>
            <p:cNvGrpSpPr/>
            <p:nvPr/>
          </p:nvGrpSpPr>
          <p:grpSpPr>
            <a:xfrm>
              <a:off x="7610495" y="1688229"/>
              <a:ext cx="3908405" cy="1439782"/>
              <a:chOff x="7610495" y="1688229"/>
              <a:chExt cx="3908405" cy="1439782"/>
            </a:xfrm>
          </p:grpSpPr>
          <p:sp>
            <p:nvSpPr>
              <p:cNvPr id="186" name="Text4">
                <a:extLst>
                  <a:ext uri="{FF2B5EF4-FFF2-40B4-BE49-F238E27FC236}">
                    <a16:creationId xmlns:a16="http://schemas.microsoft.com/office/drawing/2014/main" id="{2F16715D-A063-9A75-6398-28CBF10778A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91691" y="2195529"/>
                <a:ext cx="3427209" cy="9324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i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AC通过管理VLAN实现跨楼层AP注册：一楼AP采用二层注册，二、三楼AP采用三层注册，提升灵活性与可管理性。</a:t>
                </a:r>
                <a:endParaRPr lang="en-US" dirty="0"/>
              </a:p>
            </p:txBody>
          </p:sp>
          <p:sp>
            <p:nvSpPr>
              <p:cNvPr id="187" name="Bullet4">
                <a:extLst>
                  <a:ext uri="{FF2B5EF4-FFF2-40B4-BE49-F238E27FC236}">
                    <a16:creationId xmlns:a16="http://schemas.microsoft.com/office/drawing/2014/main" id="{A64D69CB-DA0A-FDD7-A6CD-F1B54955D4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91692" y="1753485"/>
                <a:ext cx="3427208" cy="4420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无线控制器部署模式</a:t>
                </a:r>
                <a:endParaRPr lang="en-US" dirty="0"/>
              </a:p>
            </p:txBody>
          </p:sp>
          <p:sp>
            <p:nvSpPr>
              <p:cNvPr id="184" name="Icon4">
                <a:extLst>
                  <a:ext uri="{FF2B5EF4-FFF2-40B4-BE49-F238E27FC236}">
                    <a16:creationId xmlns:a16="http://schemas.microsoft.com/office/drawing/2014/main" id="{A8731417-7D9C-E43A-870D-C1ED7D938AE1}"/>
                  </a:ext>
                </a:extLst>
              </p:cNvPr>
              <p:cNvSpPr/>
              <p:nvPr/>
            </p:nvSpPr>
            <p:spPr bwMode="auto">
              <a:xfrm>
                <a:off x="7578745" y="1689015"/>
                <a:ext cx="547688" cy="546117"/>
              </a:xfrm>
              <a:custGeom>
                <a:avLst/>
                <a:gdLst>
                  <a:gd name="T0" fmla="*/ 196 w 783"/>
                  <a:gd name="T1" fmla="*/ 478 h 782"/>
                  <a:gd name="T2" fmla="*/ 180 w 783"/>
                  <a:gd name="T3" fmla="*/ 490 h 782"/>
                  <a:gd name="T4" fmla="*/ 201 w 783"/>
                  <a:gd name="T5" fmla="*/ 509 h 782"/>
                  <a:gd name="T6" fmla="*/ 255 w 783"/>
                  <a:gd name="T7" fmla="*/ 560 h 782"/>
                  <a:gd name="T8" fmla="*/ 224 w 783"/>
                  <a:gd name="T9" fmla="*/ 530 h 782"/>
                  <a:gd name="T10" fmla="*/ 239 w 783"/>
                  <a:gd name="T11" fmla="*/ 530 h 782"/>
                  <a:gd name="T12" fmla="*/ 230 w 783"/>
                  <a:gd name="T13" fmla="*/ 540 h 782"/>
                  <a:gd name="T14" fmla="*/ 273 w 783"/>
                  <a:gd name="T15" fmla="*/ 592 h 782"/>
                  <a:gd name="T16" fmla="*/ 293 w 783"/>
                  <a:gd name="T17" fmla="*/ 570 h 782"/>
                  <a:gd name="T18" fmla="*/ 278 w 783"/>
                  <a:gd name="T19" fmla="*/ 581 h 782"/>
                  <a:gd name="T20" fmla="*/ 152 w 783"/>
                  <a:gd name="T21" fmla="*/ 556 h 782"/>
                  <a:gd name="T22" fmla="*/ 141 w 783"/>
                  <a:gd name="T23" fmla="*/ 520 h 782"/>
                  <a:gd name="T24" fmla="*/ 147 w 783"/>
                  <a:gd name="T25" fmla="*/ 526 h 782"/>
                  <a:gd name="T26" fmla="*/ 157 w 783"/>
                  <a:gd name="T27" fmla="*/ 550 h 782"/>
                  <a:gd name="T28" fmla="*/ 185 w 783"/>
                  <a:gd name="T29" fmla="*/ 571 h 782"/>
                  <a:gd name="T30" fmla="*/ 221 w 783"/>
                  <a:gd name="T31" fmla="*/ 580 h 782"/>
                  <a:gd name="T32" fmla="*/ 191 w 783"/>
                  <a:gd name="T33" fmla="*/ 582 h 782"/>
                  <a:gd name="T34" fmla="*/ 216 w 783"/>
                  <a:gd name="T35" fmla="*/ 590 h 782"/>
                  <a:gd name="T36" fmla="*/ 250 w 783"/>
                  <a:gd name="T37" fmla="*/ 647 h 782"/>
                  <a:gd name="T38" fmla="*/ 265 w 783"/>
                  <a:gd name="T39" fmla="*/ 636 h 782"/>
                  <a:gd name="T40" fmla="*/ 245 w 783"/>
                  <a:gd name="T41" fmla="*/ 617 h 782"/>
                  <a:gd name="T42" fmla="*/ 102 w 783"/>
                  <a:gd name="T43" fmla="*/ 562 h 782"/>
                  <a:gd name="T44" fmla="*/ 134 w 783"/>
                  <a:gd name="T45" fmla="*/ 592 h 782"/>
                  <a:gd name="T46" fmla="*/ 118 w 783"/>
                  <a:gd name="T47" fmla="*/ 592 h 782"/>
                  <a:gd name="T48" fmla="*/ 128 w 783"/>
                  <a:gd name="T49" fmla="*/ 581 h 782"/>
                  <a:gd name="T50" fmla="*/ 147 w 783"/>
                  <a:gd name="T51" fmla="*/ 629 h 782"/>
                  <a:gd name="T52" fmla="*/ 167 w 783"/>
                  <a:gd name="T53" fmla="*/ 607 h 782"/>
                  <a:gd name="T54" fmla="*/ 152 w 783"/>
                  <a:gd name="T55" fmla="*/ 618 h 782"/>
                  <a:gd name="T56" fmla="*/ 216 w 783"/>
                  <a:gd name="T57" fmla="*/ 653 h 782"/>
                  <a:gd name="T58" fmla="*/ 227 w 783"/>
                  <a:gd name="T59" fmla="*/ 688 h 782"/>
                  <a:gd name="T60" fmla="*/ 221 w 783"/>
                  <a:gd name="T61" fmla="*/ 683 h 782"/>
                  <a:gd name="T62" fmla="*/ 211 w 783"/>
                  <a:gd name="T63" fmla="*/ 658 h 782"/>
                  <a:gd name="T64" fmla="*/ 25 w 783"/>
                  <a:gd name="T65" fmla="*/ 543 h 782"/>
                  <a:gd name="T66" fmla="*/ 497 w 783"/>
                  <a:gd name="T67" fmla="*/ 393 h 782"/>
                  <a:gd name="T68" fmla="*/ 47 w 783"/>
                  <a:gd name="T69" fmla="*/ 617 h 782"/>
                  <a:gd name="T70" fmla="*/ 479 w 783"/>
                  <a:gd name="T71" fmla="*/ 469 h 782"/>
                  <a:gd name="T72" fmla="*/ 386 w 783"/>
                  <a:gd name="T73" fmla="*/ 245 h 782"/>
                  <a:gd name="T74" fmla="*/ 544 w 783"/>
                  <a:gd name="T75" fmla="*/ 372 h 782"/>
                  <a:gd name="T76" fmla="*/ 389 w 783"/>
                  <a:gd name="T77" fmla="*/ 109 h 782"/>
                  <a:gd name="T78" fmla="*/ 659 w 783"/>
                  <a:gd name="T79" fmla="*/ 370 h 782"/>
                  <a:gd name="T80" fmla="*/ 574 w 783"/>
                  <a:gd name="T81" fmla="*/ 201 h 782"/>
                  <a:gd name="T82" fmla="*/ 635 w 783"/>
                  <a:gd name="T83" fmla="*/ 136 h 782"/>
                  <a:gd name="T84" fmla="*/ 782 w 783"/>
                  <a:gd name="T85" fmla="*/ 355 h 782"/>
                  <a:gd name="T86" fmla="*/ 360 w 783"/>
                  <a:gd name="T87" fmla="*/ 448 h 782"/>
                  <a:gd name="T88" fmla="*/ 335 w 783"/>
                  <a:gd name="T89" fmla="*/ 425 h 782"/>
                  <a:gd name="T90" fmla="*/ 323 w 783"/>
                  <a:gd name="T91" fmla="*/ 407 h 782"/>
                  <a:gd name="T92" fmla="*/ 314 w 783"/>
                  <a:gd name="T93" fmla="*/ 407 h 782"/>
                  <a:gd name="T94" fmla="*/ 416 w 783"/>
                  <a:gd name="T95" fmla="*/ 503 h 782"/>
                  <a:gd name="T96" fmla="*/ 414 w 783"/>
                  <a:gd name="T97" fmla="*/ 369 h 782"/>
                  <a:gd name="T98" fmla="*/ 373 w 783"/>
                  <a:gd name="T99" fmla="*/ 411 h 782"/>
                  <a:gd name="T100" fmla="*/ 278 w 783"/>
                  <a:gd name="T101" fmla="*/ 508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83" h="782">
                    <a:moveTo>
                      <a:pt x="190" y="515"/>
                    </a:moveTo>
                    <a:cubicBezTo>
                      <a:pt x="195" y="519"/>
                      <a:pt x="202" y="519"/>
                      <a:pt x="207" y="514"/>
                    </a:cubicBezTo>
                    <a:lnTo>
                      <a:pt x="211" y="509"/>
                    </a:lnTo>
                    <a:cubicBezTo>
                      <a:pt x="216" y="504"/>
                      <a:pt x="215" y="497"/>
                      <a:pt x="211" y="493"/>
                    </a:cubicBezTo>
                    <a:lnTo>
                      <a:pt x="196" y="478"/>
                    </a:lnTo>
                    <a:cubicBezTo>
                      <a:pt x="191" y="474"/>
                      <a:pt x="184" y="474"/>
                      <a:pt x="180" y="479"/>
                    </a:cubicBezTo>
                    <a:lnTo>
                      <a:pt x="175" y="484"/>
                    </a:lnTo>
                    <a:cubicBezTo>
                      <a:pt x="170" y="489"/>
                      <a:pt x="171" y="496"/>
                      <a:pt x="175" y="500"/>
                    </a:cubicBezTo>
                    <a:lnTo>
                      <a:pt x="190" y="515"/>
                    </a:lnTo>
                    <a:close/>
                    <a:moveTo>
                      <a:pt x="180" y="490"/>
                    </a:moveTo>
                    <a:lnTo>
                      <a:pt x="185" y="484"/>
                    </a:lnTo>
                    <a:cubicBezTo>
                      <a:pt x="187" y="483"/>
                      <a:pt x="189" y="483"/>
                      <a:pt x="190" y="484"/>
                    </a:cubicBezTo>
                    <a:lnTo>
                      <a:pt x="205" y="498"/>
                    </a:lnTo>
                    <a:cubicBezTo>
                      <a:pt x="207" y="500"/>
                      <a:pt x="207" y="502"/>
                      <a:pt x="206" y="503"/>
                    </a:cubicBezTo>
                    <a:lnTo>
                      <a:pt x="201" y="509"/>
                    </a:lnTo>
                    <a:cubicBezTo>
                      <a:pt x="199" y="510"/>
                      <a:pt x="197" y="510"/>
                      <a:pt x="196" y="509"/>
                    </a:cubicBezTo>
                    <a:lnTo>
                      <a:pt x="181" y="494"/>
                    </a:lnTo>
                    <a:cubicBezTo>
                      <a:pt x="179" y="493"/>
                      <a:pt x="179" y="491"/>
                      <a:pt x="180" y="490"/>
                    </a:cubicBezTo>
                    <a:close/>
                    <a:moveTo>
                      <a:pt x="239" y="560"/>
                    </a:moveTo>
                    <a:cubicBezTo>
                      <a:pt x="244" y="565"/>
                      <a:pt x="251" y="564"/>
                      <a:pt x="255" y="560"/>
                    </a:cubicBezTo>
                    <a:lnTo>
                      <a:pt x="260" y="554"/>
                    </a:lnTo>
                    <a:cubicBezTo>
                      <a:pt x="265" y="550"/>
                      <a:pt x="264" y="543"/>
                      <a:pt x="260" y="538"/>
                    </a:cubicBezTo>
                    <a:lnTo>
                      <a:pt x="245" y="524"/>
                    </a:lnTo>
                    <a:cubicBezTo>
                      <a:pt x="240" y="520"/>
                      <a:pt x="233" y="520"/>
                      <a:pt x="228" y="525"/>
                    </a:cubicBezTo>
                    <a:lnTo>
                      <a:pt x="224" y="530"/>
                    </a:lnTo>
                    <a:cubicBezTo>
                      <a:pt x="219" y="534"/>
                      <a:pt x="220" y="542"/>
                      <a:pt x="224" y="546"/>
                    </a:cubicBezTo>
                    <a:lnTo>
                      <a:pt x="239" y="560"/>
                    </a:lnTo>
                    <a:close/>
                    <a:moveTo>
                      <a:pt x="229" y="535"/>
                    </a:moveTo>
                    <a:lnTo>
                      <a:pt x="234" y="530"/>
                    </a:lnTo>
                    <a:cubicBezTo>
                      <a:pt x="236" y="529"/>
                      <a:pt x="238" y="529"/>
                      <a:pt x="239" y="530"/>
                    </a:cubicBezTo>
                    <a:lnTo>
                      <a:pt x="254" y="544"/>
                    </a:lnTo>
                    <a:cubicBezTo>
                      <a:pt x="256" y="545"/>
                      <a:pt x="256" y="548"/>
                      <a:pt x="255" y="549"/>
                    </a:cubicBezTo>
                    <a:lnTo>
                      <a:pt x="250" y="554"/>
                    </a:lnTo>
                    <a:cubicBezTo>
                      <a:pt x="248" y="556"/>
                      <a:pt x="246" y="556"/>
                      <a:pt x="245" y="554"/>
                    </a:cubicBezTo>
                    <a:lnTo>
                      <a:pt x="230" y="540"/>
                    </a:lnTo>
                    <a:cubicBezTo>
                      <a:pt x="228" y="539"/>
                      <a:pt x="228" y="537"/>
                      <a:pt x="229" y="535"/>
                    </a:cubicBezTo>
                    <a:close/>
                    <a:moveTo>
                      <a:pt x="293" y="570"/>
                    </a:moveTo>
                    <a:cubicBezTo>
                      <a:pt x="289" y="566"/>
                      <a:pt x="282" y="566"/>
                      <a:pt x="277" y="570"/>
                    </a:cubicBezTo>
                    <a:lnTo>
                      <a:pt x="273" y="576"/>
                    </a:lnTo>
                    <a:cubicBezTo>
                      <a:pt x="268" y="580"/>
                      <a:pt x="268" y="587"/>
                      <a:pt x="273" y="592"/>
                    </a:cubicBezTo>
                    <a:lnTo>
                      <a:pt x="288" y="606"/>
                    </a:lnTo>
                    <a:cubicBezTo>
                      <a:pt x="293" y="610"/>
                      <a:pt x="300" y="610"/>
                      <a:pt x="304" y="605"/>
                    </a:cubicBezTo>
                    <a:lnTo>
                      <a:pt x="309" y="600"/>
                    </a:lnTo>
                    <a:cubicBezTo>
                      <a:pt x="314" y="596"/>
                      <a:pt x="313" y="588"/>
                      <a:pt x="309" y="584"/>
                    </a:cubicBezTo>
                    <a:lnTo>
                      <a:pt x="293" y="570"/>
                    </a:lnTo>
                    <a:close/>
                    <a:moveTo>
                      <a:pt x="304" y="595"/>
                    </a:moveTo>
                    <a:lnTo>
                      <a:pt x="299" y="600"/>
                    </a:lnTo>
                    <a:cubicBezTo>
                      <a:pt x="297" y="601"/>
                      <a:pt x="295" y="601"/>
                      <a:pt x="294" y="600"/>
                    </a:cubicBezTo>
                    <a:lnTo>
                      <a:pt x="278" y="586"/>
                    </a:lnTo>
                    <a:cubicBezTo>
                      <a:pt x="277" y="585"/>
                      <a:pt x="277" y="582"/>
                      <a:pt x="278" y="581"/>
                    </a:cubicBezTo>
                    <a:lnTo>
                      <a:pt x="283" y="576"/>
                    </a:lnTo>
                    <a:cubicBezTo>
                      <a:pt x="285" y="574"/>
                      <a:pt x="287" y="574"/>
                      <a:pt x="288" y="576"/>
                    </a:cubicBezTo>
                    <a:lnTo>
                      <a:pt x="303" y="590"/>
                    </a:lnTo>
                    <a:cubicBezTo>
                      <a:pt x="305" y="591"/>
                      <a:pt x="305" y="593"/>
                      <a:pt x="304" y="595"/>
                    </a:cubicBezTo>
                    <a:close/>
                    <a:moveTo>
                      <a:pt x="152" y="556"/>
                    </a:moveTo>
                    <a:cubicBezTo>
                      <a:pt x="156" y="560"/>
                      <a:pt x="164" y="560"/>
                      <a:pt x="168" y="555"/>
                    </a:cubicBezTo>
                    <a:lnTo>
                      <a:pt x="173" y="550"/>
                    </a:lnTo>
                    <a:cubicBezTo>
                      <a:pt x="177" y="546"/>
                      <a:pt x="177" y="538"/>
                      <a:pt x="172" y="534"/>
                    </a:cubicBezTo>
                    <a:lnTo>
                      <a:pt x="157" y="520"/>
                    </a:lnTo>
                    <a:cubicBezTo>
                      <a:pt x="152" y="515"/>
                      <a:pt x="145" y="516"/>
                      <a:pt x="141" y="520"/>
                    </a:cubicBezTo>
                    <a:lnTo>
                      <a:pt x="136" y="526"/>
                    </a:lnTo>
                    <a:cubicBezTo>
                      <a:pt x="132" y="530"/>
                      <a:pt x="132" y="537"/>
                      <a:pt x="136" y="542"/>
                    </a:cubicBezTo>
                    <a:lnTo>
                      <a:pt x="152" y="556"/>
                    </a:lnTo>
                    <a:close/>
                    <a:moveTo>
                      <a:pt x="142" y="531"/>
                    </a:moveTo>
                    <a:lnTo>
                      <a:pt x="147" y="526"/>
                    </a:lnTo>
                    <a:cubicBezTo>
                      <a:pt x="148" y="524"/>
                      <a:pt x="150" y="524"/>
                      <a:pt x="152" y="526"/>
                    </a:cubicBezTo>
                    <a:lnTo>
                      <a:pt x="167" y="540"/>
                    </a:lnTo>
                    <a:cubicBezTo>
                      <a:pt x="168" y="541"/>
                      <a:pt x="168" y="543"/>
                      <a:pt x="167" y="545"/>
                    </a:cubicBezTo>
                    <a:lnTo>
                      <a:pt x="162" y="550"/>
                    </a:lnTo>
                    <a:cubicBezTo>
                      <a:pt x="161" y="551"/>
                      <a:pt x="159" y="551"/>
                      <a:pt x="157" y="550"/>
                    </a:cubicBezTo>
                    <a:lnTo>
                      <a:pt x="142" y="536"/>
                    </a:lnTo>
                    <a:cubicBezTo>
                      <a:pt x="141" y="535"/>
                      <a:pt x="140" y="532"/>
                      <a:pt x="142" y="531"/>
                    </a:cubicBezTo>
                    <a:close/>
                    <a:moveTo>
                      <a:pt x="206" y="565"/>
                    </a:moveTo>
                    <a:cubicBezTo>
                      <a:pt x="201" y="561"/>
                      <a:pt x="194" y="561"/>
                      <a:pt x="190" y="566"/>
                    </a:cubicBezTo>
                    <a:lnTo>
                      <a:pt x="185" y="571"/>
                    </a:lnTo>
                    <a:cubicBezTo>
                      <a:pt x="181" y="576"/>
                      <a:pt x="181" y="583"/>
                      <a:pt x="185" y="587"/>
                    </a:cubicBezTo>
                    <a:lnTo>
                      <a:pt x="201" y="602"/>
                    </a:lnTo>
                    <a:cubicBezTo>
                      <a:pt x="205" y="606"/>
                      <a:pt x="213" y="606"/>
                      <a:pt x="217" y="601"/>
                    </a:cubicBezTo>
                    <a:lnTo>
                      <a:pt x="222" y="596"/>
                    </a:lnTo>
                    <a:cubicBezTo>
                      <a:pt x="226" y="591"/>
                      <a:pt x="226" y="584"/>
                      <a:pt x="221" y="580"/>
                    </a:cubicBezTo>
                    <a:lnTo>
                      <a:pt x="206" y="565"/>
                    </a:lnTo>
                    <a:close/>
                    <a:moveTo>
                      <a:pt x="216" y="590"/>
                    </a:moveTo>
                    <a:lnTo>
                      <a:pt x="211" y="596"/>
                    </a:lnTo>
                    <a:cubicBezTo>
                      <a:pt x="210" y="597"/>
                      <a:pt x="208" y="597"/>
                      <a:pt x="206" y="596"/>
                    </a:cubicBezTo>
                    <a:lnTo>
                      <a:pt x="191" y="582"/>
                    </a:lnTo>
                    <a:cubicBezTo>
                      <a:pt x="189" y="580"/>
                      <a:pt x="189" y="578"/>
                      <a:pt x="191" y="577"/>
                    </a:cubicBezTo>
                    <a:lnTo>
                      <a:pt x="196" y="571"/>
                    </a:lnTo>
                    <a:cubicBezTo>
                      <a:pt x="197" y="570"/>
                      <a:pt x="199" y="570"/>
                      <a:pt x="200" y="571"/>
                    </a:cubicBezTo>
                    <a:lnTo>
                      <a:pt x="216" y="586"/>
                    </a:lnTo>
                    <a:cubicBezTo>
                      <a:pt x="217" y="587"/>
                      <a:pt x="217" y="589"/>
                      <a:pt x="216" y="590"/>
                    </a:cubicBezTo>
                    <a:close/>
                    <a:moveTo>
                      <a:pt x="255" y="611"/>
                    </a:moveTo>
                    <a:cubicBezTo>
                      <a:pt x="250" y="607"/>
                      <a:pt x="243" y="607"/>
                      <a:pt x="239" y="612"/>
                    </a:cubicBezTo>
                    <a:lnTo>
                      <a:pt x="234" y="617"/>
                    </a:lnTo>
                    <a:cubicBezTo>
                      <a:pt x="230" y="622"/>
                      <a:pt x="230" y="629"/>
                      <a:pt x="234" y="633"/>
                    </a:cubicBezTo>
                    <a:lnTo>
                      <a:pt x="250" y="647"/>
                    </a:lnTo>
                    <a:cubicBezTo>
                      <a:pt x="254" y="652"/>
                      <a:pt x="261" y="651"/>
                      <a:pt x="266" y="647"/>
                    </a:cubicBezTo>
                    <a:lnTo>
                      <a:pt x="271" y="642"/>
                    </a:lnTo>
                    <a:cubicBezTo>
                      <a:pt x="275" y="637"/>
                      <a:pt x="275" y="630"/>
                      <a:pt x="270" y="625"/>
                    </a:cubicBezTo>
                    <a:lnTo>
                      <a:pt x="255" y="611"/>
                    </a:lnTo>
                    <a:close/>
                    <a:moveTo>
                      <a:pt x="265" y="636"/>
                    </a:moveTo>
                    <a:lnTo>
                      <a:pt x="260" y="641"/>
                    </a:lnTo>
                    <a:cubicBezTo>
                      <a:pt x="259" y="643"/>
                      <a:pt x="256" y="643"/>
                      <a:pt x="255" y="642"/>
                    </a:cubicBezTo>
                    <a:lnTo>
                      <a:pt x="240" y="627"/>
                    </a:lnTo>
                    <a:cubicBezTo>
                      <a:pt x="238" y="626"/>
                      <a:pt x="238" y="624"/>
                      <a:pt x="240" y="622"/>
                    </a:cubicBezTo>
                    <a:lnTo>
                      <a:pt x="245" y="617"/>
                    </a:lnTo>
                    <a:cubicBezTo>
                      <a:pt x="246" y="616"/>
                      <a:pt x="248" y="616"/>
                      <a:pt x="249" y="617"/>
                    </a:cubicBezTo>
                    <a:lnTo>
                      <a:pt x="265" y="631"/>
                    </a:lnTo>
                    <a:cubicBezTo>
                      <a:pt x="266" y="633"/>
                      <a:pt x="266" y="635"/>
                      <a:pt x="265" y="636"/>
                    </a:cubicBezTo>
                    <a:close/>
                    <a:moveTo>
                      <a:pt x="118" y="561"/>
                    </a:moveTo>
                    <a:cubicBezTo>
                      <a:pt x="114" y="557"/>
                      <a:pt x="106" y="557"/>
                      <a:pt x="102" y="562"/>
                    </a:cubicBezTo>
                    <a:lnTo>
                      <a:pt x="97" y="567"/>
                    </a:lnTo>
                    <a:cubicBezTo>
                      <a:pt x="93" y="572"/>
                      <a:pt x="93" y="579"/>
                      <a:pt x="98" y="583"/>
                    </a:cubicBezTo>
                    <a:lnTo>
                      <a:pt x="113" y="597"/>
                    </a:lnTo>
                    <a:cubicBezTo>
                      <a:pt x="118" y="602"/>
                      <a:pt x="125" y="601"/>
                      <a:pt x="129" y="597"/>
                    </a:cubicBezTo>
                    <a:lnTo>
                      <a:pt x="134" y="592"/>
                    </a:lnTo>
                    <a:cubicBezTo>
                      <a:pt x="138" y="587"/>
                      <a:pt x="138" y="580"/>
                      <a:pt x="134" y="575"/>
                    </a:cubicBezTo>
                    <a:lnTo>
                      <a:pt x="118" y="561"/>
                    </a:lnTo>
                    <a:close/>
                    <a:moveTo>
                      <a:pt x="128" y="586"/>
                    </a:moveTo>
                    <a:lnTo>
                      <a:pt x="123" y="591"/>
                    </a:lnTo>
                    <a:cubicBezTo>
                      <a:pt x="122" y="593"/>
                      <a:pt x="120" y="593"/>
                      <a:pt x="118" y="592"/>
                    </a:cubicBezTo>
                    <a:lnTo>
                      <a:pt x="103" y="577"/>
                    </a:lnTo>
                    <a:cubicBezTo>
                      <a:pt x="102" y="576"/>
                      <a:pt x="102" y="574"/>
                      <a:pt x="103" y="572"/>
                    </a:cubicBezTo>
                    <a:lnTo>
                      <a:pt x="108" y="567"/>
                    </a:lnTo>
                    <a:cubicBezTo>
                      <a:pt x="109" y="566"/>
                      <a:pt x="111" y="566"/>
                      <a:pt x="113" y="567"/>
                    </a:cubicBezTo>
                    <a:lnTo>
                      <a:pt x="128" y="581"/>
                    </a:lnTo>
                    <a:cubicBezTo>
                      <a:pt x="129" y="583"/>
                      <a:pt x="130" y="585"/>
                      <a:pt x="128" y="586"/>
                    </a:cubicBezTo>
                    <a:close/>
                    <a:moveTo>
                      <a:pt x="167" y="607"/>
                    </a:moveTo>
                    <a:cubicBezTo>
                      <a:pt x="163" y="603"/>
                      <a:pt x="155" y="603"/>
                      <a:pt x="151" y="607"/>
                    </a:cubicBezTo>
                    <a:lnTo>
                      <a:pt x="146" y="613"/>
                    </a:lnTo>
                    <a:cubicBezTo>
                      <a:pt x="142" y="617"/>
                      <a:pt x="142" y="624"/>
                      <a:pt x="147" y="629"/>
                    </a:cubicBezTo>
                    <a:lnTo>
                      <a:pt x="162" y="643"/>
                    </a:lnTo>
                    <a:cubicBezTo>
                      <a:pt x="167" y="647"/>
                      <a:pt x="174" y="647"/>
                      <a:pt x="178" y="642"/>
                    </a:cubicBezTo>
                    <a:lnTo>
                      <a:pt x="183" y="637"/>
                    </a:lnTo>
                    <a:cubicBezTo>
                      <a:pt x="187" y="633"/>
                      <a:pt x="187" y="625"/>
                      <a:pt x="182" y="621"/>
                    </a:cubicBezTo>
                    <a:lnTo>
                      <a:pt x="167" y="607"/>
                    </a:lnTo>
                    <a:close/>
                    <a:moveTo>
                      <a:pt x="177" y="632"/>
                    </a:moveTo>
                    <a:lnTo>
                      <a:pt x="172" y="637"/>
                    </a:lnTo>
                    <a:cubicBezTo>
                      <a:pt x="171" y="638"/>
                      <a:pt x="169" y="639"/>
                      <a:pt x="167" y="637"/>
                    </a:cubicBezTo>
                    <a:lnTo>
                      <a:pt x="152" y="623"/>
                    </a:lnTo>
                    <a:cubicBezTo>
                      <a:pt x="151" y="622"/>
                      <a:pt x="151" y="619"/>
                      <a:pt x="152" y="618"/>
                    </a:cubicBezTo>
                    <a:lnTo>
                      <a:pt x="157" y="613"/>
                    </a:lnTo>
                    <a:cubicBezTo>
                      <a:pt x="158" y="611"/>
                      <a:pt x="160" y="611"/>
                      <a:pt x="162" y="613"/>
                    </a:cubicBezTo>
                    <a:lnTo>
                      <a:pt x="177" y="627"/>
                    </a:lnTo>
                    <a:cubicBezTo>
                      <a:pt x="178" y="628"/>
                      <a:pt x="178" y="630"/>
                      <a:pt x="177" y="632"/>
                    </a:cubicBezTo>
                    <a:close/>
                    <a:moveTo>
                      <a:pt x="216" y="653"/>
                    </a:moveTo>
                    <a:cubicBezTo>
                      <a:pt x="212" y="648"/>
                      <a:pt x="204" y="649"/>
                      <a:pt x="200" y="653"/>
                    </a:cubicBezTo>
                    <a:lnTo>
                      <a:pt x="195" y="658"/>
                    </a:lnTo>
                    <a:cubicBezTo>
                      <a:pt x="191" y="663"/>
                      <a:pt x="191" y="670"/>
                      <a:pt x="196" y="674"/>
                    </a:cubicBezTo>
                    <a:lnTo>
                      <a:pt x="211" y="689"/>
                    </a:lnTo>
                    <a:cubicBezTo>
                      <a:pt x="216" y="693"/>
                      <a:pt x="223" y="693"/>
                      <a:pt x="227" y="688"/>
                    </a:cubicBezTo>
                    <a:lnTo>
                      <a:pt x="232" y="683"/>
                    </a:lnTo>
                    <a:cubicBezTo>
                      <a:pt x="236" y="678"/>
                      <a:pt x="236" y="671"/>
                      <a:pt x="231" y="667"/>
                    </a:cubicBezTo>
                    <a:lnTo>
                      <a:pt x="216" y="653"/>
                    </a:lnTo>
                    <a:close/>
                    <a:moveTo>
                      <a:pt x="226" y="678"/>
                    </a:moveTo>
                    <a:lnTo>
                      <a:pt x="221" y="683"/>
                    </a:lnTo>
                    <a:cubicBezTo>
                      <a:pt x="220" y="684"/>
                      <a:pt x="218" y="684"/>
                      <a:pt x="216" y="683"/>
                    </a:cubicBezTo>
                    <a:lnTo>
                      <a:pt x="201" y="669"/>
                    </a:lnTo>
                    <a:cubicBezTo>
                      <a:pt x="200" y="667"/>
                      <a:pt x="200" y="665"/>
                      <a:pt x="201" y="664"/>
                    </a:cubicBezTo>
                    <a:lnTo>
                      <a:pt x="206" y="659"/>
                    </a:lnTo>
                    <a:cubicBezTo>
                      <a:pt x="207" y="657"/>
                      <a:pt x="209" y="657"/>
                      <a:pt x="211" y="658"/>
                    </a:cubicBezTo>
                    <a:lnTo>
                      <a:pt x="226" y="673"/>
                    </a:lnTo>
                    <a:cubicBezTo>
                      <a:pt x="227" y="674"/>
                      <a:pt x="227" y="676"/>
                      <a:pt x="226" y="678"/>
                    </a:cubicBezTo>
                    <a:close/>
                    <a:moveTo>
                      <a:pt x="368" y="273"/>
                    </a:moveTo>
                    <a:cubicBezTo>
                      <a:pt x="341" y="248"/>
                      <a:pt x="299" y="250"/>
                      <a:pt x="274" y="277"/>
                    </a:cubicBezTo>
                    <a:lnTo>
                      <a:pt x="25" y="543"/>
                    </a:lnTo>
                    <a:cubicBezTo>
                      <a:pt x="0" y="570"/>
                      <a:pt x="1" y="612"/>
                      <a:pt x="28" y="637"/>
                    </a:cubicBezTo>
                    <a:lnTo>
                      <a:pt x="157" y="757"/>
                    </a:lnTo>
                    <a:cubicBezTo>
                      <a:pt x="183" y="782"/>
                      <a:pt x="226" y="781"/>
                      <a:pt x="251" y="754"/>
                    </a:cubicBezTo>
                    <a:lnTo>
                      <a:pt x="500" y="488"/>
                    </a:lnTo>
                    <a:cubicBezTo>
                      <a:pt x="525" y="461"/>
                      <a:pt x="524" y="418"/>
                      <a:pt x="497" y="393"/>
                    </a:cubicBezTo>
                    <a:lnTo>
                      <a:pt x="368" y="273"/>
                    </a:lnTo>
                    <a:close/>
                    <a:moveTo>
                      <a:pt x="479" y="469"/>
                    </a:moveTo>
                    <a:lnTo>
                      <a:pt x="231" y="735"/>
                    </a:lnTo>
                    <a:cubicBezTo>
                      <a:pt x="216" y="751"/>
                      <a:pt x="191" y="752"/>
                      <a:pt x="176" y="737"/>
                    </a:cubicBezTo>
                    <a:lnTo>
                      <a:pt x="47" y="617"/>
                    </a:lnTo>
                    <a:cubicBezTo>
                      <a:pt x="31" y="602"/>
                      <a:pt x="31" y="578"/>
                      <a:pt x="45" y="562"/>
                    </a:cubicBezTo>
                    <a:lnTo>
                      <a:pt x="294" y="296"/>
                    </a:lnTo>
                    <a:cubicBezTo>
                      <a:pt x="309" y="280"/>
                      <a:pt x="334" y="279"/>
                      <a:pt x="349" y="293"/>
                    </a:cubicBezTo>
                    <a:lnTo>
                      <a:pt x="478" y="414"/>
                    </a:lnTo>
                    <a:cubicBezTo>
                      <a:pt x="494" y="428"/>
                      <a:pt x="494" y="453"/>
                      <a:pt x="479" y="469"/>
                    </a:cubicBezTo>
                    <a:close/>
                    <a:moveTo>
                      <a:pt x="494" y="288"/>
                    </a:moveTo>
                    <a:cubicBezTo>
                      <a:pt x="465" y="261"/>
                      <a:pt x="432" y="242"/>
                      <a:pt x="394" y="231"/>
                    </a:cubicBezTo>
                    <a:cubicBezTo>
                      <a:pt x="392" y="231"/>
                      <a:pt x="390" y="231"/>
                      <a:pt x="388" y="232"/>
                    </a:cubicBezTo>
                    <a:cubicBezTo>
                      <a:pt x="386" y="233"/>
                      <a:pt x="385" y="235"/>
                      <a:pt x="384" y="237"/>
                    </a:cubicBezTo>
                    <a:cubicBezTo>
                      <a:pt x="383" y="240"/>
                      <a:pt x="384" y="243"/>
                      <a:pt x="386" y="245"/>
                    </a:cubicBezTo>
                    <a:cubicBezTo>
                      <a:pt x="387" y="246"/>
                      <a:pt x="388" y="247"/>
                      <a:pt x="390" y="247"/>
                    </a:cubicBezTo>
                    <a:cubicBezTo>
                      <a:pt x="424" y="257"/>
                      <a:pt x="456" y="275"/>
                      <a:pt x="482" y="300"/>
                    </a:cubicBezTo>
                    <a:cubicBezTo>
                      <a:pt x="503" y="320"/>
                      <a:pt x="520" y="343"/>
                      <a:pt x="533" y="368"/>
                    </a:cubicBezTo>
                    <a:cubicBezTo>
                      <a:pt x="533" y="369"/>
                      <a:pt x="534" y="370"/>
                      <a:pt x="534" y="371"/>
                    </a:cubicBezTo>
                    <a:cubicBezTo>
                      <a:pt x="537" y="373"/>
                      <a:pt x="541" y="374"/>
                      <a:pt x="544" y="372"/>
                    </a:cubicBezTo>
                    <a:cubicBezTo>
                      <a:pt x="545" y="372"/>
                      <a:pt x="545" y="371"/>
                      <a:pt x="546" y="371"/>
                    </a:cubicBezTo>
                    <a:cubicBezTo>
                      <a:pt x="549" y="368"/>
                      <a:pt x="549" y="364"/>
                      <a:pt x="548" y="361"/>
                    </a:cubicBezTo>
                    <a:cubicBezTo>
                      <a:pt x="534" y="334"/>
                      <a:pt x="516" y="309"/>
                      <a:pt x="494" y="288"/>
                    </a:cubicBezTo>
                    <a:close/>
                    <a:moveTo>
                      <a:pt x="574" y="201"/>
                    </a:moveTo>
                    <a:cubicBezTo>
                      <a:pt x="523" y="153"/>
                      <a:pt x="459" y="121"/>
                      <a:pt x="389" y="109"/>
                    </a:cubicBezTo>
                    <a:cubicBezTo>
                      <a:pt x="385" y="108"/>
                      <a:pt x="381" y="112"/>
                      <a:pt x="380" y="116"/>
                    </a:cubicBezTo>
                    <a:cubicBezTo>
                      <a:pt x="379" y="119"/>
                      <a:pt x="380" y="122"/>
                      <a:pt x="382" y="124"/>
                    </a:cubicBezTo>
                    <a:cubicBezTo>
                      <a:pt x="384" y="125"/>
                      <a:pt x="385" y="125"/>
                      <a:pt x="387" y="126"/>
                    </a:cubicBezTo>
                    <a:cubicBezTo>
                      <a:pt x="453" y="137"/>
                      <a:pt x="514" y="168"/>
                      <a:pt x="563" y="214"/>
                    </a:cubicBezTo>
                    <a:cubicBezTo>
                      <a:pt x="609" y="256"/>
                      <a:pt x="642" y="311"/>
                      <a:pt x="659" y="370"/>
                    </a:cubicBezTo>
                    <a:cubicBezTo>
                      <a:pt x="659" y="372"/>
                      <a:pt x="660" y="373"/>
                      <a:pt x="661" y="374"/>
                    </a:cubicBezTo>
                    <a:cubicBezTo>
                      <a:pt x="663" y="376"/>
                      <a:pt x="666" y="377"/>
                      <a:pt x="669" y="376"/>
                    </a:cubicBezTo>
                    <a:cubicBezTo>
                      <a:pt x="671" y="376"/>
                      <a:pt x="672" y="375"/>
                      <a:pt x="673" y="374"/>
                    </a:cubicBezTo>
                    <a:cubicBezTo>
                      <a:pt x="675" y="372"/>
                      <a:pt x="676" y="369"/>
                      <a:pt x="675" y="366"/>
                    </a:cubicBezTo>
                    <a:cubicBezTo>
                      <a:pt x="657" y="303"/>
                      <a:pt x="622" y="246"/>
                      <a:pt x="574" y="201"/>
                    </a:cubicBezTo>
                    <a:close/>
                    <a:moveTo>
                      <a:pt x="374" y="0"/>
                    </a:moveTo>
                    <a:cubicBezTo>
                      <a:pt x="369" y="0"/>
                      <a:pt x="365" y="3"/>
                      <a:pt x="364" y="8"/>
                    </a:cubicBezTo>
                    <a:cubicBezTo>
                      <a:pt x="364" y="10"/>
                      <a:pt x="365" y="13"/>
                      <a:pt x="367" y="14"/>
                    </a:cubicBezTo>
                    <a:cubicBezTo>
                      <a:pt x="368" y="16"/>
                      <a:pt x="370" y="16"/>
                      <a:pt x="372" y="17"/>
                    </a:cubicBezTo>
                    <a:cubicBezTo>
                      <a:pt x="471" y="26"/>
                      <a:pt x="562" y="68"/>
                      <a:pt x="635" y="136"/>
                    </a:cubicBezTo>
                    <a:cubicBezTo>
                      <a:pt x="700" y="196"/>
                      <a:pt x="745" y="273"/>
                      <a:pt x="766" y="359"/>
                    </a:cubicBezTo>
                    <a:cubicBezTo>
                      <a:pt x="766" y="361"/>
                      <a:pt x="767" y="362"/>
                      <a:pt x="768" y="363"/>
                    </a:cubicBezTo>
                    <a:cubicBezTo>
                      <a:pt x="770" y="365"/>
                      <a:pt x="773" y="366"/>
                      <a:pt x="776" y="365"/>
                    </a:cubicBezTo>
                    <a:cubicBezTo>
                      <a:pt x="777" y="365"/>
                      <a:pt x="779" y="364"/>
                      <a:pt x="780" y="363"/>
                    </a:cubicBezTo>
                    <a:cubicBezTo>
                      <a:pt x="782" y="361"/>
                      <a:pt x="783" y="358"/>
                      <a:pt x="782" y="355"/>
                    </a:cubicBezTo>
                    <a:cubicBezTo>
                      <a:pt x="760" y="266"/>
                      <a:pt x="714" y="186"/>
                      <a:pt x="647" y="124"/>
                    </a:cubicBezTo>
                    <a:cubicBezTo>
                      <a:pt x="571" y="53"/>
                      <a:pt x="477" y="10"/>
                      <a:pt x="374" y="0"/>
                    </a:cubicBezTo>
                    <a:close/>
                    <a:moveTo>
                      <a:pt x="328" y="418"/>
                    </a:moveTo>
                    <a:cubicBezTo>
                      <a:pt x="320" y="427"/>
                      <a:pt x="320" y="441"/>
                      <a:pt x="329" y="449"/>
                    </a:cubicBezTo>
                    <a:cubicBezTo>
                      <a:pt x="338" y="457"/>
                      <a:pt x="352" y="457"/>
                      <a:pt x="360" y="448"/>
                    </a:cubicBezTo>
                    <a:cubicBezTo>
                      <a:pt x="368" y="439"/>
                      <a:pt x="368" y="425"/>
                      <a:pt x="359" y="417"/>
                    </a:cubicBezTo>
                    <a:cubicBezTo>
                      <a:pt x="350" y="409"/>
                      <a:pt x="336" y="409"/>
                      <a:pt x="328" y="418"/>
                    </a:cubicBezTo>
                    <a:close/>
                    <a:moveTo>
                      <a:pt x="353" y="441"/>
                    </a:moveTo>
                    <a:cubicBezTo>
                      <a:pt x="348" y="446"/>
                      <a:pt x="341" y="446"/>
                      <a:pt x="336" y="442"/>
                    </a:cubicBezTo>
                    <a:cubicBezTo>
                      <a:pt x="331" y="437"/>
                      <a:pt x="331" y="430"/>
                      <a:pt x="335" y="425"/>
                    </a:cubicBezTo>
                    <a:cubicBezTo>
                      <a:pt x="340" y="420"/>
                      <a:pt x="347" y="420"/>
                      <a:pt x="352" y="424"/>
                    </a:cubicBezTo>
                    <a:cubicBezTo>
                      <a:pt x="357" y="429"/>
                      <a:pt x="357" y="436"/>
                      <a:pt x="353" y="441"/>
                    </a:cubicBezTo>
                    <a:close/>
                    <a:moveTo>
                      <a:pt x="314" y="407"/>
                    </a:moveTo>
                    <a:cubicBezTo>
                      <a:pt x="315" y="408"/>
                      <a:pt x="317" y="409"/>
                      <a:pt x="319" y="409"/>
                    </a:cubicBezTo>
                    <a:cubicBezTo>
                      <a:pt x="320" y="409"/>
                      <a:pt x="322" y="408"/>
                      <a:pt x="323" y="407"/>
                    </a:cubicBezTo>
                    <a:cubicBezTo>
                      <a:pt x="326" y="404"/>
                      <a:pt x="326" y="400"/>
                      <a:pt x="323" y="397"/>
                    </a:cubicBezTo>
                    <a:lnTo>
                      <a:pt x="283" y="360"/>
                    </a:lnTo>
                    <a:cubicBezTo>
                      <a:pt x="280" y="358"/>
                      <a:pt x="276" y="358"/>
                      <a:pt x="274" y="361"/>
                    </a:cubicBezTo>
                    <a:cubicBezTo>
                      <a:pt x="271" y="364"/>
                      <a:pt x="271" y="368"/>
                      <a:pt x="274" y="370"/>
                    </a:cubicBezTo>
                    <a:lnTo>
                      <a:pt x="314" y="407"/>
                    </a:lnTo>
                    <a:close/>
                    <a:moveTo>
                      <a:pt x="380" y="455"/>
                    </a:moveTo>
                    <a:cubicBezTo>
                      <a:pt x="377" y="452"/>
                      <a:pt x="373" y="452"/>
                      <a:pt x="371" y="455"/>
                    </a:cubicBezTo>
                    <a:cubicBezTo>
                      <a:pt x="368" y="458"/>
                      <a:pt x="368" y="462"/>
                      <a:pt x="371" y="464"/>
                    </a:cubicBezTo>
                    <a:lnTo>
                      <a:pt x="411" y="501"/>
                    </a:lnTo>
                    <a:cubicBezTo>
                      <a:pt x="413" y="503"/>
                      <a:pt x="414" y="503"/>
                      <a:pt x="416" y="503"/>
                    </a:cubicBezTo>
                    <a:cubicBezTo>
                      <a:pt x="418" y="503"/>
                      <a:pt x="419" y="502"/>
                      <a:pt x="421" y="501"/>
                    </a:cubicBezTo>
                    <a:cubicBezTo>
                      <a:pt x="423" y="498"/>
                      <a:pt x="423" y="494"/>
                      <a:pt x="420" y="492"/>
                    </a:cubicBezTo>
                    <a:lnTo>
                      <a:pt x="380" y="455"/>
                    </a:lnTo>
                    <a:close/>
                    <a:moveTo>
                      <a:pt x="378" y="409"/>
                    </a:moveTo>
                    <a:lnTo>
                      <a:pt x="414" y="369"/>
                    </a:lnTo>
                    <a:cubicBezTo>
                      <a:pt x="417" y="366"/>
                      <a:pt x="417" y="362"/>
                      <a:pt x="414" y="359"/>
                    </a:cubicBezTo>
                    <a:cubicBezTo>
                      <a:pt x="411" y="357"/>
                      <a:pt x="407" y="357"/>
                      <a:pt x="405" y="360"/>
                    </a:cubicBezTo>
                    <a:lnTo>
                      <a:pt x="368" y="400"/>
                    </a:lnTo>
                    <a:cubicBezTo>
                      <a:pt x="365" y="403"/>
                      <a:pt x="365" y="407"/>
                      <a:pt x="368" y="409"/>
                    </a:cubicBezTo>
                    <a:cubicBezTo>
                      <a:pt x="369" y="411"/>
                      <a:pt x="371" y="411"/>
                      <a:pt x="373" y="411"/>
                    </a:cubicBezTo>
                    <a:cubicBezTo>
                      <a:pt x="374" y="411"/>
                      <a:pt x="376" y="410"/>
                      <a:pt x="378" y="409"/>
                    </a:cubicBezTo>
                    <a:close/>
                    <a:moveTo>
                      <a:pt x="310" y="457"/>
                    </a:moveTo>
                    <a:lnTo>
                      <a:pt x="274" y="497"/>
                    </a:lnTo>
                    <a:cubicBezTo>
                      <a:pt x="271" y="500"/>
                      <a:pt x="271" y="504"/>
                      <a:pt x="274" y="507"/>
                    </a:cubicBezTo>
                    <a:cubicBezTo>
                      <a:pt x="275" y="508"/>
                      <a:pt x="277" y="508"/>
                      <a:pt x="278" y="508"/>
                    </a:cubicBezTo>
                    <a:cubicBezTo>
                      <a:pt x="280" y="508"/>
                      <a:pt x="282" y="508"/>
                      <a:pt x="283" y="506"/>
                    </a:cubicBezTo>
                    <a:lnTo>
                      <a:pt x="320" y="466"/>
                    </a:lnTo>
                    <a:cubicBezTo>
                      <a:pt x="323" y="463"/>
                      <a:pt x="323" y="459"/>
                      <a:pt x="320" y="457"/>
                    </a:cubicBezTo>
                    <a:cubicBezTo>
                      <a:pt x="317" y="454"/>
                      <a:pt x="313" y="454"/>
                      <a:pt x="310" y="4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27" name="组合 226">
              <a:extLst>
                <a:ext uri="{FF2B5EF4-FFF2-40B4-BE49-F238E27FC236}">
                  <a16:creationId xmlns:a16="http://schemas.microsoft.com/office/drawing/2014/main" id="{29AB1AFB-A46A-1F2F-2061-E9F790621B77}"/>
                </a:ext>
              </a:extLst>
            </p:cNvPr>
            <p:cNvGrpSpPr/>
            <p:nvPr/>
          </p:nvGrpSpPr>
          <p:grpSpPr>
            <a:xfrm>
              <a:off x="7668253" y="3238499"/>
              <a:ext cx="3850647" cy="1392557"/>
              <a:chOff x="7668253" y="3238499"/>
              <a:chExt cx="3850647" cy="1392557"/>
            </a:xfrm>
          </p:grpSpPr>
          <p:sp>
            <p:nvSpPr>
              <p:cNvPr id="200" name="Text5">
                <a:extLst>
                  <a:ext uri="{FF2B5EF4-FFF2-40B4-BE49-F238E27FC236}">
                    <a16:creationId xmlns:a16="http://schemas.microsoft.com/office/drawing/2014/main" id="{F4C95122-D3C0-8BB5-BD33-C7EA174549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91691" y="3698574"/>
                <a:ext cx="3427209" cy="9324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i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所有设备均按规范标注接口编号，例如ZQQ F1-ACC1含E0/0/1~E0/0/222和G0/0/1~G0/0/2，便于后期配置与查错。</a:t>
                </a:r>
                <a:endParaRPr lang="en-US" dirty="0"/>
              </a:p>
            </p:txBody>
          </p:sp>
          <p:sp>
            <p:nvSpPr>
              <p:cNvPr id="201" name="Bullet5">
                <a:extLst>
                  <a:ext uri="{FF2B5EF4-FFF2-40B4-BE49-F238E27FC236}">
                    <a16:creationId xmlns:a16="http://schemas.microsoft.com/office/drawing/2014/main" id="{657D6C3B-A8B7-4416-5F3A-DA2C104F57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91692" y="3256530"/>
                <a:ext cx="3427208" cy="4420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设备接口详细编号</a:t>
                </a:r>
                <a:endParaRPr lang="en-US" dirty="0"/>
              </a:p>
            </p:txBody>
          </p:sp>
          <p:sp>
            <p:nvSpPr>
              <p:cNvPr id="185" name="Icon5">
                <a:extLst>
                  <a:ext uri="{FF2B5EF4-FFF2-40B4-BE49-F238E27FC236}">
                    <a16:creationId xmlns:a16="http://schemas.microsoft.com/office/drawing/2014/main" id="{56275AF6-5F63-DC6F-6C2F-B87BF1B69CB3}"/>
                  </a:ext>
                </a:extLst>
              </p:cNvPr>
              <p:cNvSpPr/>
              <p:nvPr/>
            </p:nvSpPr>
            <p:spPr bwMode="auto">
              <a:xfrm>
                <a:off x="7655413" y="3238499"/>
                <a:ext cx="394350" cy="521417"/>
              </a:xfrm>
              <a:custGeom>
                <a:avLst/>
                <a:gdLst>
                  <a:gd name="connsiteX0" fmla="*/ 333104 w 459240"/>
                  <a:gd name="connsiteY0" fmla="*/ 481257 h 607216"/>
                  <a:gd name="connsiteX1" fmla="*/ 345982 w 459240"/>
                  <a:gd name="connsiteY1" fmla="*/ 494135 h 607216"/>
                  <a:gd name="connsiteX2" fmla="*/ 333104 w 459240"/>
                  <a:gd name="connsiteY2" fmla="*/ 507013 h 607216"/>
                  <a:gd name="connsiteX3" fmla="*/ 320226 w 459240"/>
                  <a:gd name="connsiteY3" fmla="*/ 494135 h 607216"/>
                  <a:gd name="connsiteX4" fmla="*/ 333104 w 459240"/>
                  <a:gd name="connsiteY4" fmla="*/ 481257 h 607216"/>
                  <a:gd name="connsiteX5" fmla="*/ 126065 w 459240"/>
                  <a:gd name="connsiteY5" fmla="*/ 481257 h 607216"/>
                  <a:gd name="connsiteX6" fmla="*/ 139014 w 459240"/>
                  <a:gd name="connsiteY6" fmla="*/ 494135 h 607216"/>
                  <a:gd name="connsiteX7" fmla="*/ 126065 w 459240"/>
                  <a:gd name="connsiteY7" fmla="*/ 507013 h 607216"/>
                  <a:gd name="connsiteX8" fmla="*/ 113116 w 459240"/>
                  <a:gd name="connsiteY8" fmla="*/ 494135 h 607216"/>
                  <a:gd name="connsiteX9" fmla="*/ 126065 w 459240"/>
                  <a:gd name="connsiteY9" fmla="*/ 481257 h 607216"/>
                  <a:gd name="connsiteX10" fmla="*/ 333104 w 459240"/>
                  <a:gd name="connsiteY10" fmla="*/ 452224 h 607216"/>
                  <a:gd name="connsiteX11" fmla="*/ 291085 w 459240"/>
                  <a:gd name="connsiteY11" fmla="*/ 494171 h 607216"/>
                  <a:gd name="connsiteX12" fmla="*/ 333104 w 459240"/>
                  <a:gd name="connsiteY12" fmla="*/ 536117 h 607216"/>
                  <a:gd name="connsiteX13" fmla="*/ 375123 w 459240"/>
                  <a:gd name="connsiteY13" fmla="*/ 494171 h 607216"/>
                  <a:gd name="connsiteX14" fmla="*/ 333104 w 459240"/>
                  <a:gd name="connsiteY14" fmla="*/ 452224 h 607216"/>
                  <a:gd name="connsiteX15" fmla="*/ 126149 w 459240"/>
                  <a:gd name="connsiteY15" fmla="*/ 452224 h 607216"/>
                  <a:gd name="connsiteX16" fmla="*/ 84042 w 459240"/>
                  <a:gd name="connsiteY16" fmla="*/ 494171 h 607216"/>
                  <a:gd name="connsiteX17" fmla="*/ 126149 w 459240"/>
                  <a:gd name="connsiteY17" fmla="*/ 536117 h 607216"/>
                  <a:gd name="connsiteX18" fmla="*/ 168159 w 459240"/>
                  <a:gd name="connsiteY18" fmla="*/ 494171 h 607216"/>
                  <a:gd name="connsiteX19" fmla="*/ 126149 w 459240"/>
                  <a:gd name="connsiteY19" fmla="*/ 452224 h 607216"/>
                  <a:gd name="connsiteX20" fmla="*/ 333104 w 459240"/>
                  <a:gd name="connsiteY20" fmla="*/ 432849 h 607216"/>
                  <a:gd name="connsiteX21" fmla="*/ 394531 w 459240"/>
                  <a:gd name="connsiteY21" fmla="*/ 494171 h 607216"/>
                  <a:gd name="connsiteX22" fmla="*/ 333104 w 459240"/>
                  <a:gd name="connsiteY22" fmla="*/ 555492 h 607216"/>
                  <a:gd name="connsiteX23" fmla="*/ 271677 w 459240"/>
                  <a:gd name="connsiteY23" fmla="*/ 494171 h 607216"/>
                  <a:gd name="connsiteX24" fmla="*/ 333104 w 459240"/>
                  <a:gd name="connsiteY24" fmla="*/ 432849 h 607216"/>
                  <a:gd name="connsiteX25" fmla="*/ 126149 w 459240"/>
                  <a:gd name="connsiteY25" fmla="*/ 432849 h 607216"/>
                  <a:gd name="connsiteX26" fmla="*/ 187563 w 459240"/>
                  <a:gd name="connsiteY26" fmla="*/ 494171 h 607216"/>
                  <a:gd name="connsiteX27" fmla="*/ 126149 w 459240"/>
                  <a:gd name="connsiteY27" fmla="*/ 555492 h 607216"/>
                  <a:gd name="connsiteX28" fmla="*/ 64638 w 459240"/>
                  <a:gd name="connsiteY28" fmla="*/ 494171 h 607216"/>
                  <a:gd name="connsiteX29" fmla="*/ 126149 w 459240"/>
                  <a:gd name="connsiteY29" fmla="*/ 432849 h 607216"/>
                  <a:gd name="connsiteX30" fmla="*/ 229585 w 459240"/>
                  <a:gd name="connsiteY30" fmla="*/ 416619 h 607216"/>
                  <a:gd name="connsiteX31" fmla="*/ 239288 w 459240"/>
                  <a:gd name="connsiteY31" fmla="*/ 426310 h 607216"/>
                  <a:gd name="connsiteX32" fmla="*/ 239288 w 459240"/>
                  <a:gd name="connsiteY32" fmla="*/ 545801 h 607216"/>
                  <a:gd name="connsiteX33" fmla="*/ 229585 w 459240"/>
                  <a:gd name="connsiteY33" fmla="*/ 555492 h 607216"/>
                  <a:gd name="connsiteX34" fmla="*/ 219882 w 459240"/>
                  <a:gd name="connsiteY34" fmla="*/ 545801 h 607216"/>
                  <a:gd name="connsiteX35" fmla="*/ 219882 w 459240"/>
                  <a:gd name="connsiteY35" fmla="*/ 426310 h 607216"/>
                  <a:gd name="connsiteX36" fmla="*/ 229585 w 459240"/>
                  <a:gd name="connsiteY36" fmla="*/ 416619 h 607216"/>
                  <a:gd name="connsiteX37" fmla="*/ 323403 w 459240"/>
                  <a:gd name="connsiteY37" fmla="*/ 252764 h 607216"/>
                  <a:gd name="connsiteX38" fmla="*/ 278096 w 459240"/>
                  <a:gd name="connsiteY38" fmla="*/ 306831 h 607216"/>
                  <a:gd name="connsiteX39" fmla="*/ 333105 w 459240"/>
                  <a:gd name="connsiteY39" fmla="*/ 361674 h 607216"/>
                  <a:gd name="connsiteX40" fmla="*/ 388113 w 459240"/>
                  <a:gd name="connsiteY40" fmla="*/ 306831 h 607216"/>
                  <a:gd name="connsiteX41" fmla="*/ 342806 w 459240"/>
                  <a:gd name="connsiteY41" fmla="*/ 252764 h 607216"/>
                  <a:gd name="connsiteX42" fmla="*/ 342806 w 459240"/>
                  <a:gd name="connsiteY42" fmla="*/ 306831 h 607216"/>
                  <a:gd name="connsiteX43" fmla="*/ 333105 w 459240"/>
                  <a:gd name="connsiteY43" fmla="*/ 316521 h 607216"/>
                  <a:gd name="connsiteX44" fmla="*/ 323403 w 459240"/>
                  <a:gd name="connsiteY44" fmla="*/ 306831 h 607216"/>
                  <a:gd name="connsiteX45" fmla="*/ 116445 w 459240"/>
                  <a:gd name="connsiteY45" fmla="*/ 252764 h 607216"/>
                  <a:gd name="connsiteX46" fmla="*/ 71131 w 459240"/>
                  <a:gd name="connsiteY46" fmla="*/ 306831 h 607216"/>
                  <a:gd name="connsiteX47" fmla="*/ 126148 w 459240"/>
                  <a:gd name="connsiteY47" fmla="*/ 361674 h 607216"/>
                  <a:gd name="connsiteX48" fmla="*/ 181069 w 459240"/>
                  <a:gd name="connsiteY48" fmla="*/ 306831 h 607216"/>
                  <a:gd name="connsiteX49" fmla="*/ 135852 w 459240"/>
                  <a:gd name="connsiteY49" fmla="*/ 252764 h 607216"/>
                  <a:gd name="connsiteX50" fmla="*/ 135852 w 459240"/>
                  <a:gd name="connsiteY50" fmla="*/ 306831 h 607216"/>
                  <a:gd name="connsiteX51" fmla="*/ 126148 w 459240"/>
                  <a:gd name="connsiteY51" fmla="*/ 316521 h 607216"/>
                  <a:gd name="connsiteX52" fmla="*/ 116445 w 459240"/>
                  <a:gd name="connsiteY52" fmla="*/ 306831 h 607216"/>
                  <a:gd name="connsiteX53" fmla="*/ 333105 w 459240"/>
                  <a:gd name="connsiteY53" fmla="*/ 232513 h 607216"/>
                  <a:gd name="connsiteX54" fmla="*/ 407516 w 459240"/>
                  <a:gd name="connsiteY54" fmla="*/ 306831 h 607216"/>
                  <a:gd name="connsiteX55" fmla="*/ 333105 w 459240"/>
                  <a:gd name="connsiteY55" fmla="*/ 381053 h 607216"/>
                  <a:gd name="connsiteX56" fmla="*/ 258693 w 459240"/>
                  <a:gd name="connsiteY56" fmla="*/ 306831 h 607216"/>
                  <a:gd name="connsiteX57" fmla="*/ 333105 w 459240"/>
                  <a:gd name="connsiteY57" fmla="*/ 232513 h 607216"/>
                  <a:gd name="connsiteX58" fmla="*/ 126148 w 459240"/>
                  <a:gd name="connsiteY58" fmla="*/ 232513 h 607216"/>
                  <a:gd name="connsiteX59" fmla="*/ 200476 w 459240"/>
                  <a:gd name="connsiteY59" fmla="*/ 306831 h 607216"/>
                  <a:gd name="connsiteX60" fmla="*/ 126148 w 459240"/>
                  <a:gd name="connsiteY60" fmla="*/ 381053 h 607216"/>
                  <a:gd name="connsiteX61" fmla="*/ 51724 w 459240"/>
                  <a:gd name="connsiteY61" fmla="*/ 306831 h 607216"/>
                  <a:gd name="connsiteX62" fmla="*/ 126148 w 459240"/>
                  <a:gd name="connsiteY62" fmla="*/ 232513 h 607216"/>
                  <a:gd name="connsiteX63" fmla="*/ 323403 w 459240"/>
                  <a:gd name="connsiteY63" fmla="*/ 71902 h 607216"/>
                  <a:gd name="connsiteX64" fmla="*/ 278096 w 459240"/>
                  <a:gd name="connsiteY64" fmla="*/ 125959 h 607216"/>
                  <a:gd name="connsiteX65" fmla="*/ 333105 w 459240"/>
                  <a:gd name="connsiteY65" fmla="*/ 180889 h 607216"/>
                  <a:gd name="connsiteX66" fmla="*/ 388113 w 459240"/>
                  <a:gd name="connsiteY66" fmla="*/ 125959 h 607216"/>
                  <a:gd name="connsiteX67" fmla="*/ 342806 w 459240"/>
                  <a:gd name="connsiteY67" fmla="*/ 71902 h 607216"/>
                  <a:gd name="connsiteX68" fmla="*/ 342806 w 459240"/>
                  <a:gd name="connsiteY68" fmla="*/ 125959 h 607216"/>
                  <a:gd name="connsiteX69" fmla="*/ 333105 w 459240"/>
                  <a:gd name="connsiteY69" fmla="*/ 135647 h 607216"/>
                  <a:gd name="connsiteX70" fmla="*/ 323403 w 459240"/>
                  <a:gd name="connsiteY70" fmla="*/ 125959 h 607216"/>
                  <a:gd name="connsiteX71" fmla="*/ 116445 w 459240"/>
                  <a:gd name="connsiteY71" fmla="*/ 71902 h 607216"/>
                  <a:gd name="connsiteX72" fmla="*/ 71131 w 459240"/>
                  <a:gd name="connsiteY72" fmla="*/ 125959 h 607216"/>
                  <a:gd name="connsiteX73" fmla="*/ 126148 w 459240"/>
                  <a:gd name="connsiteY73" fmla="*/ 180889 h 607216"/>
                  <a:gd name="connsiteX74" fmla="*/ 181069 w 459240"/>
                  <a:gd name="connsiteY74" fmla="*/ 125959 h 607216"/>
                  <a:gd name="connsiteX75" fmla="*/ 135852 w 459240"/>
                  <a:gd name="connsiteY75" fmla="*/ 71902 h 607216"/>
                  <a:gd name="connsiteX76" fmla="*/ 135852 w 459240"/>
                  <a:gd name="connsiteY76" fmla="*/ 125959 h 607216"/>
                  <a:gd name="connsiteX77" fmla="*/ 126148 w 459240"/>
                  <a:gd name="connsiteY77" fmla="*/ 135647 h 607216"/>
                  <a:gd name="connsiteX78" fmla="*/ 116445 w 459240"/>
                  <a:gd name="connsiteY78" fmla="*/ 125959 h 607216"/>
                  <a:gd name="connsiteX79" fmla="*/ 333105 w 459240"/>
                  <a:gd name="connsiteY79" fmla="*/ 51654 h 607216"/>
                  <a:gd name="connsiteX80" fmla="*/ 407516 w 459240"/>
                  <a:gd name="connsiteY80" fmla="*/ 125959 h 607216"/>
                  <a:gd name="connsiteX81" fmla="*/ 333105 w 459240"/>
                  <a:gd name="connsiteY81" fmla="*/ 200265 h 607216"/>
                  <a:gd name="connsiteX82" fmla="*/ 258693 w 459240"/>
                  <a:gd name="connsiteY82" fmla="*/ 125959 h 607216"/>
                  <a:gd name="connsiteX83" fmla="*/ 333105 w 459240"/>
                  <a:gd name="connsiteY83" fmla="*/ 51654 h 607216"/>
                  <a:gd name="connsiteX84" fmla="*/ 229585 w 459240"/>
                  <a:gd name="connsiteY84" fmla="*/ 51654 h 607216"/>
                  <a:gd name="connsiteX85" fmla="*/ 239288 w 459240"/>
                  <a:gd name="connsiteY85" fmla="*/ 61344 h 607216"/>
                  <a:gd name="connsiteX86" fmla="*/ 239288 w 459240"/>
                  <a:gd name="connsiteY86" fmla="*/ 387594 h 607216"/>
                  <a:gd name="connsiteX87" fmla="*/ 229585 w 459240"/>
                  <a:gd name="connsiteY87" fmla="*/ 397284 h 607216"/>
                  <a:gd name="connsiteX88" fmla="*/ 219882 w 459240"/>
                  <a:gd name="connsiteY88" fmla="*/ 387594 h 607216"/>
                  <a:gd name="connsiteX89" fmla="*/ 219882 w 459240"/>
                  <a:gd name="connsiteY89" fmla="*/ 61344 h 607216"/>
                  <a:gd name="connsiteX90" fmla="*/ 229585 w 459240"/>
                  <a:gd name="connsiteY90" fmla="*/ 51654 h 607216"/>
                  <a:gd name="connsiteX91" fmla="*/ 126148 w 459240"/>
                  <a:gd name="connsiteY91" fmla="*/ 51654 h 607216"/>
                  <a:gd name="connsiteX92" fmla="*/ 200476 w 459240"/>
                  <a:gd name="connsiteY92" fmla="*/ 125959 h 607216"/>
                  <a:gd name="connsiteX93" fmla="*/ 126148 w 459240"/>
                  <a:gd name="connsiteY93" fmla="*/ 200265 h 607216"/>
                  <a:gd name="connsiteX94" fmla="*/ 51724 w 459240"/>
                  <a:gd name="connsiteY94" fmla="*/ 125959 h 607216"/>
                  <a:gd name="connsiteX95" fmla="*/ 126148 w 459240"/>
                  <a:gd name="connsiteY95" fmla="*/ 51654 h 607216"/>
                  <a:gd name="connsiteX96" fmla="*/ 48515 w 459240"/>
                  <a:gd name="connsiteY96" fmla="*/ 19378 h 607216"/>
                  <a:gd name="connsiteX97" fmla="*/ 19406 w 459240"/>
                  <a:gd name="connsiteY97" fmla="*/ 48446 h 607216"/>
                  <a:gd name="connsiteX98" fmla="*/ 19406 w 459240"/>
                  <a:gd name="connsiteY98" fmla="*/ 558771 h 607216"/>
                  <a:gd name="connsiteX99" fmla="*/ 48515 w 459240"/>
                  <a:gd name="connsiteY99" fmla="*/ 587838 h 607216"/>
                  <a:gd name="connsiteX100" fmla="*/ 410725 w 459240"/>
                  <a:gd name="connsiteY100" fmla="*/ 587838 h 607216"/>
                  <a:gd name="connsiteX101" fmla="*/ 439834 w 459240"/>
                  <a:gd name="connsiteY101" fmla="*/ 558771 h 607216"/>
                  <a:gd name="connsiteX102" fmla="*/ 439834 w 459240"/>
                  <a:gd name="connsiteY102" fmla="*/ 48446 h 607216"/>
                  <a:gd name="connsiteX103" fmla="*/ 410725 w 459240"/>
                  <a:gd name="connsiteY103" fmla="*/ 19378 h 607216"/>
                  <a:gd name="connsiteX104" fmla="*/ 48515 w 459240"/>
                  <a:gd name="connsiteY104" fmla="*/ 0 h 607216"/>
                  <a:gd name="connsiteX105" fmla="*/ 410725 w 459240"/>
                  <a:gd name="connsiteY105" fmla="*/ 0 h 607216"/>
                  <a:gd name="connsiteX106" fmla="*/ 459240 w 459240"/>
                  <a:gd name="connsiteY106" fmla="*/ 48446 h 607216"/>
                  <a:gd name="connsiteX107" fmla="*/ 459240 w 459240"/>
                  <a:gd name="connsiteY107" fmla="*/ 558771 h 607216"/>
                  <a:gd name="connsiteX108" fmla="*/ 410725 w 459240"/>
                  <a:gd name="connsiteY108" fmla="*/ 607216 h 607216"/>
                  <a:gd name="connsiteX109" fmla="*/ 48515 w 459240"/>
                  <a:gd name="connsiteY109" fmla="*/ 607216 h 607216"/>
                  <a:gd name="connsiteX110" fmla="*/ 0 w 459240"/>
                  <a:gd name="connsiteY110" fmla="*/ 558771 h 607216"/>
                  <a:gd name="connsiteX111" fmla="*/ 0 w 459240"/>
                  <a:gd name="connsiteY111" fmla="*/ 48446 h 607216"/>
                  <a:gd name="connsiteX112" fmla="*/ 48515 w 459240"/>
                  <a:gd name="connsiteY112" fmla="*/ 0 h 607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</a:cxnLst>
                <a:rect l="l" t="t" r="r" b="b"/>
                <a:pathLst>
                  <a:path w="459240" h="607216">
                    <a:moveTo>
                      <a:pt x="333104" y="481257"/>
                    </a:moveTo>
                    <a:cubicBezTo>
                      <a:pt x="340216" y="481257"/>
                      <a:pt x="345982" y="487023"/>
                      <a:pt x="345982" y="494135"/>
                    </a:cubicBezTo>
                    <a:cubicBezTo>
                      <a:pt x="345982" y="501247"/>
                      <a:pt x="340216" y="507013"/>
                      <a:pt x="333104" y="507013"/>
                    </a:cubicBezTo>
                    <a:cubicBezTo>
                      <a:pt x="325992" y="507013"/>
                      <a:pt x="320226" y="501247"/>
                      <a:pt x="320226" y="494135"/>
                    </a:cubicBezTo>
                    <a:cubicBezTo>
                      <a:pt x="320226" y="487023"/>
                      <a:pt x="325992" y="481257"/>
                      <a:pt x="333104" y="481257"/>
                    </a:cubicBezTo>
                    <a:close/>
                    <a:moveTo>
                      <a:pt x="126065" y="481257"/>
                    </a:moveTo>
                    <a:cubicBezTo>
                      <a:pt x="133217" y="481257"/>
                      <a:pt x="139014" y="487023"/>
                      <a:pt x="139014" y="494135"/>
                    </a:cubicBezTo>
                    <a:cubicBezTo>
                      <a:pt x="139014" y="501247"/>
                      <a:pt x="133217" y="507013"/>
                      <a:pt x="126065" y="507013"/>
                    </a:cubicBezTo>
                    <a:cubicBezTo>
                      <a:pt x="118913" y="507013"/>
                      <a:pt x="113116" y="501247"/>
                      <a:pt x="113116" y="494135"/>
                    </a:cubicBezTo>
                    <a:cubicBezTo>
                      <a:pt x="113116" y="487023"/>
                      <a:pt x="118913" y="481257"/>
                      <a:pt x="126065" y="481257"/>
                    </a:cubicBezTo>
                    <a:close/>
                    <a:moveTo>
                      <a:pt x="333104" y="452224"/>
                    </a:moveTo>
                    <a:cubicBezTo>
                      <a:pt x="309911" y="452224"/>
                      <a:pt x="291085" y="471018"/>
                      <a:pt x="291085" y="494171"/>
                    </a:cubicBezTo>
                    <a:cubicBezTo>
                      <a:pt x="291085" y="517323"/>
                      <a:pt x="309911" y="536117"/>
                      <a:pt x="333104" y="536117"/>
                    </a:cubicBezTo>
                    <a:cubicBezTo>
                      <a:pt x="356297" y="536117"/>
                      <a:pt x="375123" y="517323"/>
                      <a:pt x="375123" y="494171"/>
                    </a:cubicBezTo>
                    <a:cubicBezTo>
                      <a:pt x="375123" y="471018"/>
                      <a:pt x="356297" y="452224"/>
                      <a:pt x="333104" y="452224"/>
                    </a:cubicBezTo>
                    <a:close/>
                    <a:moveTo>
                      <a:pt x="126149" y="452224"/>
                    </a:moveTo>
                    <a:cubicBezTo>
                      <a:pt x="102961" y="452224"/>
                      <a:pt x="84042" y="471018"/>
                      <a:pt x="84042" y="494171"/>
                    </a:cubicBezTo>
                    <a:cubicBezTo>
                      <a:pt x="84042" y="517323"/>
                      <a:pt x="102961" y="536117"/>
                      <a:pt x="126149" y="536117"/>
                    </a:cubicBezTo>
                    <a:cubicBezTo>
                      <a:pt x="149337" y="536117"/>
                      <a:pt x="168159" y="517323"/>
                      <a:pt x="168159" y="494171"/>
                    </a:cubicBezTo>
                    <a:cubicBezTo>
                      <a:pt x="168159" y="471018"/>
                      <a:pt x="149337" y="452224"/>
                      <a:pt x="126149" y="452224"/>
                    </a:cubicBezTo>
                    <a:close/>
                    <a:moveTo>
                      <a:pt x="333104" y="432849"/>
                    </a:moveTo>
                    <a:cubicBezTo>
                      <a:pt x="366971" y="432849"/>
                      <a:pt x="394531" y="460361"/>
                      <a:pt x="394531" y="494171"/>
                    </a:cubicBezTo>
                    <a:cubicBezTo>
                      <a:pt x="394531" y="527980"/>
                      <a:pt x="366971" y="555492"/>
                      <a:pt x="333104" y="555492"/>
                    </a:cubicBezTo>
                    <a:cubicBezTo>
                      <a:pt x="299237" y="555492"/>
                      <a:pt x="271677" y="527980"/>
                      <a:pt x="271677" y="494171"/>
                    </a:cubicBezTo>
                    <a:cubicBezTo>
                      <a:pt x="271677" y="460361"/>
                      <a:pt x="299237" y="432849"/>
                      <a:pt x="333104" y="432849"/>
                    </a:cubicBezTo>
                    <a:close/>
                    <a:moveTo>
                      <a:pt x="126149" y="432849"/>
                    </a:moveTo>
                    <a:cubicBezTo>
                      <a:pt x="160009" y="432849"/>
                      <a:pt x="187563" y="460361"/>
                      <a:pt x="187563" y="494171"/>
                    </a:cubicBezTo>
                    <a:cubicBezTo>
                      <a:pt x="187563" y="527980"/>
                      <a:pt x="160009" y="555492"/>
                      <a:pt x="126149" y="555492"/>
                    </a:cubicBezTo>
                    <a:cubicBezTo>
                      <a:pt x="92192" y="555492"/>
                      <a:pt x="64638" y="527980"/>
                      <a:pt x="64638" y="494171"/>
                    </a:cubicBezTo>
                    <a:cubicBezTo>
                      <a:pt x="64638" y="460361"/>
                      <a:pt x="92192" y="432849"/>
                      <a:pt x="126149" y="432849"/>
                    </a:cubicBezTo>
                    <a:close/>
                    <a:moveTo>
                      <a:pt x="229585" y="416619"/>
                    </a:moveTo>
                    <a:cubicBezTo>
                      <a:pt x="235019" y="416619"/>
                      <a:pt x="239288" y="420980"/>
                      <a:pt x="239288" y="426310"/>
                    </a:cubicBezTo>
                    <a:lnTo>
                      <a:pt x="239288" y="545801"/>
                    </a:lnTo>
                    <a:cubicBezTo>
                      <a:pt x="239288" y="551228"/>
                      <a:pt x="235019" y="555492"/>
                      <a:pt x="229585" y="555492"/>
                    </a:cubicBezTo>
                    <a:cubicBezTo>
                      <a:pt x="224248" y="555492"/>
                      <a:pt x="219882" y="551228"/>
                      <a:pt x="219882" y="545801"/>
                    </a:cubicBezTo>
                    <a:lnTo>
                      <a:pt x="219882" y="426310"/>
                    </a:lnTo>
                    <a:cubicBezTo>
                      <a:pt x="219882" y="420980"/>
                      <a:pt x="224248" y="416619"/>
                      <a:pt x="229585" y="416619"/>
                    </a:cubicBezTo>
                    <a:close/>
                    <a:moveTo>
                      <a:pt x="323403" y="252764"/>
                    </a:moveTo>
                    <a:cubicBezTo>
                      <a:pt x="297694" y="257318"/>
                      <a:pt x="278096" y="279798"/>
                      <a:pt x="278096" y="306831"/>
                    </a:cubicBezTo>
                    <a:cubicBezTo>
                      <a:pt x="278096" y="337063"/>
                      <a:pt x="302836" y="361674"/>
                      <a:pt x="333105" y="361674"/>
                    </a:cubicBezTo>
                    <a:cubicBezTo>
                      <a:pt x="363374" y="361674"/>
                      <a:pt x="388113" y="337063"/>
                      <a:pt x="388113" y="306831"/>
                    </a:cubicBezTo>
                    <a:cubicBezTo>
                      <a:pt x="388113" y="279798"/>
                      <a:pt x="368516" y="257318"/>
                      <a:pt x="342806" y="252764"/>
                    </a:cubicBezTo>
                    <a:lnTo>
                      <a:pt x="342806" y="306831"/>
                    </a:lnTo>
                    <a:cubicBezTo>
                      <a:pt x="342806" y="312161"/>
                      <a:pt x="338441" y="316521"/>
                      <a:pt x="333105" y="316521"/>
                    </a:cubicBezTo>
                    <a:cubicBezTo>
                      <a:pt x="327769" y="316521"/>
                      <a:pt x="323403" y="312161"/>
                      <a:pt x="323403" y="306831"/>
                    </a:cubicBezTo>
                    <a:close/>
                    <a:moveTo>
                      <a:pt x="116445" y="252764"/>
                    </a:moveTo>
                    <a:cubicBezTo>
                      <a:pt x="90731" y="257318"/>
                      <a:pt x="71131" y="279798"/>
                      <a:pt x="71131" y="306831"/>
                    </a:cubicBezTo>
                    <a:cubicBezTo>
                      <a:pt x="71131" y="337063"/>
                      <a:pt x="95777" y="361674"/>
                      <a:pt x="126148" y="361674"/>
                    </a:cubicBezTo>
                    <a:cubicBezTo>
                      <a:pt x="156423" y="361674"/>
                      <a:pt x="181069" y="337063"/>
                      <a:pt x="181069" y="306831"/>
                    </a:cubicBezTo>
                    <a:cubicBezTo>
                      <a:pt x="181069" y="279798"/>
                      <a:pt x="161566" y="257318"/>
                      <a:pt x="135852" y="252764"/>
                    </a:cubicBezTo>
                    <a:lnTo>
                      <a:pt x="135852" y="306831"/>
                    </a:lnTo>
                    <a:cubicBezTo>
                      <a:pt x="135852" y="312161"/>
                      <a:pt x="131485" y="316521"/>
                      <a:pt x="126148" y="316521"/>
                    </a:cubicBezTo>
                    <a:cubicBezTo>
                      <a:pt x="120715" y="316521"/>
                      <a:pt x="116445" y="312161"/>
                      <a:pt x="116445" y="306831"/>
                    </a:cubicBezTo>
                    <a:close/>
                    <a:moveTo>
                      <a:pt x="333105" y="232513"/>
                    </a:moveTo>
                    <a:cubicBezTo>
                      <a:pt x="374143" y="232513"/>
                      <a:pt x="407516" y="265845"/>
                      <a:pt x="407516" y="306831"/>
                    </a:cubicBezTo>
                    <a:cubicBezTo>
                      <a:pt x="407516" y="347721"/>
                      <a:pt x="374143" y="381053"/>
                      <a:pt x="333105" y="381053"/>
                    </a:cubicBezTo>
                    <a:cubicBezTo>
                      <a:pt x="292067" y="381053"/>
                      <a:pt x="258693" y="347721"/>
                      <a:pt x="258693" y="306831"/>
                    </a:cubicBezTo>
                    <a:cubicBezTo>
                      <a:pt x="258693" y="265845"/>
                      <a:pt x="292067" y="232513"/>
                      <a:pt x="333105" y="232513"/>
                    </a:cubicBezTo>
                    <a:close/>
                    <a:moveTo>
                      <a:pt x="126148" y="232513"/>
                    </a:moveTo>
                    <a:cubicBezTo>
                      <a:pt x="167096" y="232513"/>
                      <a:pt x="200476" y="265845"/>
                      <a:pt x="200476" y="306831"/>
                    </a:cubicBezTo>
                    <a:cubicBezTo>
                      <a:pt x="200476" y="347721"/>
                      <a:pt x="167096" y="381053"/>
                      <a:pt x="126148" y="381053"/>
                    </a:cubicBezTo>
                    <a:cubicBezTo>
                      <a:pt x="85103" y="381053"/>
                      <a:pt x="51724" y="347721"/>
                      <a:pt x="51724" y="306831"/>
                    </a:cubicBezTo>
                    <a:cubicBezTo>
                      <a:pt x="51724" y="265845"/>
                      <a:pt x="85103" y="232513"/>
                      <a:pt x="126148" y="232513"/>
                    </a:cubicBezTo>
                    <a:close/>
                    <a:moveTo>
                      <a:pt x="323403" y="71902"/>
                    </a:moveTo>
                    <a:cubicBezTo>
                      <a:pt x="297694" y="76552"/>
                      <a:pt x="278096" y="99027"/>
                      <a:pt x="278096" y="125959"/>
                    </a:cubicBezTo>
                    <a:cubicBezTo>
                      <a:pt x="278096" y="156185"/>
                      <a:pt x="302836" y="180889"/>
                      <a:pt x="333105" y="180889"/>
                    </a:cubicBezTo>
                    <a:cubicBezTo>
                      <a:pt x="363374" y="180889"/>
                      <a:pt x="388113" y="156185"/>
                      <a:pt x="388113" y="125959"/>
                    </a:cubicBezTo>
                    <a:cubicBezTo>
                      <a:pt x="388113" y="99027"/>
                      <a:pt x="368516" y="76552"/>
                      <a:pt x="342806" y="71902"/>
                    </a:cubicBezTo>
                    <a:lnTo>
                      <a:pt x="342806" y="125959"/>
                    </a:lnTo>
                    <a:cubicBezTo>
                      <a:pt x="342806" y="131288"/>
                      <a:pt x="338441" y="135647"/>
                      <a:pt x="333105" y="135647"/>
                    </a:cubicBezTo>
                    <a:cubicBezTo>
                      <a:pt x="327769" y="135647"/>
                      <a:pt x="323403" y="131288"/>
                      <a:pt x="323403" y="125959"/>
                    </a:cubicBezTo>
                    <a:close/>
                    <a:moveTo>
                      <a:pt x="116445" y="71902"/>
                    </a:moveTo>
                    <a:cubicBezTo>
                      <a:pt x="90731" y="76552"/>
                      <a:pt x="71131" y="99027"/>
                      <a:pt x="71131" y="125959"/>
                    </a:cubicBezTo>
                    <a:cubicBezTo>
                      <a:pt x="71131" y="156185"/>
                      <a:pt x="95777" y="180889"/>
                      <a:pt x="126148" y="180889"/>
                    </a:cubicBezTo>
                    <a:cubicBezTo>
                      <a:pt x="156423" y="180889"/>
                      <a:pt x="181069" y="156185"/>
                      <a:pt x="181069" y="125959"/>
                    </a:cubicBezTo>
                    <a:cubicBezTo>
                      <a:pt x="181069" y="99027"/>
                      <a:pt x="161566" y="76552"/>
                      <a:pt x="135852" y="71902"/>
                    </a:cubicBezTo>
                    <a:lnTo>
                      <a:pt x="135852" y="125959"/>
                    </a:lnTo>
                    <a:cubicBezTo>
                      <a:pt x="135852" y="131288"/>
                      <a:pt x="131485" y="135647"/>
                      <a:pt x="126148" y="135647"/>
                    </a:cubicBezTo>
                    <a:cubicBezTo>
                      <a:pt x="120715" y="135647"/>
                      <a:pt x="116445" y="131288"/>
                      <a:pt x="116445" y="125959"/>
                    </a:cubicBezTo>
                    <a:close/>
                    <a:moveTo>
                      <a:pt x="333105" y="51654"/>
                    </a:moveTo>
                    <a:cubicBezTo>
                      <a:pt x="374143" y="51654"/>
                      <a:pt x="407516" y="84980"/>
                      <a:pt x="407516" y="125959"/>
                    </a:cubicBezTo>
                    <a:cubicBezTo>
                      <a:pt x="407516" y="166939"/>
                      <a:pt x="374143" y="200265"/>
                      <a:pt x="333105" y="200265"/>
                    </a:cubicBezTo>
                    <a:cubicBezTo>
                      <a:pt x="292067" y="200265"/>
                      <a:pt x="258693" y="166939"/>
                      <a:pt x="258693" y="125959"/>
                    </a:cubicBezTo>
                    <a:cubicBezTo>
                      <a:pt x="258693" y="84980"/>
                      <a:pt x="292067" y="51654"/>
                      <a:pt x="333105" y="51654"/>
                    </a:cubicBezTo>
                    <a:close/>
                    <a:moveTo>
                      <a:pt x="229585" y="51654"/>
                    </a:moveTo>
                    <a:cubicBezTo>
                      <a:pt x="235019" y="51654"/>
                      <a:pt x="239288" y="56014"/>
                      <a:pt x="239288" y="61344"/>
                    </a:cubicBezTo>
                    <a:lnTo>
                      <a:pt x="239288" y="387594"/>
                    </a:lnTo>
                    <a:cubicBezTo>
                      <a:pt x="239288" y="392924"/>
                      <a:pt x="235019" y="397284"/>
                      <a:pt x="229585" y="397284"/>
                    </a:cubicBezTo>
                    <a:cubicBezTo>
                      <a:pt x="224248" y="397284"/>
                      <a:pt x="219882" y="392924"/>
                      <a:pt x="219882" y="387594"/>
                    </a:cubicBezTo>
                    <a:lnTo>
                      <a:pt x="219882" y="61344"/>
                    </a:lnTo>
                    <a:cubicBezTo>
                      <a:pt x="219882" y="56014"/>
                      <a:pt x="224248" y="51654"/>
                      <a:pt x="229585" y="51654"/>
                    </a:cubicBezTo>
                    <a:close/>
                    <a:moveTo>
                      <a:pt x="126148" y="51654"/>
                    </a:moveTo>
                    <a:cubicBezTo>
                      <a:pt x="167096" y="51654"/>
                      <a:pt x="200476" y="84980"/>
                      <a:pt x="200476" y="125959"/>
                    </a:cubicBezTo>
                    <a:cubicBezTo>
                      <a:pt x="200476" y="166939"/>
                      <a:pt x="167096" y="200265"/>
                      <a:pt x="126148" y="200265"/>
                    </a:cubicBezTo>
                    <a:cubicBezTo>
                      <a:pt x="85103" y="200265"/>
                      <a:pt x="51724" y="166939"/>
                      <a:pt x="51724" y="125959"/>
                    </a:cubicBezTo>
                    <a:cubicBezTo>
                      <a:pt x="51724" y="84980"/>
                      <a:pt x="85103" y="51654"/>
                      <a:pt x="126148" y="51654"/>
                    </a:cubicBezTo>
                    <a:close/>
                    <a:moveTo>
                      <a:pt x="48515" y="19378"/>
                    </a:moveTo>
                    <a:cubicBezTo>
                      <a:pt x="32408" y="19378"/>
                      <a:pt x="19406" y="32458"/>
                      <a:pt x="19406" y="48446"/>
                    </a:cubicBezTo>
                    <a:lnTo>
                      <a:pt x="19406" y="558771"/>
                    </a:lnTo>
                    <a:cubicBezTo>
                      <a:pt x="19406" y="574757"/>
                      <a:pt x="32408" y="587838"/>
                      <a:pt x="48515" y="587838"/>
                    </a:cubicBezTo>
                    <a:lnTo>
                      <a:pt x="410725" y="587838"/>
                    </a:lnTo>
                    <a:cubicBezTo>
                      <a:pt x="426735" y="587838"/>
                      <a:pt x="439834" y="574757"/>
                      <a:pt x="439834" y="558771"/>
                    </a:cubicBezTo>
                    <a:lnTo>
                      <a:pt x="439834" y="48446"/>
                    </a:lnTo>
                    <a:cubicBezTo>
                      <a:pt x="439834" y="32458"/>
                      <a:pt x="426735" y="19378"/>
                      <a:pt x="410725" y="19378"/>
                    </a:cubicBezTo>
                    <a:close/>
                    <a:moveTo>
                      <a:pt x="48515" y="0"/>
                    </a:moveTo>
                    <a:lnTo>
                      <a:pt x="410725" y="0"/>
                    </a:lnTo>
                    <a:cubicBezTo>
                      <a:pt x="437506" y="0"/>
                      <a:pt x="459240" y="21704"/>
                      <a:pt x="459240" y="48446"/>
                    </a:cubicBezTo>
                    <a:lnTo>
                      <a:pt x="459240" y="558771"/>
                    </a:lnTo>
                    <a:cubicBezTo>
                      <a:pt x="459240" y="585415"/>
                      <a:pt x="437506" y="607216"/>
                      <a:pt x="410725" y="607216"/>
                    </a:cubicBezTo>
                    <a:lnTo>
                      <a:pt x="48515" y="607216"/>
                    </a:lnTo>
                    <a:cubicBezTo>
                      <a:pt x="21734" y="607216"/>
                      <a:pt x="0" y="585415"/>
                      <a:pt x="0" y="558771"/>
                    </a:cubicBezTo>
                    <a:lnTo>
                      <a:pt x="0" y="48446"/>
                    </a:lnTo>
                    <a:cubicBezTo>
                      <a:pt x="0" y="21704"/>
                      <a:pt x="21734" y="0"/>
                      <a:pt x="48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28" name="组合 227">
              <a:extLst>
                <a:ext uri="{FF2B5EF4-FFF2-40B4-BE49-F238E27FC236}">
                  <a16:creationId xmlns:a16="http://schemas.microsoft.com/office/drawing/2014/main" id="{D278F05D-7A3E-D2D8-2588-972151A2765E}"/>
                </a:ext>
              </a:extLst>
            </p:cNvPr>
            <p:cNvGrpSpPr/>
            <p:nvPr/>
          </p:nvGrpSpPr>
          <p:grpSpPr>
            <a:xfrm>
              <a:off x="7665719" y="4759575"/>
              <a:ext cx="3853181" cy="1374526"/>
              <a:chOff x="7665719" y="4759575"/>
              <a:chExt cx="3853181" cy="1374526"/>
            </a:xfrm>
          </p:grpSpPr>
          <p:sp>
            <p:nvSpPr>
              <p:cNvPr id="196" name="Icon6">
                <a:extLst>
                  <a:ext uri="{FF2B5EF4-FFF2-40B4-BE49-F238E27FC236}">
                    <a16:creationId xmlns:a16="http://schemas.microsoft.com/office/drawing/2014/main" id="{A18AB21B-5442-A37A-E03F-6356146D6D66}"/>
                  </a:ext>
                </a:extLst>
              </p:cNvPr>
              <p:cNvSpPr/>
              <p:nvPr/>
            </p:nvSpPr>
            <p:spPr bwMode="auto">
              <a:xfrm>
                <a:off x="7642692" y="4804960"/>
                <a:ext cx="476076" cy="433281"/>
              </a:xfrm>
              <a:custGeom>
                <a:avLst/>
                <a:gdLst>
                  <a:gd name="T0" fmla="*/ 472622 w 604011"/>
                  <a:gd name="T1" fmla="*/ 472622 w 604011"/>
                  <a:gd name="T2" fmla="*/ 472622 w 604011"/>
                  <a:gd name="T3" fmla="*/ 472622 w 604011"/>
                  <a:gd name="T4" fmla="*/ 472622 w 604011"/>
                  <a:gd name="T5" fmla="*/ 472622 w 604011"/>
                  <a:gd name="T6" fmla="*/ 472622 w 604011"/>
                  <a:gd name="T7" fmla="*/ 472622 w 604011"/>
                  <a:gd name="T8" fmla="*/ 472622 w 604011"/>
                  <a:gd name="T9" fmla="*/ 472622 w 604011"/>
                  <a:gd name="T10" fmla="*/ 472622 w 604011"/>
                  <a:gd name="T11" fmla="*/ 472622 w 604011"/>
                  <a:gd name="T12" fmla="*/ 472622 w 604011"/>
                  <a:gd name="T13" fmla="*/ 472622 w 604011"/>
                  <a:gd name="T14" fmla="*/ 472622 w 604011"/>
                  <a:gd name="T15" fmla="*/ 472622 w 604011"/>
                  <a:gd name="T16" fmla="*/ 472622 w 604011"/>
                  <a:gd name="T17" fmla="*/ 472622 w 604011"/>
                  <a:gd name="T18" fmla="*/ 472622 w 604011"/>
                  <a:gd name="T19" fmla="*/ 472622 w 604011"/>
                  <a:gd name="T20" fmla="*/ 472622 w 604011"/>
                  <a:gd name="T21" fmla="*/ 472622 w 604011"/>
                  <a:gd name="T22" fmla="*/ 472622 w 604011"/>
                  <a:gd name="T23" fmla="*/ 472622 w 604011"/>
                  <a:gd name="T24" fmla="*/ 472622 w 604011"/>
                  <a:gd name="T25" fmla="*/ 472622 w 604011"/>
                  <a:gd name="T26" fmla="*/ 472622 w 604011"/>
                  <a:gd name="T27" fmla="*/ 472622 w 604011"/>
                  <a:gd name="T28" fmla="*/ 472622 w 604011"/>
                  <a:gd name="T29" fmla="*/ 472622 w 604011"/>
                  <a:gd name="T30" fmla="*/ 472622 w 604011"/>
                  <a:gd name="T31" fmla="*/ 472622 w 604011"/>
                  <a:gd name="T32" fmla="*/ 472622 w 604011"/>
                  <a:gd name="T33" fmla="*/ 472622 w 604011"/>
                  <a:gd name="T34" fmla="*/ 472622 w 604011"/>
                  <a:gd name="T35" fmla="*/ 472622 w 604011"/>
                  <a:gd name="T36" fmla="*/ 472622 w 604011"/>
                  <a:gd name="T37" fmla="*/ 472622 w 604011"/>
                  <a:gd name="T38" fmla="*/ 472622 w 604011"/>
                  <a:gd name="T39" fmla="*/ 472622 w 604011"/>
                  <a:gd name="T40" fmla="*/ 472622 w 604011"/>
                  <a:gd name="T41" fmla="*/ 472622 w 604011"/>
                  <a:gd name="T42" fmla="*/ 472622 w 604011"/>
                  <a:gd name="T43" fmla="*/ 472622 w 604011"/>
                  <a:gd name="T44" fmla="*/ 472622 w 604011"/>
                  <a:gd name="T45" fmla="*/ 472622 w 604011"/>
                  <a:gd name="T46" fmla="*/ 472622 w 604011"/>
                  <a:gd name="T47" fmla="*/ 472622 w 604011"/>
                  <a:gd name="T48" fmla="*/ 472622 w 604011"/>
                  <a:gd name="T49" fmla="*/ 472622 w 604011"/>
                  <a:gd name="T50" fmla="*/ 472622 w 604011"/>
                  <a:gd name="T51" fmla="*/ 472622 w 604011"/>
                  <a:gd name="T52" fmla="*/ 472622 w 604011"/>
                  <a:gd name="T53" fmla="*/ 472622 w 604011"/>
                  <a:gd name="T54" fmla="*/ 472622 w 604011"/>
                  <a:gd name="T55" fmla="*/ 472622 w 604011"/>
                  <a:gd name="T56" fmla="*/ 472622 w 604011"/>
                  <a:gd name="T57" fmla="*/ 472622 w 604011"/>
                  <a:gd name="T58" fmla="*/ 472622 w 604011"/>
                  <a:gd name="T59" fmla="*/ 472622 w 604011"/>
                  <a:gd name="T60" fmla="*/ 472622 w 604011"/>
                  <a:gd name="T61" fmla="*/ 472622 w 604011"/>
                  <a:gd name="T62" fmla="*/ 472622 w 604011"/>
                  <a:gd name="T63" fmla="*/ 472622 w 604011"/>
                  <a:gd name="T64" fmla="*/ 472622 w 604011"/>
                  <a:gd name="T65" fmla="*/ 472622 w 604011"/>
                  <a:gd name="T66" fmla="*/ 472622 w 604011"/>
                  <a:gd name="T67" fmla="*/ 472622 w 604011"/>
                  <a:gd name="T68" fmla="*/ 472622 w 604011"/>
                  <a:gd name="T69" fmla="*/ 472622 w 604011"/>
                  <a:gd name="T70" fmla="*/ 472622 w 604011"/>
                  <a:gd name="T71" fmla="*/ 472622 w 604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20" h="1750">
                    <a:moveTo>
                      <a:pt x="1536" y="0"/>
                    </a:moveTo>
                    <a:cubicBezTo>
                      <a:pt x="1332" y="0"/>
                      <a:pt x="1165" y="161"/>
                      <a:pt x="1154" y="363"/>
                    </a:cubicBezTo>
                    <a:lnTo>
                      <a:pt x="766" y="363"/>
                    </a:lnTo>
                    <a:cubicBezTo>
                      <a:pt x="755" y="161"/>
                      <a:pt x="588" y="0"/>
                      <a:pt x="384" y="0"/>
                    </a:cubicBezTo>
                    <a:cubicBezTo>
                      <a:pt x="172" y="0"/>
                      <a:pt x="0" y="173"/>
                      <a:pt x="0" y="384"/>
                    </a:cubicBezTo>
                    <a:cubicBezTo>
                      <a:pt x="0" y="596"/>
                      <a:pt x="172" y="768"/>
                      <a:pt x="384" y="768"/>
                    </a:cubicBezTo>
                    <a:cubicBezTo>
                      <a:pt x="447" y="768"/>
                      <a:pt x="506" y="751"/>
                      <a:pt x="559" y="724"/>
                    </a:cubicBezTo>
                    <a:lnTo>
                      <a:pt x="748" y="1046"/>
                    </a:lnTo>
                    <a:cubicBezTo>
                      <a:pt x="644" y="1115"/>
                      <a:pt x="576" y="1232"/>
                      <a:pt x="576" y="1366"/>
                    </a:cubicBezTo>
                    <a:cubicBezTo>
                      <a:pt x="576" y="1577"/>
                      <a:pt x="748" y="1750"/>
                      <a:pt x="960" y="1750"/>
                    </a:cubicBezTo>
                    <a:cubicBezTo>
                      <a:pt x="1172" y="1750"/>
                      <a:pt x="1344" y="1577"/>
                      <a:pt x="1344" y="1366"/>
                    </a:cubicBezTo>
                    <a:cubicBezTo>
                      <a:pt x="1344" y="1233"/>
                      <a:pt x="1276" y="1115"/>
                      <a:pt x="1173" y="1046"/>
                    </a:cubicBezTo>
                    <a:lnTo>
                      <a:pt x="1362" y="724"/>
                    </a:lnTo>
                    <a:cubicBezTo>
                      <a:pt x="1414" y="752"/>
                      <a:pt x="1473" y="768"/>
                      <a:pt x="1536" y="768"/>
                    </a:cubicBezTo>
                    <a:cubicBezTo>
                      <a:pt x="1748" y="768"/>
                      <a:pt x="1920" y="596"/>
                      <a:pt x="1920" y="384"/>
                    </a:cubicBezTo>
                    <a:cubicBezTo>
                      <a:pt x="1920" y="173"/>
                      <a:pt x="1748" y="0"/>
                      <a:pt x="1536" y="0"/>
                    </a:cubicBezTo>
                    <a:close/>
                    <a:moveTo>
                      <a:pt x="307" y="623"/>
                    </a:moveTo>
                    <a:cubicBezTo>
                      <a:pt x="307" y="623"/>
                      <a:pt x="358" y="597"/>
                      <a:pt x="337" y="548"/>
                    </a:cubicBezTo>
                    <a:cubicBezTo>
                      <a:pt x="327" y="550"/>
                      <a:pt x="301" y="555"/>
                      <a:pt x="280" y="557"/>
                    </a:cubicBezTo>
                    <a:cubicBezTo>
                      <a:pt x="259" y="560"/>
                      <a:pt x="241" y="548"/>
                      <a:pt x="237" y="537"/>
                    </a:cubicBezTo>
                    <a:cubicBezTo>
                      <a:pt x="233" y="527"/>
                      <a:pt x="244" y="508"/>
                      <a:pt x="240" y="502"/>
                    </a:cubicBezTo>
                    <a:cubicBezTo>
                      <a:pt x="235" y="496"/>
                      <a:pt x="219" y="479"/>
                      <a:pt x="225" y="464"/>
                    </a:cubicBezTo>
                    <a:cubicBezTo>
                      <a:pt x="230" y="449"/>
                      <a:pt x="228" y="442"/>
                      <a:pt x="228" y="442"/>
                    </a:cubicBezTo>
                    <a:cubicBezTo>
                      <a:pt x="228" y="442"/>
                      <a:pt x="197" y="436"/>
                      <a:pt x="195" y="425"/>
                    </a:cubicBezTo>
                    <a:cubicBezTo>
                      <a:pt x="192" y="414"/>
                      <a:pt x="236" y="346"/>
                      <a:pt x="236" y="346"/>
                    </a:cubicBezTo>
                    <a:cubicBezTo>
                      <a:pt x="236" y="346"/>
                      <a:pt x="227" y="330"/>
                      <a:pt x="224" y="321"/>
                    </a:cubicBezTo>
                    <a:cubicBezTo>
                      <a:pt x="222" y="312"/>
                      <a:pt x="224" y="265"/>
                      <a:pt x="253" y="211"/>
                    </a:cubicBezTo>
                    <a:cubicBezTo>
                      <a:pt x="281" y="157"/>
                      <a:pt x="347" y="138"/>
                      <a:pt x="434" y="149"/>
                    </a:cubicBezTo>
                    <a:cubicBezTo>
                      <a:pt x="521" y="160"/>
                      <a:pt x="573" y="248"/>
                      <a:pt x="573" y="301"/>
                    </a:cubicBezTo>
                    <a:cubicBezTo>
                      <a:pt x="573" y="406"/>
                      <a:pt x="499" y="455"/>
                      <a:pt x="498" y="493"/>
                    </a:cubicBezTo>
                    <a:cubicBezTo>
                      <a:pt x="496" y="561"/>
                      <a:pt x="573" y="623"/>
                      <a:pt x="573" y="623"/>
                    </a:cubicBezTo>
                    <a:lnTo>
                      <a:pt x="307" y="623"/>
                    </a:lnTo>
                    <a:close/>
                    <a:moveTo>
                      <a:pt x="883" y="1604"/>
                    </a:moveTo>
                    <a:cubicBezTo>
                      <a:pt x="883" y="1604"/>
                      <a:pt x="934" y="1579"/>
                      <a:pt x="913" y="1529"/>
                    </a:cubicBezTo>
                    <a:cubicBezTo>
                      <a:pt x="904" y="1531"/>
                      <a:pt x="877" y="1536"/>
                      <a:pt x="856" y="1539"/>
                    </a:cubicBezTo>
                    <a:cubicBezTo>
                      <a:pt x="835" y="1541"/>
                      <a:pt x="817" y="1529"/>
                      <a:pt x="813" y="1518"/>
                    </a:cubicBezTo>
                    <a:cubicBezTo>
                      <a:pt x="809" y="1508"/>
                      <a:pt x="820" y="1489"/>
                      <a:pt x="816" y="1483"/>
                    </a:cubicBezTo>
                    <a:cubicBezTo>
                      <a:pt x="811" y="1477"/>
                      <a:pt x="795" y="1460"/>
                      <a:pt x="801" y="1445"/>
                    </a:cubicBezTo>
                    <a:cubicBezTo>
                      <a:pt x="806" y="1430"/>
                      <a:pt x="804" y="1423"/>
                      <a:pt x="804" y="1423"/>
                    </a:cubicBezTo>
                    <a:cubicBezTo>
                      <a:pt x="804" y="1423"/>
                      <a:pt x="773" y="1417"/>
                      <a:pt x="771" y="1406"/>
                    </a:cubicBezTo>
                    <a:cubicBezTo>
                      <a:pt x="768" y="1395"/>
                      <a:pt x="812" y="1327"/>
                      <a:pt x="812" y="1327"/>
                    </a:cubicBezTo>
                    <a:cubicBezTo>
                      <a:pt x="812" y="1327"/>
                      <a:pt x="803" y="1311"/>
                      <a:pt x="800" y="1302"/>
                    </a:cubicBezTo>
                    <a:cubicBezTo>
                      <a:pt x="798" y="1293"/>
                      <a:pt x="800" y="1246"/>
                      <a:pt x="829" y="1192"/>
                    </a:cubicBezTo>
                    <a:cubicBezTo>
                      <a:pt x="857" y="1139"/>
                      <a:pt x="923" y="1119"/>
                      <a:pt x="1010" y="1130"/>
                    </a:cubicBezTo>
                    <a:cubicBezTo>
                      <a:pt x="1097" y="1141"/>
                      <a:pt x="1149" y="1229"/>
                      <a:pt x="1149" y="1282"/>
                    </a:cubicBezTo>
                    <a:cubicBezTo>
                      <a:pt x="1149" y="1388"/>
                      <a:pt x="1075" y="1436"/>
                      <a:pt x="1074" y="1474"/>
                    </a:cubicBezTo>
                    <a:cubicBezTo>
                      <a:pt x="1072" y="1542"/>
                      <a:pt x="1149" y="1604"/>
                      <a:pt x="1149" y="1604"/>
                    </a:cubicBezTo>
                    <a:lnTo>
                      <a:pt x="883" y="1604"/>
                    </a:lnTo>
                    <a:close/>
                    <a:moveTo>
                      <a:pt x="1135" y="1026"/>
                    </a:moveTo>
                    <a:cubicBezTo>
                      <a:pt x="1082" y="999"/>
                      <a:pt x="1023" y="982"/>
                      <a:pt x="960" y="982"/>
                    </a:cubicBezTo>
                    <a:cubicBezTo>
                      <a:pt x="897" y="982"/>
                      <a:pt x="838" y="998"/>
                      <a:pt x="785" y="1026"/>
                    </a:cubicBezTo>
                    <a:lnTo>
                      <a:pt x="596" y="704"/>
                    </a:lnTo>
                    <a:cubicBezTo>
                      <a:pt x="694" y="639"/>
                      <a:pt x="759" y="530"/>
                      <a:pt x="766" y="406"/>
                    </a:cubicBezTo>
                    <a:lnTo>
                      <a:pt x="1154" y="406"/>
                    </a:lnTo>
                    <a:cubicBezTo>
                      <a:pt x="1161" y="530"/>
                      <a:pt x="1226" y="639"/>
                      <a:pt x="1324" y="704"/>
                    </a:cubicBezTo>
                    <a:lnTo>
                      <a:pt x="1135" y="1026"/>
                    </a:lnTo>
                    <a:close/>
                    <a:moveTo>
                      <a:pt x="1459" y="623"/>
                    </a:moveTo>
                    <a:cubicBezTo>
                      <a:pt x="1459" y="623"/>
                      <a:pt x="1510" y="597"/>
                      <a:pt x="1489" y="548"/>
                    </a:cubicBezTo>
                    <a:cubicBezTo>
                      <a:pt x="1479" y="550"/>
                      <a:pt x="1453" y="555"/>
                      <a:pt x="1432" y="557"/>
                    </a:cubicBezTo>
                    <a:cubicBezTo>
                      <a:pt x="1411" y="560"/>
                      <a:pt x="1393" y="548"/>
                      <a:pt x="1389" y="537"/>
                    </a:cubicBezTo>
                    <a:cubicBezTo>
                      <a:pt x="1385" y="527"/>
                      <a:pt x="1396" y="508"/>
                      <a:pt x="1392" y="502"/>
                    </a:cubicBezTo>
                    <a:cubicBezTo>
                      <a:pt x="1387" y="496"/>
                      <a:pt x="1371" y="479"/>
                      <a:pt x="1377" y="464"/>
                    </a:cubicBezTo>
                    <a:cubicBezTo>
                      <a:pt x="1382" y="449"/>
                      <a:pt x="1380" y="442"/>
                      <a:pt x="1380" y="442"/>
                    </a:cubicBezTo>
                    <a:cubicBezTo>
                      <a:pt x="1380" y="442"/>
                      <a:pt x="1350" y="436"/>
                      <a:pt x="1347" y="425"/>
                    </a:cubicBezTo>
                    <a:cubicBezTo>
                      <a:pt x="1344" y="414"/>
                      <a:pt x="1388" y="346"/>
                      <a:pt x="1388" y="346"/>
                    </a:cubicBezTo>
                    <a:cubicBezTo>
                      <a:pt x="1388" y="346"/>
                      <a:pt x="1379" y="330"/>
                      <a:pt x="1376" y="321"/>
                    </a:cubicBezTo>
                    <a:cubicBezTo>
                      <a:pt x="1374" y="312"/>
                      <a:pt x="1376" y="265"/>
                      <a:pt x="1405" y="211"/>
                    </a:cubicBezTo>
                    <a:cubicBezTo>
                      <a:pt x="1433" y="157"/>
                      <a:pt x="1499" y="138"/>
                      <a:pt x="1586" y="149"/>
                    </a:cubicBezTo>
                    <a:cubicBezTo>
                      <a:pt x="1673" y="160"/>
                      <a:pt x="1725" y="248"/>
                      <a:pt x="1725" y="301"/>
                    </a:cubicBezTo>
                    <a:cubicBezTo>
                      <a:pt x="1725" y="406"/>
                      <a:pt x="1651" y="455"/>
                      <a:pt x="1650" y="493"/>
                    </a:cubicBezTo>
                    <a:cubicBezTo>
                      <a:pt x="1648" y="561"/>
                      <a:pt x="1725" y="623"/>
                      <a:pt x="1725" y="623"/>
                    </a:cubicBezTo>
                    <a:lnTo>
                      <a:pt x="1459" y="6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8" name="Text6">
                <a:extLst>
                  <a:ext uri="{FF2B5EF4-FFF2-40B4-BE49-F238E27FC236}">
                    <a16:creationId xmlns:a16="http://schemas.microsoft.com/office/drawing/2014/main" id="{F8B06C88-CC38-86B2-225B-B8C12D6446A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91691" y="5201619"/>
                <a:ext cx="3427209" cy="9324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i="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Router使用静态IP（1.1.1.1-1.1.1.10/24）接入公网，下一跳为1.1.1.254，确保内外网通信稳定可靠。</a:t>
                </a:r>
                <a:endParaRPr lang="en-US" dirty="0"/>
              </a:p>
            </p:txBody>
          </p:sp>
          <p:sp>
            <p:nvSpPr>
              <p:cNvPr id="199" name="Bullet6">
                <a:extLst>
                  <a:ext uri="{FF2B5EF4-FFF2-40B4-BE49-F238E27FC236}">
                    <a16:creationId xmlns:a16="http://schemas.microsoft.com/office/drawing/2014/main" id="{49E167BC-AEDA-8BB1-B3D3-C0375E5BE6E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91692" y="4759575"/>
                <a:ext cx="3427208" cy="4420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出口互联网接入配置</a:t>
                </a:r>
                <a:endParaRPr lang="en-US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设备选型与物理拓扑设计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66e78ab9-a152-4817-ab8c-d2edbbc5400e.source.6.zh-Hans.pptx">
            <a:extLst>
              <a:ext uri="{FF2B5EF4-FFF2-40B4-BE49-F238E27FC236}">
                <a16:creationId xmlns:a16="http://schemas.microsoft.com/office/drawing/2014/main" id="{55BB328E-9777-8E19-2852-16D8A4CF9288}"/>
              </a:ext>
            </a:extLst>
          </p:cNvPr>
          <p:cNvGrpSpPr/>
          <p:nvPr/>
        </p:nvGrpSpPr>
        <p:grpSpPr>
          <a:xfrm>
            <a:off x="658813" y="1125538"/>
            <a:ext cx="11533187" cy="5008562"/>
            <a:chOff x="658813" y="1125538"/>
            <a:chExt cx="11533187" cy="5008562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7ACB8D33-5532-39A1-25E7-253F3110D01D}"/>
                </a:ext>
              </a:extLst>
            </p:cNvPr>
            <p:cNvGrpSpPr/>
            <p:nvPr/>
          </p:nvGrpSpPr>
          <p:grpSpPr>
            <a:xfrm>
              <a:off x="658813" y="1125538"/>
              <a:ext cx="7943320" cy="5008562"/>
              <a:chOff x="658813" y="1125538"/>
              <a:chExt cx="7943320" cy="5008562"/>
            </a:xfrm>
          </p:grpSpPr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60BAD6AB-70F3-0461-F55C-095D199079D7}"/>
                  </a:ext>
                </a:extLst>
              </p:cNvPr>
              <p:cNvGrpSpPr/>
              <p:nvPr/>
            </p:nvGrpSpPr>
            <p:grpSpPr>
              <a:xfrm>
                <a:off x="660399" y="1829531"/>
                <a:ext cx="3900311" cy="1267858"/>
                <a:chOff x="660399" y="1829531"/>
                <a:chExt cx="3900311" cy="1267858"/>
              </a:xfrm>
            </p:grpSpPr>
            <p:sp>
              <p:nvSpPr>
                <p:cNvPr id="18" name="Shape1">
                  <a:extLst>
                    <a:ext uri="{FF2B5EF4-FFF2-40B4-BE49-F238E27FC236}">
                      <a16:creationId xmlns:a16="http://schemas.microsoft.com/office/drawing/2014/main" id="{01E2B365-ABC0-BABA-1F23-3125B7FB8569}"/>
                    </a:ext>
                  </a:extLst>
                </p:cNvPr>
                <p:cNvSpPr/>
                <p:nvPr/>
              </p:nvSpPr>
              <p:spPr>
                <a:xfrm>
                  <a:off x="660400" y="1829531"/>
                  <a:ext cx="261737" cy="72000"/>
                </a:xfrm>
                <a:prstGeom prst="rect">
                  <a:avLst/>
                </a:prstGeom>
                <a:solidFill>
                  <a:schemeClr val="accent1"/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25000" lnSpcReduction="20000"/>
                </a:bodyPr>
                <a:lstStyle/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Text1">
                  <a:extLst>
                    <a:ext uri="{FF2B5EF4-FFF2-40B4-BE49-F238E27FC236}">
                      <a16:creationId xmlns:a16="http://schemas.microsoft.com/office/drawing/2014/main" id="{D80BAC66-9E26-2918-5957-E0124AB9C726}"/>
                    </a:ext>
                  </a:extLst>
                </p:cNvPr>
                <p:cNvSpPr/>
                <p:nvPr/>
              </p:nvSpPr>
              <p:spPr bwMode="auto">
                <a:xfrm>
                  <a:off x="660399" y="2289127"/>
                  <a:ext cx="3900311" cy="8082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按部门、楼层、设备类型划分独立VLAN，防止广播风暴，提升安全性和管理效率。</a:t>
                  </a:r>
                  <a:endParaRPr lang="en-US" dirty="0"/>
                </a:p>
              </p:txBody>
            </p:sp>
            <p:sp>
              <p:nvSpPr>
                <p:cNvPr id="16" name="Bullet1">
                  <a:extLst>
                    <a:ext uri="{FF2B5EF4-FFF2-40B4-BE49-F238E27FC236}">
                      <a16:creationId xmlns:a16="http://schemas.microsoft.com/office/drawing/2014/main" id="{F385E90C-D10D-8E6B-0786-1E9680C87280}"/>
                    </a:ext>
                  </a:extLst>
                </p:cNvPr>
                <p:cNvSpPr txBox="1"/>
                <p:nvPr/>
              </p:nvSpPr>
              <p:spPr bwMode="auto">
                <a:xfrm>
                  <a:off x="660399" y="1901531"/>
                  <a:ext cx="3900311" cy="3875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b="1" dirty="0">
                      <a:cs typeface="+mn-ea"/>
                      <a:sym typeface="+mn-lt"/>
                    </a:rPr>
                    <a:t>VLAN划分原则</a:t>
                  </a:r>
                  <a:endParaRPr lang="en-US" dirty="0"/>
                </a:p>
              </p:txBody>
            </p:sp>
          </p:grpSp>
          <p:sp>
            <p:nvSpPr>
              <p:cNvPr id="39" name="Title">
                <a:extLst>
                  <a:ext uri="{FF2B5EF4-FFF2-40B4-BE49-F238E27FC236}">
                    <a16:creationId xmlns:a16="http://schemas.microsoft.com/office/drawing/2014/main" id="{6E43860C-6B05-26E6-CF90-15458FDEEC70}"/>
                  </a:ext>
                </a:extLst>
              </p:cNvPr>
              <p:cNvSpPr txBox="1"/>
              <p:nvPr/>
            </p:nvSpPr>
            <p:spPr>
              <a:xfrm>
                <a:off x="658813" y="1125538"/>
                <a:ext cx="7236000" cy="563562"/>
              </a:xfrm>
              <a:prstGeom prst="rect">
                <a:avLst/>
              </a:prstGeom>
              <a:noFill/>
            </p:spPr>
            <p:txBody>
              <a:bodyPr vert="horz" wrap="square" rtlCol="0" anchor="ctr" anchorCtr="0">
                <a:normAutofit/>
              </a:bodyPr>
              <a:lstStyle/>
              <a:p>
                <a:r>
                  <a:rPr lang="zh-CN" altLang="en-US" sz="2400" b="1" dirty="0">
                    <a:cs typeface="+mn-ea"/>
                    <a:sym typeface="+mn-lt"/>
                  </a:rPr>
                  <a:t>实现广播域隔离与设备间通信控制</a:t>
                </a:r>
                <a:endParaRPr lang="en-US" dirty="0"/>
              </a:p>
            </p:txBody>
          </p: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974C3F3A-DC8C-6B3F-0343-A84CA31F548F}"/>
                  </a:ext>
                </a:extLst>
              </p:cNvPr>
              <p:cNvGrpSpPr/>
              <p:nvPr/>
            </p:nvGrpSpPr>
            <p:grpSpPr>
              <a:xfrm>
                <a:off x="660399" y="3347887"/>
                <a:ext cx="3900311" cy="1267858"/>
                <a:chOff x="660399" y="3347887"/>
                <a:chExt cx="3900311" cy="1267858"/>
              </a:xfrm>
            </p:grpSpPr>
            <p:sp>
              <p:nvSpPr>
                <p:cNvPr id="32" name="Shape2">
                  <a:extLst>
                    <a:ext uri="{FF2B5EF4-FFF2-40B4-BE49-F238E27FC236}">
                      <a16:creationId xmlns:a16="http://schemas.microsoft.com/office/drawing/2014/main" id="{74166E9E-8D46-1E30-5700-54CA8B3B1CB9}"/>
                    </a:ext>
                  </a:extLst>
                </p:cNvPr>
                <p:cNvSpPr/>
                <p:nvPr/>
              </p:nvSpPr>
              <p:spPr>
                <a:xfrm>
                  <a:off x="660400" y="3347887"/>
                  <a:ext cx="261737" cy="72000"/>
                </a:xfrm>
                <a:prstGeom prst="rect">
                  <a:avLst/>
                </a:prstGeom>
                <a:solidFill>
                  <a:schemeClr val="accent1"/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25000" lnSpcReduction="20000"/>
                </a:bodyPr>
                <a:lstStyle/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Text2">
                  <a:extLst>
                    <a:ext uri="{FF2B5EF4-FFF2-40B4-BE49-F238E27FC236}">
                      <a16:creationId xmlns:a16="http://schemas.microsoft.com/office/drawing/2014/main" id="{76E675CC-B6D3-C472-10AF-6FA50F2E284B}"/>
                    </a:ext>
                  </a:extLst>
                </p:cNvPr>
                <p:cNvSpPr/>
                <p:nvPr/>
              </p:nvSpPr>
              <p:spPr bwMode="auto">
                <a:xfrm>
                  <a:off x="660399" y="3807483"/>
                  <a:ext cx="3900311" cy="8082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行政部（VLAN102）、市场部（VLAN103）、研发部（VLAN104）、总经理办公室（VLAN101）各自独立，互不干扰。</a:t>
                  </a:r>
                  <a:endParaRPr lang="en-US" dirty="0"/>
                </a:p>
              </p:txBody>
            </p:sp>
            <p:sp>
              <p:nvSpPr>
                <p:cNvPr id="40" name="Bullet2">
                  <a:extLst>
                    <a:ext uri="{FF2B5EF4-FFF2-40B4-BE49-F238E27FC236}">
                      <a16:creationId xmlns:a16="http://schemas.microsoft.com/office/drawing/2014/main" id="{4C6FCC15-DFFD-4AA4-243E-A86BB1DB4484}"/>
                    </a:ext>
                  </a:extLst>
                </p:cNvPr>
                <p:cNvSpPr txBox="1"/>
                <p:nvPr/>
              </p:nvSpPr>
              <p:spPr bwMode="auto">
                <a:xfrm>
                  <a:off x="660399" y="3419887"/>
                  <a:ext cx="3900311" cy="3875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b="1" dirty="0">
                      <a:cs typeface="+mn-ea"/>
                      <a:sym typeface="+mn-lt"/>
                    </a:rPr>
                    <a:t>业务VLAN配置明细</a:t>
                  </a:r>
                  <a:endParaRPr lang="en-US" dirty="0"/>
                </a:p>
              </p:txBody>
            </p: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D36E73AD-C134-ABFD-D8CD-FC4B1E8FE2DB}"/>
                  </a:ext>
                </a:extLst>
              </p:cNvPr>
              <p:cNvGrpSpPr/>
              <p:nvPr/>
            </p:nvGrpSpPr>
            <p:grpSpPr>
              <a:xfrm>
                <a:off x="660399" y="4866242"/>
                <a:ext cx="3900311" cy="1267858"/>
                <a:chOff x="660399" y="4866242"/>
                <a:chExt cx="3900311" cy="1267858"/>
              </a:xfrm>
            </p:grpSpPr>
            <p:sp>
              <p:nvSpPr>
                <p:cNvPr id="49" name="Shape3">
                  <a:extLst>
                    <a:ext uri="{FF2B5EF4-FFF2-40B4-BE49-F238E27FC236}">
                      <a16:creationId xmlns:a16="http://schemas.microsoft.com/office/drawing/2014/main" id="{77528DC1-97F7-540C-74A5-B285F7DF5908}"/>
                    </a:ext>
                  </a:extLst>
                </p:cNvPr>
                <p:cNvSpPr/>
                <p:nvPr/>
              </p:nvSpPr>
              <p:spPr>
                <a:xfrm>
                  <a:off x="660400" y="4866242"/>
                  <a:ext cx="261737" cy="72000"/>
                </a:xfrm>
                <a:prstGeom prst="rect">
                  <a:avLst/>
                </a:prstGeom>
                <a:solidFill>
                  <a:schemeClr val="accent1"/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25000" lnSpcReduction="20000"/>
                </a:bodyPr>
                <a:lstStyle/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Text3">
                  <a:extLst>
                    <a:ext uri="{FF2B5EF4-FFF2-40B4-BE49-F238E27FC236}">
                      <a16:creationId xmlns:a16="http://schemas.microsoft.com/office/drawing/2014/main" id="{EC052C11-373C-3377-E123-B0D44D6C99FF}"/>
                    </a:ext>
                  </a:extLst>
                </p:cNvPr>
                <p:cNvSpPr/>
                <p:nvPr/>
              </p:nvSpPr>
              <p:spPr bwMode="auto">
                <a:xfrm>
                  <a:off x="660399" y="5325838"/>
                  <a:ext cx="3900311" cy="8082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一楼至三楼分别设置管理VLAN（VLAN1~3），用于交换机远程管理；无线管理VLAN分别为205、206、207，专用于AP通信。</a:t>
                  </a:r>
                  <a:endParaRPr lang="en-US" dirty="0"/>
                </a:p>
              </p:txBody>
            </p:sp>
            <p:sp>
              <p:nvSpPr>
                <p:cNvPr id="52" name="Bullet3">
                  <a:extLst>
                    <a:ext uri="{FF2B5EF4-FFF2-40B4-BE49-F238E27FC236}">
                      <a16:creationId xmlns:a16="http://schemas.microsoft.com/office/drawing/2014/main" id="{155EEEB7-18B9-31B2-4F5F-9740126CAA64}"/>
                    </a:ext>
                  </a:extLst>
                </p:cNvPr>
                <p:cNvSpPr txBox="1"/>
                <p:nvPr/>
              </p:nvSpPr>
              <p:spPr bwMode="auto">
                <a:xfrm>
                  <a:off x="660399" y="4938242"/>
                  <a:ext cx="3900311" cy="3875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b="1" dirty="0">
                      <a:cs typeface="+mn-ea"/>
                      <a:sym typeface="+mn-lt"/>
                    </a:rPr>
                    <a:t>管理VLAN设置</a:t>
                  </a:r>
                  <a:endParaRPr lang="en-US" dirty="0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04AA4748-1404-341D-8927-48E2D2091762}"/>
                  </a:ext>
                </a:extLst>
              </p:cNvPr>
              <p:cNvGrpSpPr/>
              <p:nvPr/>
            </p:nvGrpSpPr>
            <p:grpSpPr>
              <a:xfrm>
                <a:off x="4701822" y="1829531"/>
                <a:ext cx="3900311" cy="1267858"/>
                <a:chOff x="4701822" y="1829531"/>
                <a:chExt cx="3900311" cy="1267858"/>
              </a:xfrm>
            </p:grpSpPr>
            <p:sp>
              <p:nvSpPr>
                <p:cNvPr id="54" name="Shape4">
                  <a:extLst>
                    <a:ext uri="{FF2B5EF4-FFF2-40B4-BE49-F238E27FC236}">
                      <a16:creationId xmlns:a16="http://schemas.microsoft.com/office/drawing/2014/main" id="{E55DCA3B-0076-44BD-5410-5B6D7525E137}"/>
                    </a:ext>
                  </a:extLst>
                </p:cNvPr>
                <p:cNvSpPr/>
                <p:nvPr/>
              </p:nvSpPr>
              <p:spPr>
                <a:xfrm>
                  <a:off x="4701823" y="1829531"/>
                  <a:ext cx="261737" cy="72000"/>
                </a:xfrm>
                <a:prstGeom prst="rect">
                  <a:avLst/>
                </a:prstGeom>
                <a:solidFill>
                  <a:schemeClr val="accent1"/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25000" lnSpcReduction="20000"/>
                </a:bodyPr>
                <a:lstStyle/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6" name="Text4">
                  <a:extLst>
                    <a:ext uri="{FF2B5EF4-FFF2-40B4-BE49-F238E27FC236}">
                      <a16:creationId xmlns:a16="http://schemas.microsoft.com/office/drawing/2014/main" id="{A9800DCC-BDFA-9AA6-FC6B-497042FE14B0}"/>
                    </a:ext>
                  </a:extLst>
                </p:cNvPr>
                <p:cNvSpPr/>
                <p:nvPr/>
              </p:nvSpPr>
              <p:spPr bwMode="auto">
                <a:xfrm>
                  <a:off x="4701822" y="2289127"/>
                  <a:ext cx="3900311" cy="8082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LSW8与LSW10之间使用VLAN201、LSW9与LSW10使用VLAN202、LSW8与LSW9使用VLAN203、LSW10与AR1使用VLAN204，确保设备间通信有序。</a:t>
                  </a:r>
                  <a:endParaRPr lang="en-US" dirty="0"/>
                </a:p>
              </p:txBody>
            </p:sp>
            <p:sp>
              <p:nvSpPr>
                <p:cNvPr id="57" name="Bullet4">
                  <a:extLst>
                    <a:ext uri="{FF2B5EF4-FFF2-40B4-BE49-F238E27FC236}">
                      <a16:creationId xmlns:a16="http://schemas.microsoft.com/office/drawing/2014/main" id="{AF15C7AF-CC47-6635-C4AD-13BEF6F7E11A}"/>
                    </a:ext>
                  </a:extLst>
                </p:cNvPr>
                <p:cNvSpPr txBox="1"/>
                <p:nvPr/>
              </p:nvSpPr>
              <p:spPr bwMode="auto">
                <a:xfrm>
                  <a:off x="4701822" y="1901531"/>
                  <a:ext cx="3900311" cy="3875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b="1" dirty="0">
                      <a:cs typeface="+mn-ea"/>
                      <a:sym typeface="+mn-lt"/>
                    </a:rPr>
                    <a:t>互联VLAN设计</a:t>
                  </a:r>
                  <a:endParaRPr lang="en-US" dirty="0"/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FC3CBA2A-1880-43AE-B74D-C73DE0794776}"/>
                  </a:ext>
                </a:extLst>
              </p:cNvPr>
              <p:cNvGrpSpPr/>
              <p:nvPr/>
            </p:nvGrpSpPr>
            <p:grpSpPr>
              <a:xfrm>
                <a:off x="4701822" y="3347887"/>
                <a:ext cx="3900311" cy="1267858"/>
                <a:chOff x="4701822" y="3347887"/>
                <a:chExt cx="3900311" cy="1267858"/>
              </a:xfrm>
            </p:grpSpPr>
            <p:sp>
              <p:nvSpPr>
                <p:cNvPr id="59" name="Shape5">
                  <a:extLst>
                    <a:ext uri="{FF2B5EF4-FFF2-40B4-BE49-F238E27FC236}">
                      <a16:creationId xmlns:a16="http://schemas.microsoft.com/office/drawing/2014/main" id="{C66BBBA5-AC43-EB64-2792-363209E4F30F}"/>
                    </a:ext>
                  </a:extLst>
                </p:cNvPr>
                <p:cNvSpPr/>
                <p:nvPr/>
              </p:nvSpPr>
              <p:spPr>
                <a:xfrm>
                  <a:off x="4701823" y="3347887"/>
                  <a:ext cx="261737" cy="72000"/>
                </a:xfrm>
                <a:prstGeom prst="rect">
                  <a:avLst/>
                </a:prstGeom>
                <a:solidFill>
                  <a:schemeClr val="accent1"/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25000" lnSpcReduction="20000"/>
                </a:bodyPr>
                <a:lstStyle/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Text5">
                  <a:extLst>
                    <a:ext uri="{FF2B5EF4-FFF2-40B4-BE49-F238E27FC236}">
                      <a16:creationId xmlns:a16="http://schemas.microsoft.com/office/drawing/2014/main" id="{6C8A93AC-7FE2-CB6D-7E54-504480DD9DB3}"/>
                    </a:ext>
                  </a:extLst>
                </p:cNvPr>
                <p:cNvSpPr/>
                <p:nvPr/>
              </p:nvSpPr>
              <p:spPr bwMode="auto">
                <a:xfrm>
                  <a:off x="4701822" y="3807483"/>
                  <a:ext cx="3900311" cy="8082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每层大厅无线终端归属独立VLAN：一楼为VLAN105、二楼为VLAN106、三楼为VLAN107，便于策略控制与用户识别。</a:t>
                  </a:r>
                  <a:endParaRPr lang="en-US" dirty="0"/>
                </a:p>
              </p:txBody>
            </p:sp>
            <p:sp>
              <p:nvSpPr>
                <p:cNvPr id="62" name="Bullet5">
                  <a:extLst>
                    <a:ext uri="{FF2B5EF4-FFF2-40B4-BE49-F238E27FC236}">
                      <a16:creationId xmlns:a16="http://schemas.microsoft.com/office/drawing/2014/main" id="{E8721B05-F1CE-5A31-28C8-454BA8B9FA44}"/>
                    </a:ext>
                  </a:extLst>
                </p:cNvPr>
                <p:cNvSpPr txBox="1"/>
                <p:nvPr/>
              </p:nvSpPr>
              <p:spPr bwMode="auto">
                <a:xfrm>
                  <a:off x="4701822" y="3419887"/>
                  <a:ext cx="3900311" cy="3875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b="1" dirty="0">
                      <a:cs typeface="+mn-ea"/>
                      <a:sym typeface="+mn-lt"/>
                    </a:rPr>
                    <a:t>无线终端VLAN分配</a:t>
                  </a:r>
                  <a:endParaRPr lang="en-US" dirty="0"/>
                </a:p>
              </p:txBody>
            </p:sp>
          </p:grp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6A349052-0E30-9ED0-C3AC-EA90C7C12661}"/>
                  </a:ext>
                </a:extLst>
              </p:cNvPr>
              <p:cNvGrpSpPr/>
              <p:nvPr/>
            </p:nvGrpSpPr>
            <p:grpSpPr>
              <a:xfrm>
                <a:off x="4701822" y="4866242"/>
                <a:ext cx="3900311" cy="1267858"/>
                <a:chOff x="4701822" y="4866242"/>
                <a:chExt cx="3900311" cy="1267858"/>
              </a:xfrm>
            </p:grpSpPr>
            <p:sp>
              <p:nvSpPr>
                <p:cNvPr id="64" name="Shape6">
                  <a:extLst>
                    <a:ext uri="{FF2B5EF4-FFF2-40B4-BE49-F238E27FC236}">
                      <a16:creationId xmlns:a16="http://schemas.microsoft.com/office/drawing/2014/main" id="{7615F8F1-00E6-6219-0D12-7C91D3F22582}"/>
                    </a:ext>
                  </a:extLst>
                </p:cNvPr>
                <p:cNvSpPr/>
                <p:nvPr/>
              </p:nvSpPr>
              <p:spPr>
                <a:xfrm>
                  <a:off x="4701823" y="4866242"/>
                  <a:ext cx="261737" cy="72000"/>
                </a:xfrm>
                <a:prstGeom prst="rect">
                  <a:avLst/>
                </a:prstGeom>
                <a:solidFill>
                  <a:schemeClr val="accent1"/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25000" lnSpcReduction="20000"/>
                </a:bodyPr>
                <a:lstStyle/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66" name="Text6">
                  <a:extLst>
                    <a:ext uri="{FF2B5EF4-FFF2-40B4-BE49-F238E27FC236}">
                      <a16:creationId xmlns:a16="http://schemas.microsoft.com/office/drawing/2014/main" id="{7A6C6C5F-B91E-1251-0BA2-5146F26C7B84}"/>
                    </a:ext>
                  </a:extLst>
                </p:cNvPr>
                <p:cNvSpPr/>
                <p:nvPr/>
              </p:nvSpPr>
              <p:spPr bwMode="auto">
                <a:xfrm>
                  <a:off x="4701822" y="5325838"/>
                  <a:ext cx="3900311" cy="8082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cs typeface="+mn-ea"/>
                      <a:sym typeface="+mn-lt"/>
                    </a:rPr>
                    <a:t>所有VLAN间通信由三层网关（如LSW8、LSW9、CORE）控制，结合ACL实现精细化访问策略。</a:t>
                  </a:r>
                  <a:endParaRPr lang="en-US" dirty="0"/>
                </a:p>
              </p:txBody>
            </p:sp>
            <p:sp>
              <p:nvSpPr>
                <p:cNvPr id="67" name="Bullet6">
                  <a:extLst>
                    <a:ext uri="{FF2B5EF4-FFF2-40B4-BE49-F238E27FC236}">
                      <a16:creationId xmlns:a16="http://schemas.microsoft.com/office/drawing/2014/main" id="{09E14CCF-56FD-4015-34AE-D5B926E00EED}"/>
                    </a:ext>
                  </a:extLst>
                </p:cNvPr>
                <p:cNvSpPr txBox="1"/>
                <p:nvPr/>
              </p:nvSpPr>
              <p:spPr bwMode="auto">
                <a:xfrm>
                  <a:off x="4701822" y="4938242"/>
                  <a:ext cx="3900311" cy="3875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b="1" dirty="0">
                      <a:cs typeface="+mn-ea"/>
                      <a:sym typeface="+mn-lt"/>
                    </a:rPr>
                    <a:t>VLAN间通信控制</a:t>
                  </a:r>
                  <a:endParaRPr lang="en-US" dirty="0"/>
                </a:p>
              </p:txBody>
            </p:sp>
          </p:grpSp>
        </p:grpSp>
        <p:sp>
          <p:nvSpPr>
            <p:cNvPr id="81" name="PictureMisc1">
              <a:extLst>
                <a:ext uri="{FF2B5EF4-FFF2-40B4-BE49-F238E27FC236}">
                  <a16:creationId xmlns:a16="http://schemas.microsoft.com/office/drawing/2014/main" id="{94BF1532-5D15-B247-994A-7E5B660D7CBF}"/>
                </a:ext>
              </a:extLst>
            </p:cNvPr>
            <p:cNvSpPr/>
            <p:nvPr/>
          </p:nvSpPr>
          <p:spPr>
            <a:xfrm>
              <a:off x="8733073" y="1125538"/>
              <a:ext cx="3458927" cy="5008562"/>
            </a:xfrm>
            <a:prstGeom prst="rect">
              <a:avLst/>
            </a:prstGeom>
            <a:blipFill>
              <a:blip r:embed="rId3"/>
              <a:stretch>
                <a:fillRect l="-58600" r="-58600"/>
              </a:stretch>
            </a:blip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二层网络设计与VLAN规划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IGC" val="{&quot;Label&quot;:&quot;1&quot;,&quot;ContentProducer&quot;:&quot;\u6210\u90fd\u827e\u65af\u83b1\u5fb7\u7f51\u7edc\u79d1\u6280\u6709\u9650\u516c\u53f8&quot;,&quot;ProduceID&quot;:&quot;716cf3ac61f14546163df5504f19344b&quot;,&quot;ReservedCode1&quot;:&quot;5dcd588a3f0224a7b9c1bde241d6f3396a0f1d609bdab78bc8020c91fb7681d0&quot;,&quot;ContentPropagator&quot;:&quot;\u6210\u90fd\u827e\u65af\u83b1\u5fb7\u7f51\u7edc\u79d1\u6280\u6709\u9650\u516c\u53f8&quot;,&quot;PropagateID&quot;:&quot;716cf3ac61f14546163df5504f19344b&quot;,&quot;ReservedCode2&quot;:&quot;5dcd588a3f0224a7b9c1bde241d6f3396a0f1d609bdab78bc8020c91fb7681d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39206cb-dc7f-4be6-84d2-6a61f8dbccb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16dcdd4-39e7-42ce-b9a4-c9d4ffe6262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973a96d-f47d-45df-81e6-1b26cd55f85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0c71389-8efa-455a-9d7d-d14c184729e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35f5c37-71ed-4921-a924-349373122c6b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07a6640-6e51-427d-9e58-357f218b41b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aa10380-d6fd-4719-a051-43056829620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fb619cc-c360-40a1-8e6a-bcb80cc933f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fe1940c-23db-4d1e-9be9-8c4562a0e54b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3173635-8105-4f9a-8536-3a9ee997c1b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7da892d-e0a4-4543-bd2f-46bd73a58ce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511c5d8-1ce5-4fae-bd1d-1c758386218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09491be-c89f-476d-9d99-a47e198f845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80d3bc3-e8c0-4e42-8987-67dcacf046c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02c2e20-621a-41a8-a74e-157acb1f898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a860682-c30a-4e16-af5f-9a2448475f6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6e78ab9-a152-4817-ab8c-d2edbbc5400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a48597c-6204-4079-be67-74789727e6ff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80a5a50-99dc-44fe-b7b9-7febc9711b92"/>
</p:tagLst>
</file>

<file path=ppt/theme/theme1.xml><?xml version="1.0" encoding="utf-8"?>
<a:theme xmlns:a="http://schemas.openxmlformats.org/drawingml/2006/main" name="Designed by iSlide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FFBE28"/>
      </a:accent1>
      <a:accent2>
        <a:srgbClr val="AF7BD9"/>
      </a:accent2>
      <a:accent3>
        <a:srgbClr val="FF7700"/>
      </a:accent3>
      <a:accent4>
        <a:srgbClr val="FFB300"/>
      </a:accent4>
      <a:accent5>
        <a:srgbClr val="8493DF"/>
      </a:accent5>
      <a:accent6>
        <a:srgbClr val="F06E38"/>
      </a:accent6>
      <a:hlink>
        <a:srgbClr val="F84D4D"/>
      </a:hlink>
      <a:folHlink>
        <a:srgbClr val="979797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lid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 Presentation Template</Template>
  <TotalTime>612</TotalTime>
  <Words>3452</Words>
  <Application>Microsoft Office PowerPoint</Application>
  <PresentationFormat>宽屏</PresentationFormat>
  <Paragraphs>310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8" baseType="lpstr">
      <vt:lpstr>微软雅黑</vt:lpstr>
      <vt:lpstr>Arial</vt:lpstr>
      <vt:lpstr>Designed by iSlide</vt:lpstr>
      <vt:lpstr>“网”罗万象 园区网络设计</vt:lpstr>
      <vt:lpstr>“网”罗万象园区网络设计</vt:lpstr>
      <vt:lpstr>项目概述与设计目标</vt:lpstr>
      <vt:lpstr>设计目的解析</vt:lpstr>
      <vt:lpstr>设计标准体系</vt:lpstr>
      <vt:lpstr>需求采集与分析方法</vt:lpstr>
      <vt:lpstr>网络规划设计与拓扑实现</vt:lpstr>
      <vt:lpstr>设备选型与物理拓扑设计</vt:lpstr>
      <vt:lpstr>二层网络设计与VLAN规划</vt:lpstr>
      <vt:lpstr>三层网络设计与路由规划</vt:lpstr>
      <vt:lpstr>WLAN无线网络设计</vt:lpstr>
      <vt:lpstr>安全策略与出口控制设计</vt:lpstr>
      <vt:lpstr>网络部署与实施细节</vt:lpstr>
      <vt:lpstr>路由器（Router）配置实施</vt:lpstr>
      <vt:lpstr>核心交换机（CORE）配置实施</vt:lpstr>
      <vt:lpstr>汇聚交换机（F2-AGG1/F3-AGG1）配置实施</vt:lpstr>
      <vt:lpstr>接入交换机（ACC系列）配置实施</vt:lpstr>
      <vt:lpstr>无线控制器（AC）配置实施</vt:lpstr>
      <vt:lpstr>项目验收与运维验证</vt:lpstr>
      <vt:lpstr>OSPF邻居状态验证</vt:lpstr>
      <vt:lpstr>网段互访测试</vt:lpstr>
      <vt:lpstr>访客流量控制验证</vt:lpstr>
      <vt:lpstr>无线客户端接入测试</vt:lpstr>
      <vt:lpstr>上网流量限制测试</vt:lpstr>
      <vt:lpstr>谢谢观看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“网”罗万象：园区网络设计大闯关</dc:title>
  <dc:creator>iSlide</dc:creator>
  <cp:lastModifiedBy>Administrator</cp:lastModifiedBy>
  <cp:revision>8</cp:revision>
  <cp:lastPrinted>2025-10-27T00:00:00Z</cp:lastPrinted>
  <dcterms:created xsi:type="dcterms:W3CDTF">2025-10-27T00:00:00Z</dcterms:created>
  <dcterms:modified xsi:type="dcterms:W3CDTF">2025-11-14T03:17:46Z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24070480-da6a-437b-96e8-e0fe67c374a6</vt:lpwstr>
  </property>
</Properties>
</file>